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4.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5.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6.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7.xml" ContentType="application/vnd.openxmlformats-officedocument.theme+xml"/>
  <Override PartName="/ppt/slideLayouts/slideLayout174.xml" ContentType="application/vnd.openxmlformats-officedocument.presentationml.slideLayout+xml"/>
  <Override PartName="/ppt/theme/theme8.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9.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10.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11.xml" ContentType="application/vnd.openxmlformats-officedocument.theme+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theme/theme12.xml" ContentType="application/vnd.openxmlformats-officedocument.theme+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theme/theme13.xml" ContentType="application/vnd.openxmlformats-officedocument.theme+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theme/theme14.xml" ContentType="application/vnd.openxmlformats-officedocument.theme+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theme/theme15.xml" ContentType="application/vnd.openxmlformats-officedocument.theme+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theme/theme16.xml" ContentType="application/vnd.openxmlformats-officedocument.theme+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1.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49" r:id="rId8"/>
    <p:sldMasterId id="2147485002" r:id="rId9"/>
    <p:sldMasterId id="2147485018" r:id="rId10"/>
    <p:sldMasterId id="2147485055" r:id="rId11"/>
    <p:sldMasterId id="2147485083" r:id="rId12"/>
    <p:sldMasterId id="2147485116" r:id="rId13"/>
    <p:sldMasterId id="2147485131" r:id="rId14"/>
    <p:sldMasterId id="2147485150" r:id="rId15"/>
    <p:sldMasterId id="2147485152" r:id="rId16"/>
    <p:sldMasterId id="2147485186" r:id="rId17"/>
    <p:sldMasterId id="2147485219" r:id="rId18"/>
    <p:sldMasterId id="2147485242" r:id="rId19"/>
    <p:sldMasterId id="2147485274" r:id="rId20"/>
    <p:sldMasterId id="2147485306" r:id="rId21"/>
    <p:sldMasterId id="2147485365" r:id="rId22"/>
    <p:sldMasterId id="2147485377" r:id="rId23"/>
    <p:sldMasterId id="2147485397" r:id="rId24"/>
  </p:sldMasterIdLst>
  <p:notesMasterIdLst>
    <p:notesMasterId r:id="rId105"/>
  </p:notesMasterIdLst>
  <p:handoutMasterIdLst>
    <p:handoutMasterId r:id="rId106"/>
  </p:handoutMasterIdLst>
  <p:sldIdLst>
    <p:sldId id="1694" r:id="rId25"/>
    <p:sldId id="1702" r:id="rId26"/>
    <p:sldId id="1703" r:id="rId27"/>
    <p:sldId id="1704" r:id="rId28"/>
    <p:sldId id="1705" r:id="rId29"/>
    <p:sldId id="1649" r:id="rId30"/>
    <p:sldId id="1650" r:id="rId31"/>
    <p:sldId id="1651" r:id="rId32"/>
    <p:sldId id="1652" r:id="rId33"/>
    <p:sldId id="1673" r:id="rId34"/>
    <p:sldId id="1672" r:id="rId35"/>
    <p:sldId id="1654" r:id="rId36"/>
    <p:sldId id="1655" r:id="rId37"/>
    <p:sldId id="1659" r:id="rId38"/>
    <p:sldId id="1656" r:id="rId39"/>
    <p:sldId id="1657" r:id="rId40"/>
    <p:sldId id="1706" r:id="rId41"/>
    <p:sldId id="1671" r:id="rId42"/>
    <p:sldId id="1660" r:id="rId43"/>
    <p:sldId id="1425" r:id="rId44"/>
    <p:sldId id="1423" r:id="rId45"/>
    <p:sldId id="1661" r:id="rId46"/>
    <p:sldId id="1662" r:id="rId47"/>
    <p:sldId id="1663" r:id="rId48"/>
    <p:sldId id="1664" r:id="rId49"/>
    <p:sldId id="1624" r:id="rId50"/>
    <p:sldId id="1665" r:id="rId51"/>
    <p:sldId id="1666" r:id="rId52"/>
    <p:sldId id="1675" r:id="rId53"/>
    <p:sldId id="1676" r:id="rId54"/>
    <p:sldId id="1667" r:id="rId55"/>
    <p:sldId id="1674" r:id="rId56"/>
    <p:sldId id="1707" r:id="rId57"/>
    <p:sldId id="1668" r:id="rId58"/>
    <p:sldId id="1686" r:id="rId59"/>
    <p:sldId id="1677" r:id="rId60"/>
    <p:sldId id="1691" r:id="rId61"/>
    <p:sldId id="1692" r:id="rId62"/>
    <p:sldId id="1693" r:id="rId63"/>
    <p:sldId id="1678" r:id="rId64"/>
    <p:sldId id="1679" r:id="rId65"/>
    <p:sldId id="1687" r:id="rId66"/>
    <p:sldId id="1708" r:id="rId67"/>
    <p:sldId id="1680" r:id="rId68"/>
    <p:sldId id="1625" r:id="rId69"/>
    <p:sldId id="1681" r:id="rId70"/>
    <p:sldId id="1682" r:id="rId71"/>
    <p:sldId id="1683" r:id="rId72"/>
    <p:sldId id="1709" r:id="rId73"/>
    <p:sldId id="1710" r:id="rId74"/>
    <p:sldId id="1684" r:id="rId75"/>
    <p:sldId id="1685" r:id="rId76"/>
    <p:sldId id="1688" r:id="rId77"/>
    <p:sldId id="1554" r:id="rId78"/>
    <p:sldId id="1538" r:id="rId79"/>
    <p:sldId id="1616" r:id="rId80"/>
    <p:sldId id="1701" r:id="rId81"/>
    <p:sldId id="1617" r:id="rId82"/>
    <p:sldId id="1587" r:id="rId83"/>
    <p:sldId id="1600" r:id="rId84"/>
    <p:sldId id="1620" r:id="rId85"/>
    <p:sldId id="1610" r:id="rId86"/>
    <p:sldId id="1626" r:id="rId87"/>
    <p:sldId id="1627" r:id="rId88"/>
    <p:sldId id="1647" r:id="rId89"/>
    <p:sldId id="1631" r:id="rId90"/>
    <p:sldId id="1645" r:id="rId91"/>
    <p:sldId id="1640" r:id="rId92"/>
    <p:sldId id="1643" r:id="rId93"/>
    <p:sldId id="1644" r:id="rId94"/>
    <p:sldId id="1646" r:id="rId95"/>
    <p:sldId id="1695" r:id="rId96"/>
    <p:sldId id="1696" r:id="rId97"/>
    <p:sldId id="1697" r:id="rId98"/>
    <p:sldId id="1698" r:id="rId99"/>
    <p:sldId id="1699" r:id="rId100"/>
    <p:sldId id="1700" r:id="rId101"/>
    <p:sldId id="1602" r:id="rId102"/>
    <p:sldId id="1579" r:id="rId103"/>
    <p:sldId id="1633" r:id="rId104"/>
  </p:sldIdLst>
  <p:sldSz cx="12188825" cy="6858000"/>
  <p:notesSz cx="7010400" cy="9296400"/>
  <p:defaultText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96EFC5D-5275-44E1-85ED-2B53EE60F7CD}">
          <p14:sldIdLst>
            <p14:sldId id="1694"/>
            <p14:sldId id="1702"/>
            <p14:sldId id="1703"/>
            <p14:sldId id="1704"/>
            <p14:sldId id="1705"/>
            <p14:sldId id="1649"/>
            <p14:sldId id="1650"/>
            <p14:sldId id="1651"/>
          </p14:sldIdLst>
        </p14:section>
        <p14:section name="Why the cloud?" id="{7863C747-087E-4A2D-B131-CABEF2B06BE5}">
          <p14:sldIdLst>
            <p14:sldId id="1652"/>
            <p14:sldId id="1673"/>
            <p14:sldId id="1672"/>
            <p14:sldId id="1654"/>
            <p14:sldId id="1655"/>
          </p14:sldIdLst>
        </p14:section>
        <p14:section name="About Microsoft Azure" id="{B2862A4A-788A-430D-85B9-F318FEE9D4AE}">
          <p14:sldIdLst>
            <p14:sldId id="1659"/>
            <p14:sldId id="1656"/>
            <p14:sldId id="1657"/>
            <p14:sldId id="1706"/>
            <p14:sldId id="1671"/>
            <p14:sldId id="1660"/>
            <p14:sldId id="1425"/>
            <p14:sldId id="1423"/>
            <p14:sldId id="1661"/>
            <p14:sldId id="1662"/>
            <p14:sldId id="1663"/>
            <p14:sldId id="1664"/>
            <p14:sldId id="1624"/>
            <p14:sldId id="1665"/>
            <p14:sldId id="1666"/>
            <p14:sldId id="1675"/>
            <p14:sldId id="1676"/>
            <p14:sldId id="1667"/>
            <p14:sldId id="1674"/>
            <p14:sldId id="1707"/>
            <p14:sldId id="1668"/>
            <p14:sldId id="1686"/>
            <p14:sldId id="1677"/>
            <p14:sldId id="1691"/>
            <p14:sldId id="1692"/>
            <p14:sldId id="1693"/>
            <p14:sldId id="1678"/>
            <p14:sldId id="1679"/>
            <p14:sldId id="1687"/>
            <p14:sldId id="1708"/>
            <p14:sldId id="1680"/>
            <p14:sldId id="1625"/>
            <p14:sldId id="1681"/>
            <p14:sldId id="1682"/>
            <p14:sldId id="1683"/>
            <p14:sldId id="1709"/>
            <p14:sldId id="1710"/>
            <p14:sldId id="1684"/>
            <p14:sldId id="1685"/>
            <p14:sldId id="1688"/>
            <p14:sldId id="1554"/>
            <p14:sldId id="1538"/>
          </p14:sldIdLst>
        </p14:section>
        <p14:section name="Azure Services" id="{B6848D49-90B9-4784-8705-EE51253D6762}">
          <p14:sldIdLst>
            <p14:sldId id="1616"/>
            <p14:sldId id="1701"/>
          </p14:sldIdLst>
        </p14:section>
        <p14:section name="IaaS Virtual Machines" id="{19EBC36D-8DDB-4E65-B9C6-869F15C7817D}">
          <p14:sldIdLst>
            <p14:sldId id="1617"/>
          </p14:sldIdLst>
        </p14:section>
        <p14:section name="App Gallery" id="{B494D8DF-B98E-419D-AF1E-1CD93642E4E3}">
          <p14:sldIdLst>
            <p14:sldId id="1587"/>
            <p14:sldId id="1600"/>
          </p14:sldIdLst>
        </p14:section>
        <p14:section name="More Azure - AD, Media, IoT, Factor &amp; Stream, Fabric" id="{AE95F46A-0F83-47CF-9808-D49DA7FEACBD}">
          <p14:sldIdLst>
            <p14:sldId id="1620"/>
            <p14:sldId id="1610"/>
            <p14:sldId id="1626"/>
            <p14:sldId id="1627"/>
            <p14:sldId id="1647"/>
          </p14:sldIdLst>
        </p14:section>
        <p14:section name="Key Scenarios - Get started w/ Azure" id="{EE5B6C46-9488-44FC-A5AA-3E3F62C37D4A}">
          <p14:sldIdLst>
            <p14:sldId id="1631"/>
            <p14:sldId id="1645"/>
            <p14:sldId id="1640"/>
            <p14:sldId id="1643"/>
            <p14:sldId id="1644"/>
            <p14:sldId id="1646"/>
            <p14:sldId id="1695"/>
            <p14:sldId id="1696"/>
            <p14:sldId id="1697"/>
            <p14:sldId id="1698"/>
            <p14:sldId id="1699"/>
            <p14:sldId id="1700"/>
          </p14:sldIdLst>
        </p14:section>
        <p14:section name="MSDN Benefits &amp; Sign-up" id="{002726CB-E1BF-4A37-9136-317A955E7929}">
          <p14:sldIdLst>
            <p14:sldId id="1602"/>
            <p14:sldId id="1579"/>
          </p14:sldIdLst>
        </p14:section>
        <p14:section name="Exit" id="{DAC3DB5A-7765-4FC1-92C1-48A9CC4E4917}">
          <p14:sldIdLst>
            <p14:sldId id="1633"/>
          </p14:sldIdLst>
        </p14:section>
      </p14:sectionLst>
    </p:ext>
    <p:ext uri="{EFAFB233-063F-42B5-8137-9DF3F51BA10A}">
      <p15:sldGuideLst xmlns:p15="http://schemas.microsoft.com/office/powerpoint/2012/main">
        <p15:guide id="1" orient="horz" pos="1195">
          <p15:clr>
            <a:srgbClr val="A4A3A4"/>
          </p15:clr>
        </p15:guide>
        <p15:guide id="2" pos="3839">
          <p15:clr>
            <a:srgbClr val="A4A3A4"/>
          </p15:clr>
        </p15:guide>
        <p15:guide id="3" pos="186">
          <p15:clr>
            <a:srgbClr val="A4A3A4"/>
          </p15:clr>
        </p15:guide>
        <p15:guide id="4" pos="7515">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535"/>
    <a:srgbClr val="007DDA"/>
    <a:srgbClr val="008AF2"/>
    <a:srgbClr val="004086"/>
    <a:srgbClr val="92D050"/>
    <a:srgbClr val="003630"/>
    <a:srgbClr val="0072C6"/>
    <a:srgbClr val="0079D6"/>
    <a:srgbClr val="008FFA"/>
    <a:srgbClr val="0075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596" autoAdjust="0"/>
    <p:restoredTop sz="69850" autoAdjust="0"/>
  </p:normalViewPr>
  <p:slideViewPr>
    <p:cSldViewPr>
      <p:cViewPr varScale="1">
        <p:scale>
          <a:sx n="63" d="100"/>
          <a:sy n="63" d="100"/>
        </p:scale>
        <p:origin x="1110" y="66"/>
      </p:cViewPr>
      <p:guideLst>
        <p:guide orient="horz" pos="1195"/>
        <p:guide pos="3839"/>
        <p:guide pos="186"/>
        <p:guide pos="7515"/>
      </p:guideLst>
    </p:cSldViewPr>
  </p:slideViewPr>
  <p:outlineViewPr>
    <p:cViewPr>
      <p:scale>
        <a:sx n="33" d="100"/>
        <a:sy n="33" d="100"/>
      </p:scale>
      <p:origin x="0" y="0"/>
    </p:cViewPr>
  </p:outlineViewPr>
  <p:notesTextViewPr>
    <p:cViewPr>
      <p:scale>
        <a:sx n="3" d="2"/>
        <a:sy n="3" d="2"/>
      </p:scale>
      <p:origin x="0" y="0"/>
    </p:cViewPr>
  </p:notesTextViewPr>
  <p:sorterViewPr>
    <p:cViewPr>
      <p:scale>
        <a:sx n="53" d="100"/>
        <a:sy n="53" d="100"/>
      </p:scale>
      <p:origin x="0" y="0"/>
    </p:cViewPr>
  </p:sorterViewPr>
  <p:notesViewPr>
    <p:cSldViewPr showGuides="1">
      <p:cViewPr varScale="1">
        <p:scale>
          <a:sx n="63" d="100"/>
          <a:sy n="63" d="100"/>
        </p:scale>
        <p:origin x="3115" y="29"/>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xml"/><Relationship Id="rId21" Type="http://schemas.openxmlformats.org/officeDocument/2006/relationships/slideMaster" Target="slideMasters/slideMaster14.xml"/><Relationship Id="rId42" Type="http://schemas.openxmlformats.org/officeDocument/2006/relationships/slide" Target="slides/slide18.xml"/><Relationship Id="rId47" Type="http://schemas.openxmlformats.org/officeDocument/2006/relationships/slide" Target="slides/slide23.xml"/><Relationship Id="rId63" Type="http://schemas.openxmlformats.org/officeDocument/2006/relationships/slide" Target="slides/slide39.xml"/><Relationship Id="rId68" Type="http://schemas.openxmlformats.org/officeDocument/2006/relationships/slide" Target="slides/slide44.xml"/><Relationship Id="rId84" Type="http://schemas.openxmlformats.org/officeDocument/2006/relationships/slide" Target="slides/slide60.xml"/><Relationship Id="rId89" Type="http://schemas.openxmlformats.org/officeDocument/2006/relationships/slide" Target="slides/slide65.xml"/><Relationship Id="rId2" Type="http://schemas.openxmlformats.org/officeDocument/2006/relationships/customXml" Target="../customXml/item2.xml"/><Relationship Id="rId16" Type="http://schemas.openxmlformats.org/officeDocument/2006/relationships/slideMaster" Target="slideMasters/slideMaster9.xml"/><Relationship Id="rId29" Type="http://schemas.openxmlformats.org/officeDocument/2006/relationships/slide" Target="slides/slide5.xml"/><Relationship Id="rId107" Type="http://schemas.openxmlformats.org/officeDocument/2006/relationships/commentAuthors" Target="commentAuthors.xml"/><Relationship Id="rId11" Type="http://schemas.openxmlformats.org/officeDocument/2006/relationships/slideMaster" Target="slideMasters/slideMaster4.xml"/><Relationship Id="rId24" Type="http://schemas.openxmlformats.org/officeDocument/2006/relationships/slideMaster" Target="slideMasters/slideMaster17.xml"/><Relationship Id="rId32" Type="http://schemas.openxmlformats.org/officeDocument/2006/relationships/slide" Target="slides/slide8.xml"/><Relationship Id="rId37" Type="http://schemas.openxmlformats.org/officeDocument/2006/relationships/slide" Target="slides/slide13.xml"/><Relationship Id="rId40" Type="http://schemas.openxmlformats.org/officeDocument/2006/relationships/slide" Target="slides/slide16.xml"/><Relationship Id="rId45" Type="http://schemas.openxmlformats.org/officeDocument/2006/relationships/slide" Target="slides/slide21.xml"/><Relationship Id="rId53" Type="http://schemas.openxmlformats.org/officeDocument/2006/relationships/slide" Target="slides/slide29.xml"/><Relationship Id="rId58" Type="http://schemas.openxmlformats.org/officeDocument/2006/relationships/slide" Target="slides/slide34.xml"/><Relationship Id="rId66" Type="http://schemas.openxmlformats.org/officeDocument/2006/relationships/slide" Target="slides/slide42.xml"/><Relationship Id="rId74" Type="http://schemas.openxmlformats.org/officeDocument/2006/relationships/slide" Target="slides/slide50.xml"/><Relationship Id="rId79" Type="http://schemas.openxmlformats.org/officeDocument/2006/relationships/slide" Target="slides/slide55.xml"/><Relationship Id="rId87" Type="http://schemas.openxmlformats.org/officeDocument/2006/relationships/slide" Target="slides/slide63.xml"/><Relationship Id="rId102" Type="http://schemas.openxmlformats.org/officeDocument/2006/relationships/slide" Target="slides/slide78.xml"/><Relationship Id="rId110" Type="http://schemas.openxmlformats.org/officeDocument/2006/relationships/theme" Target="theme/theme1.xml"/><Relationship Id="rId5" Type="http://schemas.openxmlformats.org/officeDocument/2006/relationships/customXml" Target="../customXml/item5.xml"/><Relationship Id="rId61" Type="http://schemas.openxmlformats.org/officeDocument/2006/relationships/slide" Target="slides/slide37.xml"/><Relationship Id="rId82" Type="http://schemas.openxmlformats.org/officeDocument/2006/relationships/slide" Target="slides/slide58.xml"/><Relationship Id="rId90" Type="http://schemas.openxmlformats.org/officeDocument/2006/relationships/slide" Target="slides/slide66.xml"/><Relationship Id="rId95" Type="http://schemas.openxmlformats.org/officeDocument/2006/relationships/slide" Target="slides/slide71.xml"/><Relationship Id="rId19" Type="http://schemas.openxmlformats.org/officeDocument/2006/relationships/slideMaster" Target="slideMasters/slideMaster12.xml"/><Relationship Id="rId14" Type="http://schemas.openxmlformats.org/officeDocument/2006/relationships/slideMaster" Target="slideMasters/slideMaster7.xml"/><Relationship Id="rId22" Type="http://schemas.openxmlformats.org/officeDocument/2006/relationships/slideMaster" Target="slideMasters/slideMaster15.xml"/><Relationship Id="rId27" Type="http://schemas.openxmlformats.org/officeDocument/2006/relationships/slide" Target="slides/slide3.xml"/><Relationship Id="rId30" Type="http://schemas.openxmlformats.org/officeDocument/2006/relationships/slide" Target="slides/slide6.xml"/><Relationship Id="rId35" Type="http://schemas.openxmlformats.org/officeDocument/2006/relationships/slide" Target="slides/slide11.xml"/><Relationship Id="rId43" Type="http://schemas.openxmlformats.org/officeDocument/2006/relationships/slide" Target="slides/slide19.xml"/><Relationship Id="rId48" Type="http://schemas.openxmlformats.org/officeDocument/2006/relationships/slide" Target="slides/slide24.xml"/><Relationship Id="rId56" Type="http://schemas.openxmlformats.org/officeDocument/2006/relationships/slide" Target="slides/slide32.xml"/><Relationship Id="rId64" Type="http://schemas.openxmlformats.org/officeDocument/2006/relationships/slide" Target="slides/slide40.xml"/><Relationship Id="rId69" Type="http://schemas.openxmlformats.org/officeDocument/2006/relationships/slide" Target="slides/slide45.xml"/><Relationship Id="rId77" Type="http://schemas.openxmlformats.org/officeDocument/2006/relationships/slide" Target="slides/slide53.xml"/><Relationship Id="rId100" Type="http://schemas.openxmlformats.org/officeDocument/2006/relationships/slide" Target="slides/slide76.xml"/><Relationship Id="rId105" Type="http://schemas.openxmlformats.org/officeDocument/2006/relationships/notesMaster" Target="notesMasters/notesMaster1.xml"/><Relationship Id="rId8" Type="http://schemas.openxmlformats.org/officeDocument/2006/relationships/slideMaster" Target="slideMasters/slideMaster1.xml"/><Relationship Id="rId51" Type="http://schemas.openxmlformats.org/officeDocument/2006/relationships/slide" Target="slides/slide27.xml"/><Relationship Id="rId72" Type="http://schemas.openxmlformats.org/officeDocument/2006/relationships/slide" Target="slides/slide48.xml"/><Relationship Id="rId80" Type="http://schemas.openxmlformats.org/officeDocument/2006/relationships/slide" Target="slides/slide56.xml"/><Relationship Id="rId85" Type="http://schemas.openxmlformats.org/officeDocument/2006/relationships/slide" Target="slides/slide61.xml"/><Relationship Id="rId93" Type="http://schemas.openxmlformats.org/officeDocument/2006/relationships/slide" Target="slides/slide69.xml"/><Relationship Id="rId98" Type="http://schemas.openxmlformats.org/officeDocument/2006/relationships/slide" Target="slides/slide74.xml"/><Relationship Id="rId3" Type="http://schemas.openxmlformats.org/officeDocument/2006/relationships/customXml" Target="../customXml/item3.xml"/><Relationship Id="rId12" Type="http://schemas.openxmlformats.org/officeDocument/2006/relationships/slideMaster" Target="slideMasters/slideMaster5.xml"/><Relationship Id="rId17" Type="http://schemas.openxmlformats.org/officeDocument/2006/relationships/slideMaster" Target="slideMasters/slideMaster10.xml"/><Relationship Id="rId25" Type="http://schemas.openxmlformats.org/officeDocument/2006/relationships/slide" Target="slides/slide1.xml"/><Relationship Id="rId33" Type="http://schemas.openxmlformats.org/officeDocument/2006/relationships/slide" Target="slides/slide9.xml"/><Relationship Id="rId38" Type="http://schemas.openxmlformats.org/officeDocument/2006/relationships/slide" Target="slides/slide14.xml"/><Relationship Id="rId46" Type="http://schemas.openxmlformats.org/officeDocument/2006/relationships/slide" Target="slides/slide22.xml"/><Relationship Id="rId59" Type="http://schemas.openxmlformats.org/officeDocument/2006/relationships/slide" Target="slides/slide35.xml"/><Relationship Id="rId67" Type="http://schemas.openxmlformats.org/officeDocument/2006/relationships/slide" Target="slides/slide43.xml"/><Relationship Id="rId103" Type="http://schemas.openxmlformats.org/officeDocument/2006/relationships/slide" Target="slides/slide79.xml"/><Relationship Id="rId108" Type="http://schemas.openxmlformats.org/officeDocument/2006/relationships/presProps" Target="presProps.xml"/><Relationship Id="rId20" Type="http://schemas.openxmlformats.org/officeDocument/2006/relationships/slideMaster" Target="slideMasters/slideMaster13.xml"/><Relationship Id="rId41" Type="http://schemas.openxmlformats.org/officeDocument/2006/relationships/slide" Target="slides/slide17.xml"/><Relationship Id="rId54" Type="http://schemas.openxmlformats.org/officeDocument/2006/relationships/slide" Target="slides/slide30.xml"/><Relationship Id="rId62" Type="http://schemas.openxmlformats.org/officeDocument/2006/relationships/slide" Target="slides/slide38.xml"/><Relationship Id="rId70" Type="http://schemas.openxmlformats.org/officeDocument/2006/relationships/slide" Target="slides/slide46.xml"/><Relationship Id="rId75" Type="http://schemas.openxmlformats.org/officeDocument/2006/relationships/slide" Target="slides/slide51.xml"/><Relationship Id="rId83" Type="http://schemas.openxmlformats.org/officeDocument/2006/relationships/slide" Target="slides/slide59.xml"/><Relationship Id="rId88" Type="http://schemas.openxmlformats.org/officeDocument/2006/relationships/slide" Target="slides/slide64.xml"/><Relationship Id="rId91" Type="http://schemas.openxmlformats.org/officeDocument/2006/relationships/slide" Target="slides/slide67.xml"/><Relationship Id="rId96" Type="http://schemas.openxmlformats.org/officeDocument/2006/relationships/slide" Target="slides/slide72.xml"/><Relationship Id="rId11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Master" Target="slideMasters/slideMaster8.xml"/><Relationship Id="rId23" Type="http://schemas.openxmlformats.org/officeDocument/2006/relationships/slideMaster" Target="slideMasters/slideMaster16.xml"/><Relationship Id="rId28" Type="http://schemas.openxmlformats.org/officeDocument/2006/relationships/slide" Target="slides/slide4.xml"/><Relationship Id="rId36" Type="http://schemas.openxmlformats.org/officeDocument/2006/relationships/slide" Target="slides/slide12.xml"/><Relationship Id="rId49" Type="http://schemas.openxmlformats.org/officeDocument/2006/relationships/slide" Target="slides/slide25.xml"/><Relationship Id="rId57" Type="http://schemas.openxmlformats.org/officeDocument/2006/relationships/slide" Target="slides/slide33.xml"/><Relationship Id="rId106" Type="http://schemas.openxmlformats.org/officeDocument/2006/relationships/handoutMaster" Target="handoutMasters/handoutMaster1.xml"/><Relationship Id="rId10" Type="http://schemas.openxmlformats.org/officeDocument/2006/relationships/slideMaster" Target="slideMasters/slideMaster3.xml"/><Relationship Id="rId31" Type="http://schemas.openxmlformats.org/officeDocument/2006/relationships/slide" Target="slides/slide7.xml"/><Relationship Id="rId44" Type="http://schemas.openxmlformats.org/officeDocument/2006/relationships/slide" Target="slides/slide20.xml"/><Relationship Id="rId52" Type="http://schemas.openxmlformats.org/officeDocument/2006/relationships/slide" Target="slides/slide28.xml"/><Relationship Id="rId60" Type="http://schemas.openxmlformats.org/officeDocument/2006/relationships/slide" Target="slides/slide36.xml"/><Relationship Id="rId65" Type="http://schemas.openxmlformats.org/officeDocument/2006/relationships/slide" Target="slides/slide41.xml"/><Relationship Id="rId73" Type="http://schemas.openxmlformats.org/officeDocument/2006/relationships/slide" Target="slides/slide49.xml"/><Relationship Id="rId78" Type="http://schemas.openxmlformats.org/officeDocument/2006/relationships/slide" Target="slides/slide54.xml"/><Relationship Id="rId81" Type="http://schemas.openxmlformats.org/officeDocument/2006/relationships/slide" Target="slides/slide57.xml"/><Relationship Id="rId86" Type="http://schemas.openxmlformats.org/officeDocument/2006/relationships/slide" Target="slides/slide62.xml"/><Relationship Id="rId94" Type="http://schemas.openxmlformats.org/officeDocument/2006/relationships/slide" Target="slides/slide70.xml"/><Relationship Id="rId99" Type="http://schemas.openxmlformats.org/officeDocument/2006/relationships/slide" Target="slides/slide75.xml"/><Relationship Id="rId101" Type="http://schemas.openxmlformats.org/officeDocument/2006/relationships/slide" Target="slides/slide77.xml"/><Relationship Id="rId4" Type="http://schemas.openxmlformats.org/officeDocument/2006/relationships/customXml" Target="../customXml/item4.xml"/><Relationship Id="rId9" Type="http://schemas.openxmlformats.org/officeDocument/2006/relationships/slideMaster" Target="slideMasters/slideMaster2.xml"/><Relationship Id="rId13" Type="http://schemas.openxmlformats.org/officeDocument/2006/relationships/slideMaster" Target="slideMasters/slideMaster6.xml"/><Relationship Id="rId18" Type="http://schemas.openxmlformats.org/officeDocument/2006/relationships/slideMaster" Target="slideMasters/slideMaster11.xml"/><Relationship Id="rId39" Type="http://schemas.openxmlformats.org/officeDocument/2006/relationships/slide" Target="slides/slide15.xml"/><Relationship Id="rId109" Type="http://schemas.openxmlformats.org/officeDocument/2006/relationships/viewProps" Target="viewProps.xml"/><Relationship Id="rId34" Type="http://schemas.openxmlformats.org/officeDocument/2006/relationships/slide" Target="slides/slide10.xml"/><Relationship Id="rId50" Type="http://schemas.openxmlformats.org/officeDocument/2006/relationships/slide" Target="slides/slide26.xml"/><Relationship Id="rId55" Type="http://schemas.openxmlformats.org/officeDocument/2006/relationships/slide" Target="slides/slide31.xml"/><Relationship Id="rId76" Type="http://schemas.openxmlformats.org/officeDocument/2006/relationships/slide" Target="slides/slide52.xml"/><Relationship Id="rId97" Type="http://schemas.openxmlformats.org/officeDocument/2006/relationships/slide" Target="slides/slide73.xml"/><Relationship Id="rId104" Type="http://schemas.openxmlformats.org/officeDocument/2006/relationships/slide" Target="slides/slide80.xml"/><Relationship Id="rId7" Type="http://schemas.openxmlformats.org/officeDocument/2006/relationships/customXml" Target="../customXml/item7.xml"/><Relationship Id="rId71" Type="http://schemas.openxmlformats.org/officeDocument/2006/relationships/slide" Target="slides/slide47.xml"/><Relationship Id="rId92" Type="http://schemas.openxmlformats.org/officeDocument/2006/relationships/slide" Target="slides/slide6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9" y="0"/>
            <a:ext cx="3037840" cy="464820"/>
          </a:xfrm>
          <a:prstGeom prst="rect">
            <a:avLst/>
          </a:prstGeom>
        </p:spPr>
        <p:txBody>
          <a:bodyPr vert="horz" lIns="93175" tIns="46587" rIns="93175" bIns="46587" rtlCol="0"/>
          <a:lstStyle>
            <a:lvl1pPr algn="r">
              <a:defRPr sz="1200"/>
            </a:lvl1pPr>
          </a:lstStyle>
          <a:p>
            <a:fld id="{7B22242A-0727-46E8-9D2C-7C53C71231AC}" type="datetime8">
              <a:rPr lang="en-US" smtClean="0">
                <a:latin typeface="Segoe UI" pitchFamily="34" charset="0"/>
              </a:rPr>
              <a:t>2/18/2016 8:51 AM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4"/>
          </a:xfrm>
          <a:prstGeom prst="rect">
            <a:avLst/>
          </a:prstGeom>
        </p:spPr>
        <p:txBody>
          <a:bodyPr vert="horz" lIns="93175" tIns="46587" rIns="93175" bIns="46587" rtlCol="0" anchor="b"/>
          <a:lstStyle>
            <a:lvl1pPr algn="l">
              <a:defRPr sz="1200"/>
            </a:lvl1pPr>
          </a:lstStyle>
          <a:p>
            <a:pPr marL="406020" defTabSz="931436"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12104" y="8829967"/>
            <a:ext cx="1096673" cy="464820"/>
          </a:xfrm>
          <a:prstGeom prst="rect">
            <a:avLst/>
          </a:prstGeom>
        </p:spPr>
        <p:txBody>
          <a:bodyPr vert="horz" lIns="93175" tIns="46587" rIns="93175" bIns="46587"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5" tIns="46587" rIns="93175" bIns="46587"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5" tIns="46587" rIns="93175" bIns="46587" rtlCol="0" anchor="b"/>
          <a:lstStyle>
            <a:lvl1pPr marL="582340" indent="0" algn="l">
              <a:defRPr sz="1200"/>
            </a:lvl1p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9" y="0"/>
            <a:ext cx="3037840" cy="464820"/>
          </a:xfrm>
          <a:prstGeom prst="rect">
            <a:avLst/>
          </a:prstGeom>
        </p:spPr>
        <p:txBody>
          <a:bodyPr vert="horz" lIns="93175" tIns="46587" rIns="93175" bIns="46587" rtlCol="0"/>
          <a:lstStyle>
            <a:lvl1pPr algn="r">
              <a:defRPr sz="1200">
                <a:latin typeface="Segoe UI" pitchFamily="34" charset="0"/>
              </a:defRPr>
            </a:lvl1pPr>
          </a:lstStyle>
          <a:p>
            <a:fld id="{DDCD61BB-790A-4EFE-904A-F3FC061E4182}" type="datetime8">
              <a:rPr lang="en-US" smtClean="0"/>
              <a:t>2/18/2016 8:51 AM</a:t>
            </a:fld>
            <a:endParaRPr lang="en-US" dirty="0"/>
          </a:p>
        </p:txBody>
      </p:sp>
      <p:sp>
        <p:nvSpPr>
          <p:cNvPr id="12" name="Notes Placeholder 11"/>
          <p:cNvSpPr>
            <a:spLocks noGrp="1"/>
          </p:cNvSpPr>
          <p:nvPr>
            <p:ph type="body" sz="quarter" idx="3"/>
          </p:nvPr>
        </p:nvSpPr>
        <p:spPr>
          <a:xfrm>
            <a:off x="701040" y="4415791"/>
            <a:ext cx="5608320" cy="4183380"/>
          </a:xfrm>
          <a:prstGeom prst="rect">
            <a:avLst/>
          </a:prstGeom>
        </p:spPr>
        <p:txBody>
          <a:bodyPr vert="horz" lIns="93175" tIns="46587" rIns="93175" bIns="4658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5" tIns="46587" rIns="93175" bIns="46587"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274"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60" indent="-10581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38"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798" indent="-146823"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072"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685" algn="l" defTabSz="914274" rtl="0" eaLnBrk="1" latinLnBrk="0" hangingPunct="1">
      <a:defRPr sz="1200" kern="1200">
        <a:solidFill>
          <a:schemeClr val="tx1"/>
        </a:solidFill>
        <a:latin typeface="+mn-lt"/>
        <a:ea typeface="+mn-ea"/>
        <a:cs typeface="+mn-cs"/>
      </a:defRPr>
    </a:lvl6pPr>
    <a:lvl7pPr marL="2742821" algn="l" defTabSz="914274" rtl="0" eaLnBrk="1" latinLnBrk="0" hangingPunct="1">
      <a:defRPr sz="1200" kern="1200">
        <a:solidFill>
          <a:schemeClr val="tx1"/>
        </a:solidFill>
        <a:latin typeface="+mn-lt"/>
        <a:ea typeface="+mn-ea"/>
        <a:cs typeface="+mn-cs"/>
      </a:defRPr>
    </a:lvl7pPr>
    <a:lvl8pPr marL="3199958" algn="l" defTabSz="914274" rtl="0" eaLnBrk="1" latinLnBrk="0" hangingPunct="1">
      <a:defRPr sz="1200" kern="1200">
        <a:solidFill>
          <a:schemeClr val="tx1"/>
        </a:solidFill>
        <a:latin typeface="+mn-lt"/>
        <a:ea typeface="+mn-ea"/>
        <a:cs typeface="+mn-cs"/>
      </a:defRPr>
    </a:lvl8pPr>
    <a:lvl9pPr marL="3657096" algn="l" defTabSz="91427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w3c.github.io/media-source/" TargetMode="External"/><Relationship Id="rId2" Type="http://schemas.openxmlformats.org/officeDocument/2006/relationships/slide" Target="../slides/slide62.xml"/><Relationship Id="rId1" Type="http://schemas.openxmlformats.org/officeDocument/2006/relationships/notesMaster" Target="../notesMasters/notesMaster1.xml"/><Relationship Id="rId4" Type="http://schemas.openxmlformats.org/officeDocument/2006/relationships/hyperlink" Target="https://w3c.github.io/encrypted-media/"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baseline="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36"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2/18/2016 8:51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60756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offer the most comprehensive set of SaaS applications..</a:t>
            </a:r>
            <a:r>
              <a:rPr lang="en-US" baseline="0" dirty="0"/>
              <a:t> That’s deployed and used by more businesses</a:t>
            </a:r>
          </a:p>
          <a:p>
            <a:endParaRPr lang="en-US" baseline="0" dirty="0"/>
          </a:p>
          <a:p>
            <a:r>
              <a:rPr lang="en-US" baseline="0" dirty="0"/>
              <a:t>In IT EMS helps us manage that without compromising the UX and making sure that we don’t harm the security.</a:t>
            </a:r>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2/18/2016 8:51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95687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 </a:t>
            </a:r>
            <a:r>
              <a:rPr lang="en-US" dirty="0" err="1"/>
              <a:t>Iaas</a:t>
            </a:r>
            <a:r>
              <a:rPr lang="en-US" dirty="0"/>
              <a:t>, but</a:t>
            </a:r>
            <a:r>
              <a:rPr lang="en-US" baseline="0" dirty="0"/>
              <a:t> no </a:t>
            </a:r>
            <a:r>
              <a:rPr lang="en-US" baseline="0" dirty="0" err="1"/>
              <a:t>paas</a:t>
            </a:r>
            <a:r>
              <a:rPr lang="en-US" baseline="0" dirty="0"/>
              <a:t> or </a:t>
            </a:r>
            <a:r>
              <a:rPr lang="en-US" baseline="0" dirty="0" err="1"/>
              <a:t>saas</a:t>
            </a:r>
            <a:endParaRPr lang="en-US" baseline="0" dirty="0"/>
          </a:p>
          <a:p>
            <a:r>
              <a:rPr lang="en-US" baseline="0" dirty="0"/>
              <a:t>Salesforce – SaaS, but no other</a:t>
            </a:r>
          </a:p>
          <a:p>
            <a:endParaRPr lang="en-US" baseline="0" dirty="0"/>
          </a:p>
          <a:p>
            <a:r>
              <a:rPr lang="en-US" baseline="0" dirty="0"/>
              <a:t>TP is Azure not PaaS or IaaS..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2/18/2016 8:51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37020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2/18/2016 8:51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74831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2/18/2016 8:51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876586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Gartner Survey</a:t>
            </a:r>
          </a:p>
          <a:p>
            <a:r>
              <a:rPr lang="en-US" dirty="0"/>
              <a:t>10%</a:t>
            </a:r>
            <a:r>
              <a:rPr lang="en-US" baseline="0" dirty="0"/>
              <a:t> - Public Cloud</a:t>
            </a:r>
          </a:p>
          <a:p>
            <a:r>
              <a:rPr lang="en-US" baseline="0" dirty="0"/>
              <a:t>10% - Hosted environments</a:t>
            </a:r>
          </a:p>
          <a:p>
            <a:r>
              <a:rPr lang="en-US" baseline="0" dirty="0"/>
              <a:t>80% - Hybrid Cloud</a:t>
            </a:r>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2/18/2016 8:51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2889939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2/18/2016 8:51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220469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t>2/18/2016 8:51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608981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2/18/2016 8:51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25750749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2/18/2016 8:51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562114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2/18/2016 8:51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596648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t>Everyone is going through a Transformation,</a:t>
            </a:r>
            <a:r>
              <a:rPr lang="en-US" altLang="en-US" baseline="0" dirty="0"/>
              <a:t> including us!</a:t>
            </a:r>
            <a:endParaRPr lang="en-US" altLang="en-US" dirty="0"/>
          </a:p>
        </p:txBody>
      </p:sp>
      <p:sp>
        <p:nvSpPr>
          <p:cNvPr id="6144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lnSpc>
                <a:spcPct val="90000"/>
              </a:lnSpc>
              <a:spcBef>
                <a:spcPct val="30000"/>
              </a:spcBef>
              <a:spcAft>
                <a:spcPts val="344"/>
              </a:spcAft>
              <a:defRPr sz="900">
                <a:solidFill>
                  <a:schemeClr val="tx1"/>
                </a:solidFill>
                <a:latin typeface="Segoe UI Light" panose="020B0502040204020203" pitchFamily="34" charset="0"/>
                <a:ea typeface="MS PGothic" panose="020B0600070205080204" pitchFamily="34" charset="-128"/>
              </a:defRPr>
            </a:lvl1pPr>
            <a:lvl2pPr marL="757066" indent="-291179">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64717"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30604"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96491"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62377"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3028264"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94151"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960038"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49568" eaLnBrk="1" fontAlgn="base" latinLnBrk="0" hangingPunct="1">
              <a:lnSpc>
                <a:spcPct val="100000"/>
              </a:lnSpc>
              <a:spcBef>
                <a:spcPct val="0"/>
              </a:spcBef>
              <a:spcAft>
                <a:spcPct val="0"/>
              </a:spcAft>
              <a:buClrTx/>
              <a:buSzTx/>
              <a:buFontTx/>
              <a:buNone/>
              <a:tabLst/>
              <a:defRPr/>
            </a:pPr>
            <a:endPar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endParaRPr>
          </a:p>
        </p:txBody>
      </p:sp>
      <p:sp>
        <p:nvSpPr>
          <p:cNvPr id="5" name="Footer Placeholder 4"/>
          <p:cNvSpPr>
            <a:spLocks noGrp="1"/>
          </p:cNvSpPr>
          <p:nvPr>
            <p:ph type="ftr" sz="quarter" idx="4"/>
          </p:nvPr>
        </p:nvSpPr>
        <p:spPr>
          <a:xfrm>
            <a:off x="0" y="8831580"/>
            <a:ext cx="6052312" cy="361897"/>
          </a:xfrm>
        </p:spPr>
        <p:txBody>
          <a:bodyPr rtlCol="0"/>
          <a:lstStyle/>
          <a:p>
            <a:pPr marL="0" marR="0" lvl="0" indent="0" defTabSz="93146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prstClr val="black"/>
                    </a:gs>
                    <a:gs pos="100000">
                      <a:prstClr val="black"/>
                    </a:gs>
                  </a:gsLst>
                  <a:lin ang="5400000" scaled="0"/>
                </a:gradFill>
                <a:effectLst/>
                <a:uLnTx/>
                <a:uFillTx/>
                <a:ea typeface="Segoe UI" pitchFamily="34" charset="0"/>
              </a:rPr>
              <a:t>© 2014 Microsoft Corporation. All rights reserved. MICROSOFT MAKES NO WARRANTIES, EXPRESS, IMPLIED OR STATUTORY, AS TO THE INFORMATION IN THIS PRESENTATION.</a:t>
            </a:r>
          </a:p>
        </p:txBody>
      </p:sp>
      <p:sp>
        <p:nvSpPr>
          <p:cNvPr id="61446"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44"/>
              </a:spcAft>
              <a:defRPr sz="900">
                <a:solidFill>
                  <a:schemeClr val="tx1"/>
                </a:solidFill>
                <a:latin typeface="Segoe UI Light" panose="020B0502040204020203" pitchFamily="34" charset="0"/>
                <a:ea typeface="MS PGothic" panose="020B0600070205080204" pitchFamily="34" charset="-128"/>
              </a:defRPr>
            </a:lvl1pPr>
            <a:lvl2pPr marL="757066" indent="-291179">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64717"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30604"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96491"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62377"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3028264"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94151"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960038"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14400" eaLnBrk="1" fontAlgn="auto" latinLnBrk="0" hangingPunct="1">
              <a:lnSpc>
                <a:spcPct val="100000"/>
              </a:lnSpc>
              <a:spcBef>
                <a:spcPct val="0"/>
              </a:spcBef>
              <a:spcAft>
                <a:spcPct val="0"/>
              </a:spcAft>
              <a:buClrTx/>
              <a:buSzTx/>
              <a:buFontTx/>
              <a:buNone/>
              <a:tabLst/>
              <a:defRPr/>
            </a:pPr>
            <a:fld id="{F8483CD5-B6A2-4D11-8621-B0D21269BC89}" type="datetime8">
              <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rPr>
              <a:pPr marL="0" marR="0" lvl="0" indent="0" defTabSz="914400" eaLnBrk="1" fontAlgn="auto" latinLnBrk="0" hangingPunct="1">
                <a:lnSpc>
                  <a:spcPct val="100000"/>
                </a:lnSpc>
                <a:spcBef>
                  <a:spcPct val="0"/>
                </a:spcBef>
                <a:spcAft>
                  <a:spcPct val="0"/>
                </a:spcAft>
                <a:buClrTx/>
                <a:buSzTx/>
                <a:buFontTx/>
                <a:buNone/>
                <a:tabLst/>
                <a:defRPr/>
              </a:pPr>
              <a:t>2/18/2016 8:51 AM</a:t>
            </a:fld>
            <a:endPar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endParaRPr>
          </a:p>
        </p:txBody>
      </p:sp>
      <p:sp>
        <p:nvSpPr>
          <p:cNvPr id="6144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44"/>
              </a:spcAft>
              <a:defRPr sz="900">
                <a:solidFill>
                  <a:schemeClr val="tx1"/>
                </a:solidFill>
                <a:latin typeface="Segoe UI Light" panose="020B0502040204020203" pitchFamily="34" charset="0"/>
                <a:ea typeface="MS PGothic" panose="020B0600070205080204" pitchFamily="34" charset="-128"/>
              </a:defRPr>
            </a:lvl1pPr>
            <a:lvl2pPr marL="757066" indent="-291179">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64717"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30604"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96491"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62377"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3028264"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94151"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960038"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14400" eaLnBrk="1" fontAlgn="auto" latinLnBrk="0" hangingPunct="1">
              <a:lnSpc>
                <a:spcPct val="100000"/>
              </a:lnSpc>
              <a:spcBef>
                <a:spcPct val="0"/>
              </a:spcBef>
              <a:spcAft>
                <a:spcPct val="0"/>
              </a:spcAft>
              <a:buClrTx/>
              <a:buSzTx/>
              <a:buFontTx/>
              <a:buNone/>
              <a:tabLst/>
              <a:defRPr/>
            </a:pPr>
            <a:fld id="{FA9C7F1D-5209-40B0-A59C-8AB81A72FC1E}" type="slidenum">
              <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rPr>
              <a:pPr marL="0" marR="0" lvl="0" indent="0" defTabSz="914400" eaLnBrk="1" fontAlgn="auto" latinLnBrk="0" hangingPunct="1">
                <a:lnSpc>
                  <a:spcPct val="100000"/>
                </a:lnSpc>
                <a:spcBef>
                  <a:spcPct val="0"/>
                </a:spcBef>
                <a:spcAft>
                  <a:spcPct val="0"/>
                </a:spcAft>
                <a:buClrTx/>
                <a:buSzTx/>
                <a:buFontTx/>
                <a:buNone/>
                <a:tabLst/>
                <a:defRPr/>
              </a:pPr>
              <a:t>6</a:t>
            </a:fld>
            <a:endPar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42424811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2/18/2016 8:51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1710767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a:t>
            </a:r>
          </a:p>
          <a:p>
            <a:endParaRPr lang="en-US" dirty="0"/>
          </a:p>
          <a:p>
            <a:pPr marL="171450" indent="-171450">
              <a:buFont typeface="Arial" panose="020B0604020202020204" pitchFamily="34" charset="0"/>
              <a:buChar char="•"/>
            </a:pPr>
            <a:r>
              <a:rPr lang="en-US" dirty="0"/>
              <a:t>Azure meets a broad set of international and industry-specific compliance standards, such as ISO 27001, HIPAA, </a:t>
            </a:r>
            <a:r>
              <a:rPr lang="en-US" dirty="0" err="1"/>
              <a:t>FedRAMP</a:t>
            </a:r>
            <a:r>
              <a:rPr lang="en-US" dirty="0"/>
              <a:t>, SOC 1 and SOC 2, as well as country-specific standards including Australia IRAP, UK G-Cloud, and Singapore MTCS. </a:t>
            </a:r>
            <a:br>
              <a:rPr lang="en-US" sz="900" kern="1200" dirty="0">
                <a:solidFill>
                  <a:schemeClr val="tx1"/>
                </a:solidFill>
                <a:effectLst/>
                <a:latin typeface="Segoe UI Light" pitchFamily="34" charset="0"/>
                <a:ea typeface="+mn-ea"/>
                <a:cs typeface="+mn-cs"/>
              </a:rPr>
            </a:br>
            <a:endParaRPr lang="en-US" sz="90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dirty="0"/>
              <a:t>Azure cloud services, with independently verified compliance, give you the foundation to achieve compliance for the infrastructure and applications you run in Azure. </a:t>
            </a:r>
            <a:br>
              <a:rPr lang="en-US" dirty="0"/>
            </a:br>
            <a:endParaRPr lang="en-US" dirty="0"/>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Azure is subjected to rigorous audits by independent organizations and  the results are available to you as a part of Microsoft's commitment to </a:t>
            </a:r>
            <a:r>
              <a:rPr lang="en-US" sz="900" b="1" i="1" kern="1200" dirty="0">
                <a:solidFill>
                  <a:schemeClr val="tx1"/>
                </a:solidFill>
                <a:effectLst/>
                <a:latin typeface="Segoe UI Light" pitchFamily="34" charset="0"/>
                <a:ea typeface="+mn-ea"/>
                <a:cs typeface="+mn-cs"/>
              </a:rPr>
              <a:t>transparency</a:t>
            </a:r>
            <a:r>
              <a:rPr lang="en-US" sz="900" b="0" i="0" kern="1200" dirty="0">
                <a:solidFill>
                  <a:schemeClr val="tx1"/>
                </a:solidFill>
                <a:effectLst/>
                <a:latin typeface="Segoe UI Light" pitchFamily="34" charset="0"/>
                <a:ea typeface="+mn-ea"/>
                <a:cs typeface="+mn-cs"/>
              </a:rPr>
              <a:t>.</a:t>
            </a:r>
            <a:br>
              <a:rPr lang="en-US" sz="900" b="0" i="0" kern="1200" dirty="0">
                <a:solidFill>
                  <a:schemeClr val="tx1"/>
                </a:solidFill>
                <a:effectLst/>
                <a:latin typeface="Segoe UI Light" pitchFamily="34" charset="0"/>
                <a:ea typeface="+mn-ea"/>
                <a:cs typeface="+mn-cs"/>
              </a:rPr>
            </a:br>
            <a:endParaRPr lang="en-US" sz="90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dirty="0"/>
              <a:t>Microsoft was also the first to adopt the uniform international code of practice for cloud privacy, ISO/IEC 27018, which governs the processing of personal information by cloud service providers.</a:t>
            </a:r>
            <a:br>
              <a:rPr lang="en-US" dirty="0"/>
            </a:br>
            <a:endParaRPr lang="en-US" dirty="0"/>
          </a:p>
          <a:p>
            <a:pPr marL="171450" indent="-171450">
              <a:buFont typeface="Arial" panose="020B0604020202020204" pitchFamily="34" charset="0"/>
              <a:buChar char="•"/>
            </a:pPr>
            <a:endParaRPr lang="en-US" sz="9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2/18/2016 8:51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5256188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200"/>
              </a:spcAft>
            </a:pPr>
            <a:r>
              <a:rPr lang="en-US" dirty="0">
                <a:solidFill>
                  <a:srgbClr val="000000"/>
                </a:solidFill>
              </a:rPr>
              <a:t>&gt;85% F500 customers on MS Cloud</a:t>
            </a:r>
          </a:p>
          <a:p>
            <a:pPr>
              <a:spcAft>
                <a:spcPts val="1200"/>
              </a:spcAft>
            </a:pPr>
            <a:r>
              <a:rPr lang="en-US" dirty="0">
                <a:solidFill>
                  <a:srgbClr val="000000"/>
                </a:solidFill>
              </a:rPr>
              <a:t>&gt;3,400 apps in Azure Marketplace</a:t>
            </a:r>
          </a:p>
          <a:p>
            <a:pPr>
              <a:spcAft>
                <a:spcPts val="1200"/>
              </a:spcAft>
            </a:pPr>
            <a:r>
              <a:rPr lang="en-US" dirty="0">
                <a:solidFill>
                  <a:srgbClr val="000000"/>
                </a:solidFill>
              </a:rPr>
              <a:t>30 major certifications and attestations — more than any other major public cloud provider</a:t>
            </a:r>
          </a:p>
          <a:p>
            <a:pPr>
              <a:spcAft>
                <a:spcPts val="1200"/>
              </a:spcAft>
            </a:pPr>
            <a:r>
              <a:rPr lang="en-US" dirty="0">
                <a:solidFill>
                  <a:srgbClr val="000000"/>
                </a:solidFill>
              </a:rPr>
              <a:t>13B authentications supported every week by Azure cloud services</a:t>
            </a:r>
          </a:p>
          <a:p>
            <a:pPr>
              <a:spcAft>
                <a:spcPts val="1200"/>
              </a:spcAft>
            </a:pPr>
            <a:r>
              <a:rPr lang="en-US" dirty="0">
                <a:solidFill>
                  <a:srgbClr val="000000"/>
                </a:solidFill>
              </a:rPr>
              <a:t>1T messages a month are processed using Event Hub</a:t>
            </a:r>
          </a:p>
          <a:p>
            <a:pPr>
              <a:spcAft>
                <a:spcPts val="1200"/>
              </a:spcAft>
            </a:pPr>
            <a:r>
              <a:rPr lang="en-US" dirty="0">
                <a:solidFill>
                  <a:srgbClr val="000000"/>
                </a:solidFill>
              </a:rPr>
              <a:t>&gt;60B ingress events per day worldwide in Even Hub</a:t>
            </a:r>
          </a:p>
          <a:p>
            <a:pPr>
              <a:spcAft>
                <a:spcPts val="1200"/>
              </a:spcAft>
            </a:pPr>
            <a:r>
              <a:rPr lang="en-US" dirty="0">
                <a:solidFill>
                  <a:srgbClr val="000000"/>
                </a:solidFill>
              </a:rPr>
              <a:t>More than 70T storage objects in Azure</a:t>
            </a:r>
          </a:p>
          <a:p>
            <a:pPr>
              <a:spcAft>
                <a:spcPts val="1200"/>
              </a:spcAft>
            </a:pPr>
            <a:r>
              <a:rPr lang="en-US" dirty="0">
                <a:solidFill>
                  <a:srgbClr val="000000"/>
                </a:solidFill>
              </a:rPr>
              <a:t>More than 9M transactions per second processed by Azure Storage (nearly 3x growth YoY)</a:t>
            </a:r>
          </a:p>
          <a:p>
            <a:pPr>
              <a:spcAft>
                <a:spcPts val="1200"/>
              </a:spcAft>
            </a:pPr>
            <a:r>
              <a:rPr lang="en-US" dirty="0">
                <a:solidFill>
                  <a:srgbClr val="000000"/>
                </a:solidFill>
              </a:rPr>
              <a:t>1.5M SQL DBs under management in Azure / Customer usage has increased 7x YoY</a:t>
            </a:r>
          </a:p>
          <a:p>
            <a:pPr>
              <a:spcAft>
                <a:spcPts val="1200"/>
              </a:spcAft>
            </a:pPr>
            <a:r>
              <a:rPr lang="en-US" dirty="0">
                <a:solidFill>
                  <a:srgbClr val="000000"/>
                </a:solidFill>
              </a:rPr>
              <a:t>2.5B logins per week process to Azure SQL DB</a:t>
            </a:r>
          </a:p>
          <a:p>
            <a:pPr>
              <a:spcAft>
                <a:spcPts val="1200"/>
              </a:spcAft>
            </a:pPr>
            <a:r>
              <a:rPr lang="en-US" dirty="0">
                <a:solidFill>
                  <a:srgbClr val="000000"/>
                </a:solidFill>
              </a:rPr>
              <a:t>External Traffic / web site hits (e.g. customer traffic only)- 83.46 billion hits/month</a:t>
            </a:r>
          </a:p>
          <a:p>
            <a:pPr>
              <a:spcAft>
                <a:spcPts val="1200"/>
              </a:spcAft>
            </a:pPr>
            <a:r>
              <a:rPr lang="en-US" dirty="0">
                <a:solidFill>
                  <a:srgbClr val="000000"/>
                </a:solidFill>
              </a:rPr>
              <a:t>Total Sites/Apps (customer sites only) – 664k</a:t>
            </a:r>
          </a:p>
          <a:p>
            <a:pPr>
              <a:spcAft>
                <a:spcPts val="1200"/>
              </a:spcAft>
            </a:pPr>
            <a:r>
              <a:rPr lang="en-US" dirty="0">
                <a:solidFill>
                  <a:srgbClr val="000000"/>
                </a:solidFill>
              </a:rPr>
              <a:t>3.4M Developers registered with Visual Studio Online</a:t>
            </a:r>
          </a:p>
          <a:p>
            <a:pPr>
              <a:lnSpc>
                <a:spcPct val="90000"/>
              </a:lnSpc>
              <a:spcAft>
                <a:spcPts val="1200"/>
              </a:spcAft>
            </a:pPr>
            <a:endParaRPr lang="en-US" sz="1050" dirty="0">
              <a:solidFill>
                <a:srgbClr val="000000"/>
              </a:solidFill>
            </a:endParaRPr>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2/18/2016 8:51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7335567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a:t>$1B in Revenue (compared to XX 3 years ago)</a:t>
            </a:r>
          </a:p>
          <a:p>
            <a:r>
              <a:rPr lang="en-US" sz="900" b="0" dirty="0"/>
              <a:t>Only vendor as a leader in all 4 Gartner Cloud Infrastructure MQ's</a:t>
            </a:r>
          </a:p>
          <a:p>
            <a:r>
              <a:rPr lang="en-US" sz="900" b="0" dirty="0"/>
              <a:t>&gt;90K new customer subscriptions / month</a:t>
            </a:r>
          </a:p>
          <a:p>
            <a:r>
              <a:rPr lang="en-US" sz="900" b="0" dirty="0"/>
              <a:t>80% of Fortune 500 customers use MS Cloud (or 58% use Azure)</a:t>
            </a:r>
          </a:p>
          <a:p>
            <a:r>
              <a:rPr lang="en-US" sz="900" b="0" dirty="0"/>
              <a:t>23 regions announced globally, over 2x the number of AWS regions and 8x Google (3 Regions). </a:t>
            </a:r>
          </a:p>
          <a:p>
            <a:r>
              <a:rPr lang="en-US" sz="900" b="0" dirty="0"/>
              <a:t>One of the largest networks in the world. We connect to over 1700 networks and have 1.4M miles of fiber in our datacenters</a:t>
            </a:r>
          </a:p>
          <a:p>
            <a:r>
              <a:rPr lang="en-US" sz="900" b="0" dirty="0"/>
              <a:t>Azure has 22 major certifications and attestations-- more than any other major public cloud provider</a:t>
            </a:r>
          </a:p>
          <a:p>
            <a:endParaRPr lang="en-US" sz="900" b="1" dirty="0"/>
          </a:p>
          <a:p>
            <a:endParaRPr lang="en-US" sz="900" b="1" dirty="0"/>
          </a:p>
          <a:p>
            <a:r>
              <a:rPr lang="en-US" sz="900" b="1" dirty="0"/>
              <a:t>Microsoft a Leader in Gartner Magic Quadrants</a:t>
            </a:r>
          </a:p>
          <a:p>
            <a:pPr marL="285750" indent="-285750">
              <a:buFont typeface="Arial" panose="020B0604020202020204" pitchFamily="34" charset="0"/>
              <a:buChar char="•"/>
            </a:pPr>
            <a:r>
              <a:rPr lang="en-US" sz="900" dirty="0"/>
              <a:t>Cloud Infrastructure as a Service (May 2015)</a:t>
            </a:r>
          </a:p>
          <a:p>
            <a:pPr marL="285750" indent="-285750">
              <a:buFont typeface="Arial" panose="020B0604020202020204" pitchFamily="34" charset="0"/>
              <a:buChar char="•"/>
            </a:pPr>
            <a:r>
              <a:rPr lang="en-US" sz="900" dirty="0"/>
              <a:t>Application Platform as a Service (March 2015)</a:t>
            </a:r>
          </a:p>
          <a:p>
            <a:pPr marL="285750" indent="-285750">
              <a:buFont typeface="Arial" panose="020B0604020202020204" pitchFamily="34" charset="0"/>
              <a:buChar char="•"/>
            </a:pPr>
            <a:r>
              <a:rPr lang="en-US" sz="900" dirty="0"/>
              <a:t>Public Cloud Storage Services(June 2015)</a:t>
            </a:r>
          </a:p>
          <a:p>
            <a:pPr marL="285750" indent="-285750">
              <a:buFont typeface="Arial" panose="020B0604020202020204" pitchFamily="34" charset="0"/>
              <a:buChar char="•"/>
            </a:pPr>
            <a:r>
              <a:rPr lang="en-US" sz="900" dirty="0"/>
              <a:t>X86 Server Virtualization(July 2014)</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dirty="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dirty="0"/>
              <a:t>IDC predicts that 65% of enterprises will commit to hybrid cloud before 2016</a:t>
            </a:r>
            <a:endParaRPr lang="en-US" sz="1000" b="1" dirty="0"/>
          </a:p>
          <a:p>
            <a:pPr marL="285750" indent="-285750">
              <a:buFont typeface="Arial" panose="020B0604020202020204" pitchFamily="34" charset="0"/>
              <a:buChar char="•"/>
            </a:pPr>
            <a:endParaRPr lang="en-US" sz="900" dirty="0"/>
          </a:p>
          <a:p>
            <a:pPr lvl="0"/>
            <a:r>
              <a:rPr lang="en-US" sz="900" b="1" kern="1200" dirty="0">
                <a:solidFill>
                  <a:schemeClr val="tx1"/>
                </a:solidFill>
                <a:effectLst/>
                <a:latin typeface="Segoe UI Light" pitchFamily="34" charset="0"/>
                <a:ea typeface="+mn-ea"/>
                <a:cs typeface="+mn-cs"/>
              </a:rPr>
              <a:t>Equifax (CPS – US)</a:t>
            </a:r>
            <a:r>
              <a:rPr lang="en-US" sz="900" b="1" kern="1200" baseline="0" dirty="0">
                <a:solidFill>
                  <a:schemeClr val="tx1"/>
                </a:solidFill>
                <a:effectLst/>
                <a:latin typeface="Segoe UI Light" pitchFamily="34" charset="0"/>
                <a:ea typeface="+mn-ea"/>
                <a:cs typeface="+mn-cs"/>
              </a:rPr>
              <a:t> </a:t>
            </a:r>
          </a:p>
          <a:p>
            <a:pPr marL="171450" lvl="0" indent="-171450">
              <a:buFont typeface="Arial" panose="020B0604020202020204" pitchFamily="34" charset="0"/>
              <a:buChar char="•"/>
            </a:pPr>
            <a:r>
              <a:rPr lang="en-US" sz="900" b="0" kern="1200" baseline="0" dirty="0">
                <a:solidFill>
                  <a:schemeClr val="tx1"/>
                </a:solidFill>
                <a:effectLst/>
                <a:latin typeface="Segoe UI Light" pitchFamily="34" charset="0"/>
                <a:ea typeface="+mn-ea"/>
                <a:cs typeface="+mn-cs"/>
              </a:rPr>
              <a:t>details to come from Mark Jewett </a:t>
            </a:r>
            <a:endParaRPr lang="en-US" sz="900" b="0" kern="1200" dirty="0">
              <a:solidFill>
                <a:schemeClr val="tx1"/>
              </a:solidFill>
              <a:effectLst/>
              <a:latin typeface="Segoe UI Light" pitchFamily="34" charset="0"/>
              <a:ea typeface="+mn-ea"/>
              <a:cs typeface="+mn-cs"/>
            </a:endParaRPr>
          </a:p>
          <a:p>
            <a:pPr lvl="0"/>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Garuda: (Linux</a:t>
            </a:r>
            <a:r>
              <a:rPr lang="en-US" sz="900" b="1" kern="1200" baseline="0" dirty="0">
                <a:solidFill>
                  <a:schemeClr val="tx1"/>
                </a:solidFill>
                <a:effectLst/>
                <a:latin typeface="Segoe UI Light" pitchFamily="34" charset="0"/>
                <a:ea typeface="+mn-ea"/>
                <a:cs typeface="+mn-cs"/>
              </a:rPr>
              <a:t> – APAC)</a:t>
            </a:r>
            <a:endParaRPr lang="en-US" sz="900" b="1"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Garuda is Indonesia's national airline. They had a locally hosted e-Commerce web application built on open source technologies (PHP, MySQL and Linux Cent-OS Linux) that experienced repeated crashes and security breaches</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Azure team stepped in and helped them lift and shift their solution to Azure in two weeks, without the need to re-architect their solution.</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68% of the total consumption revenue(~400K) comes from OSS running on Azure</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Tax Authority of Mexico (IaaS</a:t>
            </a:r>
            <a:r>
              <a:rPr lang="en-US" sz="900" b="1" kern="1200" baseline="0" dirty="0">
                <a:solidFill>
                  <a:schemeClr val="tx1"/>
                </a:solidFill>
                <a:effectLst/>
                <a:latin typeface="Segoe UI Light" pitchFamily="34" charset="0"/>
                <a:ea typeface="+mn-ea"/>
                <a:cs typeface="+mn-cs"/>
              </a:rPr>
              <a:t> – LATAM) </a:t>
            </a:r>
            <a:r>
              <a:rPr lang="en-US" sz="900" b="1" kern="1200" dirty="0">
                <a:solidFill>
                  <a:schemeClr val="tx1"/>
                </a:solidFill>
                <a:effectLst/>
                <a:latin typeface="Segoe UI Light" pitchFamily="34" charset="0"/>
                <a:ea typeface="+mn-ea"/>
                <a:cs typeface="+mn-cs"/>
              </a:rPr>
              <a:t>(SAT)</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The Tax Authority of Mexico is the government entity responsible for collecting taxes from 46,3 million taxpayers in Mexico.</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The Tax Authority of Mexico (SAT) wanted to upgrade its technology infrastructure to serve the growing demands of 40 million taxpayers who, as a result of changes to local legislation, had to interact electronically with the entity. SAT shifted to the cloud, using Microsoft Azure and other technologies to improve online service levels for citizens and businesses, increase tax control and tax collection, and reduce processing time and tax evasion</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SAT wanted to replace its outdated systems and use new IT tools to establish more efficient, modern management processes for increasing tax collection, reducing tax evasion, supporting high data flows, serving hundreds of thousands of employees and taxpayers in simultaneous sessions, and offering those users better service through a simple tax-payment platform.</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By using Microsoft Azure, SAT has been able to establish a modern technology environment that offers multiple online services simultaneously to millions of Mexicans, who must make transactions related to tax payment.</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SAT works with AWS, IBM, Oracle, and others as part of their multi-vendor strategy. The account team (Raul Flores) having gained the trusted relationship with CIO was able to showcase the power and impact of Azure over other competitive technologies to win this deal</a:t>
            </a:r>
          </a:p>
          <a:p>
            <a:pPr lvl="0"/>
            <a:endParaRPr lang="de-DE" sz="900" b="1" kern="1200" dirty="0">
              <a:solidFill>
                <a:schemeClr val="tx1"/>
              </a:solidFill>
              <a:effectLst/>
              <a:latin typeface="Segoe UI Light" pitchFamily="34" charset="0"/>
              <a:ea typeface="+mn-ea"/>
              <a:cs typeface="+mn-cs"/>
            </a:endParaRPr>
          </a:p>
          <a:p>
            <a:endParaRPr lang="en-US" dirty="0"/>
          </a:p>
          <a:p>
            <a:pPr marL="0" marR="0" lvl="1"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2/18/2016 8:51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22316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Points to land:</a:t>
            </a:r>
          </a:p>
          <a:p>
            <a:pPr marL="285750" indent="-285750">
              <a:buFont typeface="Arial" panose="020B0604020202020204" pitchFamily="34" charset="0"/>
              <a:buChar char="•"/>
            </a:pPr>
            <a:r>
              <a:rPr lang="en-US" dirty="0"/>
              <a:t>Imagine what you could do…</a:t>
            </a:r>
          </a:p>
          <a:p>
            <a:pPr marL="0" indent="0">
              <a:buNone/>
            </a:pPr>
            <a:r>
              <a:rPr lang="en-US" dirty="0">
                <a:sym typeface="Wingdings" panose="05000000000000000000" pitchFamily="2" charset="2"/>
              </a:rPr>
              <a:t> </a:t>
            </a:r>
            <a:r>
              <a:rPr lang="en-US" dirty="0"/>
              <a:t>360,000 concurrent cores</a:t>
            </a:r>
          </a:p>
          <a:p>
            <a:pPr marL="0" indent="0">
              <a:buNone/>
            </a:pPr>
            <a:r>
              <a:rPr lang="en-US" dirty="0">
                <a:sym typeface="Wingdings" panose="05000000000000000000" pitchFamily="2" charset="2"/>
              </a:rPr>
              <a:t> </a:t>
            </a:r>
            <a:r>
              <a:rPr lang="en-US" dirty="0"/>
              <a:t>Have EA tell the story</a:t>
            </a:r>
          </a:p>
          <a:p>
            <a:pPr marL="0" indent="0">
              <a:buNone/>
            </a:pPr>
            <a:r>
              <a:rPr lang="en-US" dirty="0">
                <a:sym typeface="Wingdings" panose="05000000000000000000" pitchFamily="2" charset="2"/>
              </a:rPr>
              <a:t> </a:t>
            </a:r>
            <a:r>
              <a:rPr lang="en-US" dirty="0"/>
              <a:t>Assume we don't run out of capacity</a:t>
            </a:r>
          </a:p>
          <a:p>
            <a:pPr marL="285750" indent="-2857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453967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2/18/2016 8:51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3306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2/18/2016 8:51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5198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112</a:t>
            </a:r>
          </a:p>
        </p:txBody>
      </p:sp>
      <p:sp>
        <p:nvSpPr>
          <p:cNvPr id="4" name="Header Placeholder 3"/>
          <p:cNvSpPr>
            <a:spLocks noGrp="1"/>
          </p:cNvSpPr>
          <p:nvPr>
            <p:ph type="hdr" sz="quarter" idx="10"/>
          </p:nvPr>
        </p:nvSpPr>
        <p:spPr/>
        <p:txBody>
          <a:bodyPr/>
          <a:lstStyle/>
          <a:p>
            <a:pPr marL="0" marR="0" lvl="0" indent="0" algn="l" defTabSz="93146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p>
          <a:p>
            <a:pPr marL="0" marR="0" lvl="0" indent="0" algn="l" defTabSz="93146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4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461"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1461" rtl="0" eaLnBrk="1" fontAlgn="auto" latinLnBrk="0" hangingPunct="1">
                <a:lnSpc>
                  <a:spcPct val="100000"/>
                </a:lnSpc>
                <a:spcBef>
                  <a:spcPts val="0"/>
                </a:spcBef>
                <a:spcAft>
                  <a:spcPts val="0"/>
                </a:spcAft>
                <a:buClrTx/>
                <a:buSzTx/>
                <a:buFontTx/>
                <a:buNone/>
                <a:tabLst/>
                <a:defRPr/>
              </a:pPr>
              <a:t>2/18/2016 8:51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46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1461"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60420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A94919F-9FC7-4638-A41A-3D980986B2E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048743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2/18/2016 8:51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2229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Segoe UI Light" pitchFamily="34" charset="0"/>
                <a:ea typeface="+mn-ea"/>
                <a:cs typeface="+mn-cs"/>
              </a:rPr>
              <a:t>Goal of slide: Transition to setting up the keynote, using 3 ambitions</a:t>
            </a:r>
          </a:p>
          <a:p>
            <a:pPr marL="0" marR="0">
              <a:spcBef>
                <a:spcPts val="0"/>
              </a:spcBef>
              <a:spcAft>
                <a:spcPts val="0"/>
              </a:spcAft>
            </a:pPr>
            <a:endParaRPr lang="en-US" sz="900" b="1" dirty="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900" b="1" dirty="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TPs</a:t>
            </a:r>
          </a:p>
          <a:p>
            <a:pPr marL="171450" marR="0" indent="-171450">
              <a:spcBef>
                <a:spcPts val="0"/>
              </a:spcBef>
              <a:spcAft>
                <a:spcPts val="0"/>
              </a:spcAft>
              <a:buFont typeface="Arial" panose="020B0604020202020204" pitchFamily="34" charset="0"/>
              <a:buChar char="•"/>
            </a:pPr>
            <a:r>
              <a:rPr lang="en-US" sz="900" b="0" dirty="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Empowering</a:t>
            </a:r>
            <a:r>
              <a:rPr lang="en-US" sz="900" b="0" baseline="0" dirty="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 every individual and organization is a bold ambition and has required us to push our platforms forward in bold new ways</a:t>
            </a:r>
          </a:p>
          <a:p>
            <a:pPr marL="171450" marR="0" indent="-171450">
              <a:spcBef>
                <a:spcPts val="0"/>
              </a:spcBef>
              <a:spcAft>
                <a:spcPts val="0"/>
              </a:spcAft>
              <a:buFont typeface="Arial" panose="020B0604020202020204" pitchFamily="34" charset="0"/>
              <a:buChar char="•"/>
            </a:pPr>
            <a:endParaRPr lang="en-US" sz="900" b="0" baseline="0" dirty="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We will build the intelligent cloud - in a world where devices will out number people and data is growing exponentially there is a huge opportunity to build intelligent cloud solutions</a:t>
            </a:r>
          </a:p>
          <a:p>
            <a:pPr marL="0" marR="0" indent="0">
              <a:spcBef>
                <a:spcPts val="0"/>
              </a:spcBef>
              <a:spcAft>
                <a:spcPts val="0"/>
              </a:spcAft>
              <a:buFont typeface="Arial" panose="020B0604020202020204" pitchFamily="34" charset="0"/>
              <a:buNone/>
            </a:pPr>
            <a:endParaRPr lang="en-US" sz="900" b="0" baseline="0" dirty="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reinvent productivity and business processes – We no longer need a set of individual productivity apps –we need a platform that enables a rich set of social/mobile experiences </a:t>
            </a:r>
          </a:p>
          <a:p>
            <a:pPr marL="0" marR="0" indent="0">
              <a:spcBef>
                <a:spcPts val="0"/>
              </a:spcBef>
              <a:spcAft>
                <a:spcPts val="0"/>
              </a:spcAft>
              <a:buFont typeface="Arial" panose="020B0604020202020204" pitchFamily="34" charset="0"/>
              <a:buNone/>
            </a:pPr>
            <a:endParaRPr lang="en-US" sz="900" b="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create more personal computing – MPC</a:t>
            </a:r>
          </a:p>
          <a:p>
            <a:pPr marL="0" marR="0" indent="0">
              <a:spcBef>
                <a:spcPts val="0"/>
              </a:spcBef>
              <a:spcAft>
                <a:spcPts val="0"/>
              </a:spcAft>
              <a:buFont typeface="Arial" panose="020B0604020202020204" pitchFamily="34" charset="0"/>
              <a:buNone/>
            </a:pPr>
            <a:endParaRPr lang="en-US" sz="900" b="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Never been a better time to be a part of the MS ecosystem as a dev</a:t>
            </a:r>
          </a:p>
        </p:txBody>
      </p:sp>
      <p:sp>
        <p:nvSpPr>
          <p:cNvPr id="4" name="Header Placeholder 3"/>
          <p:cNvSpPr>
            <a:spLocks noGrp="1"/>
          </p:cNvSpPr>
          <p:nvPr>
            <p:ph type="hdr" sz="quarter" idx="10"/>
          </p:nvPr>
        </p:nvSpPr>
        <p:spPr/>
        <p:txBody>
          <a:bodyPr/>
          <a:lstStyle/>
          <a:p>
            <a:pPr marL="0" marR="0" lvl="0" indent="0" algn="l" defTabSz="93146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Microsoft Convergence 2015</a:t>
            </a:r>
          </a:p>
        </p:txBody>
      </p:sp>
      <p:sp>
        <p:nvSpPr>
          <p:cNvPr id="5" name="Footer Placeholder 4"/>
          <p:cNvSpPr>
            <a:spLocks noGrp="1"/>
          </p:cNvSpPr>
          <p:nvPr>
            <p:ph type="ftr" sz="quarter" idx="11"/>
          </p:nvPr>
        </p:nvSpPr>
        <p:spPr/>
        <p:txBody>
          <a:bodyPr/>
          <a:lstStyle/>
          <a:p>
            <a:pPr marL="58234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461"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31461" rtl="0" eaLnBrk="1" fontAlgn="auto" latinLnBrk="0" hangingPunct="1">
                <a:lnSpc>
                  <a:spcPct val="100000"/>
                </a:lnSpc>
                <a:spcBef>
                  <a:spcPts val="0"/>
                </a:spcBef>
                <a:spcAft>
                  <a:spcPts val="0"/>
                </a:spcAft>
                <a:buClrTx/>
                <a:buSzTx/>
                <a:buFontTx/>
                <a:buNone/>
                <a:tabLst/>
                <a:defRPr/>
              </a:pPr>
              <a:t>2/18/2016 8:51 AM</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46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31461"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2603707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Web Apps – web apps that scale per your needs</a:t>
            </a:r>
          </a:p>
          <a:p>
            <a:pPr marL="0" marR="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Mobile Apps – Backend for any of your mobile apps</a:t>
            </a:r>
          </a:p>
          <a:p>
            <a:pPr marL="0" marR="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Logic Apps – Automate business processes across SaaS and on-</a:t>
            </a:r>
            <a:r>
              <a:rPr lang="en-US" baseline="0" dirty="0" err="1"/>
              <a:t>prem</a:t>
            </a:r>
            <a:endParaRPr lang="en-US" baseline="0" dirty="0"/>
          </a:p>
          <a:p>
            <a:pPr marL="0" marR="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API Apps – Easily build and consume APIs in the cloud</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49064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2/18/2016 8:51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24674513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a:t>
            </a:r>
          </a:p>
          <a:p>
            <a:endParaRPr lang="en-US" dirty="0"/>
          </a:p>
          <a:p>
            <a:r>
              <a:rPr lang="en-US" sz="900" b="0" i="0" kern="1200" dirty="0">
                <a:solidFill>
                  <a:schemeClr val="tx1"/>
                </a:solidFill>
                <a:effectLst/>
                <a:latin typeface="Segoe UI Light" pitchFamily="34" charset="0"/>
                <a:ea typeface="+mn-ea"/>
                <a:cs typeface="+mn-cs"/>
              </a:rPr>
              <a:t>How is HA achieved?</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At any one time, three database replicas are running—one </a:t>
            </a:r>
            <a:r>
              <a:rPr lang="en-US" sz="900" b="0" i="1" kern="1200" dirty="0">
                <a:solidFill>
                  <a:schemeClr val="tx1"/>
                </a:solidFill>
                <a:effectLst/>
                <a:latin typeface="Segoe UI Light" pitchFamily="34" charset="0"/>
                <a:ea typeface="+mn-ea"/>
                <a:cs typeface="+mn-cs"/>
              </a:rPr>
              <a:t>primary replica</a:t>
            </a:r>
            <a:r>
              <a:rPr lang="en-US" sz="900" b="0" i="0" kern="1200" dirty="0">
                <a:solidFill>
                  <a:schemeClr val="tx1"/>
                </a:solidFill>
                <a:effectLst/>
                <a:latin typeface="Segoe UI Light" pitchFamily="34" charset="0"/>
                <a:ea typeface="+mn-ea"/>
                <a:cs typeface="+mn-cs"/>
              </a:rPr>
              <a:t> and two or more </a:t>
            </a:r>
            <a:r>
              <a:rPr lang="en-US" sz="900" b="0" i="1" kern="1200" dirty="0">
                <a:solidFill>
                  <a:schemeClr val="tx1"/>
                </a:solidFill>
                <a:effectLst/>
                <a:latin typeface="Segoe UI Light" pitchFamily="34" charset="0"/>
                <a:ea typeface="+mn-ea"/>
                <a:cs typeface="+mn-cs"/>
              </a:rPr>
              <a:t>secondary replicas</a:t>
            </a:r>
            <a:r>
              <a:rPr lang="en-US" sz="900" b="0" i="0" kern="1200" dirty="0">
                <a:solidFill>
                  <a:schemeClr val="tx1"/>
                </a:solidFill>
                <a:effectLst/>
                <a:latin typeface="Segoe UI Light" pitchFamily="34" charset="0"/>
                <a:ea typeface="+mn-ea"/>
                <a:cs typeface="+mn-cs"/>
              </a:rPr>
              <a:t>. If the hardware fails on the primary replica, Azure SQL Database detects the failure and fails over to the secondary replica. In case of a physical loss of a replica, a new replica is automatically created. So there are always at minimum two physical, transitionally consistent copies of your data in the datacenter.</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246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2/18/2016 8:51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52369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a:t>
            </a:r>
          </a:p>
          <a:p>
            <a:endParaRPr lang="en-US" dirty="0"/>
          </a:p>
          <a:p>
            <a:r>
              <a:rPr lang="en-US" dirty="0" err="1"/>
              <a:t>HDInsight</a:t>
            </a:r>
            <a:r>
              <a:rPr lang="en-US" dirty="0"/>
              <a:t> is </a:t>
            </a:r>
            <a:r>
              <a:rPr lang="en-US" sz="900" dirty="0">
                <a:solidFill>
                  <a:schemeClr val="bg1"/>
                </a:solidFill>
              </a:rPr>
              <a:t>Microsoft instance of </a:t>
            </a:r>
            <a:r>
              <a:rPr lang="en-US" dirty="0"/>
              <a:t>Apache Hadoop</a:t>
            </a:r>
            <a:r>
              <a:rPr lang="en-US" baseline="0" dirty="0"/>
              <a:t> distribution running as a service in Azure cloud that you can spin up in minutes. It’s </a:t>
            </a:r>
            <a:r>
              <a:rPr lang="en-US" dirty="0"/>
              <a:t>architected to handle any amount of data, scaling from terabytes to petabytes on demand. </a:t>
            </a:r>
          </a:p>
          <a:p>
            <a:endParaRPr lang="en-US" dirty="0"/>
          </a:p>
          <a:p>
            <a:r>
              <a:rPr lang="en-US" dirty="0"/>
              <a:t>Supports</a:t>
            </a:r>
            <a:r>
              <a:rPr lang="en-US" baseline="0" dirty="0"/>
              <a:t> existing ecosystem such as Hive </a:t>
            </a:r>
            <a:r>
              <a:rPr lang="en-US" dirty="0"/>
              <a:t>to</a:t>
            </a:r>
            <a:r>
              <a:rPr lang="en-US" baseline="0" dirty="0"/>
              <a:t> </a:t>
            </a:r>
            <a:r>
              <a:rPr lang="en-US" dirty="0"/>
              <a:t>explore your data or to create reusable batch processing jobs. Includes</a:t>
            </a:r>
            <a:r>
              <a:rPr lang="en-US" baseline="0" dirty="0"/>
              <a:t> Pig to implement complex processing logic.</a:t>
            </a:r>
            <a:endParaRPr lang="en-US" dirty="0"/>
          </a:p>
          <a:p>
            <a:endParaRPr lang="en-US" dirty="0"/>
          </a:p>
          <a:p>
            <a:r>
              <a:rPr lang="en-US" dirty="0"/>
              <a:t>Uncover business insights by processing and analyzing structured or semi-structured data from</a:t>
            </a:r>
            <a:r>
              <a:rPr lang="en-US" baseline="0" dirty="0"/>
              <a:t> </a:t>
            </a:r>
            <a:r>
              <a:rPr lang="en-US" dirty="0"/>
              <a:t>web clickstreams, social media, server logs, devices and sensors, and more.</a:t>
            </a:r>
          </a:p>
          <a:p>
            <a:endParaRPr lang="en-US" dirty="0"/>
          </a:p>
          <a:p>
            <a:r>
              <a:rPr lang="en-US" dirty="0"/>
              <a:t>Because it's integrated with Excel, </a:t>
            </a:r>
            <a:r>
              <a:rPr lang="en-US" dirty="0" err="1"/>
              <a:t>HDInsight</a:t>
            </a:r>
            <a:r>
              <a:rPr lang="en-US" dirty="0"/>
              <a:t> lets you visualize and analyze your Hadoop data in compelling new ways in a tool familiar to your business users.</a:t>
            </a:r>
          </a:p>
          <a:p>
            <a:endParaRPr lang="en-US" dirty="0"/>
          </a:p>
          <a:p>
            <a:r>
              <a:rPr lang="en-US" b="0" dirty="0"/>
              <a:t>Includes NoSQL transactional capabilities with</a:t>
            </a:r>
            <a:r>
              <a:rPr lang="en-US" b="0" baseline="0" dirty="0"/>
              <a:t> Apache </a:t>
            </a:r>
            <a:r>
              <a:rPr lang="en-US" b="0" baseline="0" dirty="0" err="1"/>
              <a:t>Hbase</a:t>
            </a:r>
            <a:r>
              <a:rPr lang="en-US" b="0" baseline="0" dirty="0"/>
              <a:t>. </a:t>
            </a:r>
            <a:r>
              <a:rPr lang="en-US" b="0" dirty="0"/>
              <a:t>Provides real-time stream processing capabilities with Apache Storm</a:t>
            </a:r>
          </a:p>
          <a:p>
            <a:endParaRPr lang="en-US" dirty="0"/>
          </a:p>
          <a:p>
            <a:r>
              <a:rPr lang="en-US" dirty="0"/>
              <a:t>Leverage</a:t>
            </a:r>
            <a:r>
              <a:rPr lang="en-US" baseline="0" dirty="0"/>
              <a:t> existing skills for </a:t>
            </a:r>
            <a:r>
              <a:rPr lang="en-US" dirty="0"/>
              <a:t>configuration, submission, and monitoring of Hadoop jobs</a:t>
            </a:r>
            <a:r>
              <a:rPr lang="en-US" baseline="0" dirty="0"/>
              <a:t> using languages you know such as Java, C#, PowerShell, </a:t>
            </a:r>
            <a:r>
              <a:rPr lang="en-US" baseline="0" dirty="0" err="1"/>
              <a:t>.Net</a:t>
            </a:r>
            <a:r>
              <a:rPr lang="en-US" baseline="0" dirty="0"/>
              <a:t> SDK</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246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2/18/2016 8:51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2455820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a:solidFill>
                  <a:schemeClr val="bg1"/>
                </a:solidFill>
              </a:rPr>
              <a:t>Speaker</a:t>
            </a:r>
            <a:r>
              <a:rPr lang="en-US" sz="900" baseline="0" dirty="0">
                <a:solidFill>
                  <a:schemeClr val="bg1"/>
                </a:solidFill>
              </a:rPr>
              <a:t> notes:</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baseline="0" dirty="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baseline="0" dirty="0">
                <a:solidFill>
                  <a:schemeClr val="bg1"/>
                </a:solidFill>
              </a:rPr>
              <a:t>Democratized; Azure Machine Learning lets the masses and scientists alike </a:t>
            </a:r>
            <a:r>
              <a:rPr lang="en-US" sz="900" dirty="0">
                <a:solidFill>
                  <a:schemeClr val="bg1"/>
                </a:solidFill>
              </a:rPr>
              <a:t>learn, experiment, mashup and create high quality powerful algorithms.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a:solidFill>
                  <a:schemeClr val="bg1"/>
                </a:solidFill>
              </a:rPr>
              <a:t>Visually compose ML workflow </a:t>
            </a:r>
            <a:r>
              <a:rPr lang="en-US" sz="900" kern="1200" dirty="0">
                <a:solidFill>
                  <a:schemeClr val="tx1"/>
                </a:solidFill>
                <a:effectLst/>
                <a:latin typeface="Segoe UI Light" pitchFamily="34" charset="0"/>
                <a:ea typeface="+mn-ea"/>
                <a:cs typeface="+mn-cs"/>
              </a:rPr>
              <a:t>through a web browser</a:t>
            </a:r>
            <a:r>
              <a:rPr lang="en-US" sz="900" kern="1200" baseline="0" dirty="0">
                <a:solidFill>
                  <a:schemeClr val="tx1"/>
                </a:solidFill>
                <a:effectLst/>
                <a:latin typeface="Segoe UI Light" pitchFamily="34" charset="0"/>
                <a:ea typeface="+mn-ea"/>
                <a:cs typeface="+mn-cs"/>
              </a:rPr>
              <a:t> with </a:t>
            </a:r>
            <a:r>
              <a:rPr lang="en-US" sz="900" kern="1200" dirty="0">
                <a:solidFill>
                  <a:schemeClr val="tx1"/>
                </a:solidFill>
                <a:effectLst/>
                <a:latin typeface="Segoe UI Light" pitchFamily="34" charset="0"/>
                <a:ea typeface="+mn-ea"/>
                <a:cs typeface="+mn-cs"/>
              </a:rPr>
              <a:t>no software to install and </a:t>
            </a:r>
            <a:r>
              <a:rPr lang="en-US" sz="900" kern="1200" baseline="0" dirty="0">
                <a:solidFill>
                  <a:schemeClr val="tx1"/>
                </a:solidFill>
                <a:effectLst/>
                <a:latin typeface="Segoe UI Light" pitchFamily="34" charset="0"/>
                <a:ea typeface="+mn-ea"/>
                <a:cs typeface="+mn-cs"/>
              </a:rPr>
              <a:t>without learning multiple tools from data acquisition, cleaning and prep, machine learning, and experimentation.</a:t>
            </a:r>
            <a:endParaRPr lang="en-US" sz="900" kern="1200" dirty="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a:solidFill>
                <a:schemeClr val="bg1"/>
              </a:solidFill>
            </a:endParaRPr>
          </a:p>
          <a:p>
            <a:pPr>
              <a:spcAft>
                <a:spcPts val="1200"/>
              </a:spcAft>
            </a:pPr>
            <a:r>
              <a:rPr lang="en-US" sz="900" dirty="0">
                <a:solidFill>
                  <a:schemeClr val="bg1"/>
                </a:solidFill>
              </a:rPr>
              <a:t>Fully-managed cloud service for building predictive analytics solutions</a:t>
            </a:r>
            <a:r>
              <a:rPr lang="en-US" sz="900" baseline="0" dirty="0">
                <a:solidFill>
                  <a:schemeClr val="bg1"/>
                </a:solidFill>
              </a:rPr>
              <a:t>, </a:t>
            </a:r>
            <a:r>
              <a:rPr lang="en-US" sz="900" dirty="0">
                <a:solidFill>
                  <a:schemeClr val="bg1"/>
                </a:solidFill>
              </a:rPr>
              <a:t>helps overcome the challenges most businesses have in deploying and using machine learning.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a:solidFill>
                  <a:schemeClr val="bg1"/>
                </a:solidFill>
              </a:rPr>
              <a:t>Enables data scientists and developers to efficiently embed predictive analytics into their applications.</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a:solidFill>
                  <a:schemeClr val="bg1"/>
                </a:solidFill>
              </a:rPr>
              <a:t>Azure ML is supports</a:t>
            </a:r>
            <a:r>
              <a:rPr lang="en-US" sz="900" baseline="0" dirty="0">
                <a:solidFill>
                  <a:schemeClr val="bg1"/>
                </a:solidFill>
              </a:rPr>
              <a:t> today’s </a:t>
            </a:r>
            <a:r>
              <a:rPr lang="en-US" sz="900" dirty="0">
                <a:solidFill>
                  <a:schemeClr val="bg1"/>
                </a:solidFill>
              </a:rPr>
              <a:t>Data scientists’ choice</a:t>
            </a:r>
            <a:r>
              <a:rPr lang="en-US" sz="900" baseline="0" dirty="0">
                <a:solidFill>
                  <a:schemeClr val="bg1"/>
                </a:solidFill>
              </a:rPr>
              <a:t> of language R and</a:t>
            </a:r>
            <a:r>
              <a:rPr lang="en-US" sz="900" dirty="0">
                <a:solidFill>
                  <a:schemeClr val="bg1"/>
                </a:solidFill>
              </a:rPr>
              <a:t> can bring their existing assets in R and integrate them seamlessly into Azure ML workflows.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a:solidFill>
                <a:schemeClr val="bg1"/>
              </a:solidFill>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246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2/18/2016 8:51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9219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2/18/2016 8:51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6159947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2/18/2016 8:51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32112803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a:t>
            </a:r>
            <a:r>
              <a:rPr lang="en-US" baseline="0" dirty="0"/>
              <a:t> Notes</a:t>
            </a:r>
          </a:p>
          <a:p>
            <a:pPr marL="171450" indent="-171450">
              <a:buFontTx/>
              <a:buChar char="•"/>
            </a:pPr>
            <a:r>
              <a:rPr lang="en-US" baseline="0" dirty="0"/>
              <a:t>Azure Mobile Services is a Backend-as-a-Service</a:t>
            </a:r>
          </a:p>
          <a:p>
            <a:pPr marL="171450" indent="-171450">
              <a:buFontTx/>
              <a:buChar char="•"/>
            </a:pPr>
            <a:r>
              <a:rPr lang="en-US" baseline="0" dirty="0"/>
              <a:t>Instead of you having to design, build, test, deploy, manage, and upgrade your whole backend, we do it for you</a:t>
            </a:r>
          </a:p>
          <a:p>
            <a:pPr marL="171450" indent="-171450">
              <a:buFontTx/>
              <a:buChar char="•"/>
            </a:pPr>
            <a:r>
              <a:rPr lang="en-US" baseline="0" dirty="0"/>
              <a:t>Features of Mobile Services</a:t>
            </a:r>
          </a:p>
          <a:p>
            <a:pPr marL="628650" lvl="1" indent="-171450">
              <a:buFontTx/>
              <a:buChar char="•"/>
            </a:pPr>
            <a:r>
              <a:rPr lang="en-US" baseline="0" dirty="0"/>
              <a:t>Storage – SQL DB</a:t>
            </a:r>
          </a:p>
          <a:p>
            <a:pPr marL="628650" lvl="1" indent="-171450">
              <a:buFontTx/>
              <a:buChar char="•"/>
            </a:pPr>
            <a:r>
              <a:rPr lang="en-US" baseline="0" dirty="0"/>
              <a:t>Authentication – built in support for social providers w/ ability to custom </a:t>
            </a:r>
            <a:r>
              <a:rPr lang="en-US" baseline="0" dirty="0" err="1"/>
              <a:t>auth</a:t>
            </a:r>
            <a:endParaRPr lang="en-US" baseline="0" dirty="0"/>
          </a:p>
          <a:p>
            <a:pPr marL="628650" lvl="1" indent="-171450">
              <a:buFontTx/>
              <a:buChar char="•"/>
            </a:pPr>
            <a:r>
              <a:rPr lang="en-US" baseline="0" dirty="0"/>
              <a:t>Backend logic – data validation, logical flows, </a:t>
            </a:r>
            <a:r>
              <a:rPr lang="en-US" baseline="0" dirty="0" err="1"/>
              <a:t>etc</a:t>
            </a:r>
            <a:endParaRPr lang="en-US" baseline="0" dirty="0"/>
          </a:p>
          <a:p>
            <a:pPr marL="628650" lvl="1" indent="-171450">
              <a:buFontTx/>
              <a:buChar char="•"/>
            </a:pPr>
            <a:r>
              <a:rPr lang="en-US" baseline="0" dirty="0"/>
              <a:t>Push Notifications – across all major mobile platforms</a:t>
            </a:r>
          </a:p>
          <a:p>
            <a:pPr marL="628650" lvl="1" indent="-171450">
              <a:buFontTx/>
              <a:buChar char="•"/>
            </a:pPr>
            <a:r>
              <a:rPr lang="en-US" baseline="0" dirty="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45</a:t>
            </a:fld>
            <a:endParaRPr lang="en-US"/>
          </a:p>
        </p:txBody>
      </p:sp>
    </p:spTree>
    <p:extLst>
      <p:ext uri="{BB962C8B-B14F-4D97-AF65-F5344CB8AC3E}">
        <p14:creationId xmlns:p14="http://schemas.microsoft.com/office/powerpoint/2010/main" val="37401057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baseline="0" dirty="0"/>
              <a:t>Talking Points: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1" baseline="0" dirty="0"/>
              <a:t> </a:t>
            </a:r>
            <a:r>
              <a:rPr lang="en-US" sz="900" kern="1200" dirty="0">
                <a:solidFill>
                  <a:schemeClr val="tx1"/>
                </a:solidFill>
                <a:effectLst/>
                <a:latin typeface="Segoe UI Light" pitchFamily="34" charset="0"/>
                <a:ea typeface="MS PGothic" panose="020B0600070205080204" pitchFamily="34" charset="-128"/>
                <a:cs typeface="ＭＳ Ｐゴシック" charset="0"/>
              </a:rPr>
              <a:t>With Azure </a:t>
            </a:r>
            <a:r>
              <a:rPr lang="en-US" sz="900" kern="120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dirty="0">
                <a:solidFill>
                  <a:schemeClr val="tx1"/>
                </a:solidFill>
                <a:effectLst/>
                <a:latin typeface="Segoe UI Light" pitchFamily="34" charset="0"/>
                <a:ea typeface="MS PGothic" panose="020B0600070205080204" pitchFamily="34" charset="-128"/>
                <a:cs typeface="ＭＳ Ｐゴシック" charset="0"/>
              </a:rPr>
              <a:t> Suite we give</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you a very comprehensive solution that’s designed to help you connect your devices, whether a few hundred or millions across the world, analyze all the data coming from these devices and take action from the insights by integrating with your back end systems.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Suite bring together and offer the following capabilities: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Device connectivity and security: Connect to millions of devices simultaneously. E</a:t>
            </a:r>
            <a:r>
              <a:rPr lang="en-US" sz="900" b="0" i="0" kern="1200" dirty="0">
                <a:solidFill>
                  <a:schemeClr val="tx1"/>
                </a:solidFill>
                <a:effectLst/>
                <a:latin typeface="Segoe UI Light" pitchFamily="34" charset="0"/>
                <a:ea typeface="MS PGothic" panose="020B0600070205080204" pitchFamily="34" charset="-128"/>
                <a:cs typeface="ＭＳ Ｐゴシック" charset="0"/>
              </a:rPr>
              <a:t>nhance security of your </a:t>
            </a:r>
            <a:r>
              <a:rPr lang="en-US" sz="900" b="0" i="0" kern="1200" dirty="0" err="1">
                <a:solidFill>
                  <a:schemeClr val="tx1"/>
                </a:solidFill>
                <a:effectLst/>
                <a:latin typeface="Segoe UI Light" pitchFamily="34" charset="0"/>
                <a:ea typeface="MS PGothic" panose="020B0600070205080204" pitchFamily="34" charset="-128"/>
                <a:cs typeface="ＭＳ Ｐゴシック" charset="0"/>
              </a:rPr>
              <a:t>IoT</a:t>
            </a:r>
            <a:r>
              <a:rPr lang="en-US" sz="900" b="0" i="0" kern="1200" dirty="0">
                <a:solidFill>
                  <a:schemeClr val="tx1"/>
                </a:solidFill>
                <a:effectLst/>
                <a:latin typeface="Segoe UI Light" pitchFamily="34" charset="0"/>
                <a:ea typeface="MS PGothic" panose="020B0600070205080204" pitchFamily="34" charset="-128"/>
                <a:cs typeface="ＭＳ Ｐゴシック" charset="0"/>
              </a:rPr>
              <a:t> solutions by taking advantage of per-device authentication to communicate with devices that have the appropriate credentials. Revoke access rights to specific devices to maintain the integrity of your system.  </a:t>
            </a: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Data Ingestion &amp; Command &amp; Control: </a:t>
            </a:r>
            <a:r>
              <a:rPr lang="en-US" sz="900" b="0" i="0" kern="1200" dirty="0">
                <a:solidFill>
                  <a:schemeClr val="tx1"/>
                </a:solidFill>
                <a:effectLst/>
                <a:latin typeface="Segoe UI Light" pitchFamily="34" charset="0"/>
                <a:ea typeface="MS PGothic" panose="020B0600070205080204" pitchFamily="34" charset="-128"/>
                <a:cs typeface="ＭＳ Ｐゴシック" charset="0"/>
              </a:rPr>
              <a:t>Establish reliable, bi-directional communication with these assets, even if they are intermittently connected, and analyze—and act on—incoming telemetry data. </a:t>
            </a: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Workflow automation: </a:t>
            </a:r>
            <a:r>
              <a:rPr lang="en-US" sz="900" kern="1200" dirty="0">
                <a:solidFill>
                  <a:schemeClr val="tx1"/>
                </a:solidFill>
                <a:effectLst/>
                <a:latin typeface="Segoe UI Light" pitchFamily="34" charset="0"/>
                <a:ea typeface="MS PGothic" panose="020B0600070205080204" pitchFamily="34" charset="-128"/>
                <a:cs typeface="ＭＳ Ｐゴシック" charset="0"/>
              </a:rPr>
              <a:t>Integrates with your company’s existing back-end systems to enable you to make the best use of the data and processes you already have.</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a:t>
            </a: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Whether it’s as simple as sending a text or integrating with your CRM or EPP system</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Dashboards &amp; Visualization: Create powerful and rich visualization experience and finally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Preconfigured solutions: One of the biggest value we can provide is helping you develop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solutions faster. This will not only allow you to do more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PoCs</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and pilots, it will also help accelerate the long project cycles we spoke about earlier.  We do this by offering preconfigured solutions for the more common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scenarios.</a:t>
            </a:r>
          </a:p>
          <a:p>
            <a:pPr marL="0" indent="0">
              <a:buFont typeface="Arial" panose="020B0604020202020204" pitchFamily="34" charset="0"/>
              <a:buNone/>
            </a:pP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2/18/2016 8:51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92740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a:t>
            </a:r>
            <a:r>
              <a:rPr lang="en-US" baseline="0" dirty="0"/>
              <a:t> Points:</a:t>
            </a:r>
          </a:p>
          <a:p>
            <a:pPr marL="171450" indent="-171450">
              <a:buFont typeface="Arial" panose="020B0604020202020204" pitchFamily="34" charset="0"/>
              <a:buChar char="•"/>
            </a:pPr>
            <a:r>
              <a:rPr lang="en-US" baseline="0" dirty="0"/>
              <a:t>You are taken to a list of devices, where you can ping a device, send a command, turn device on or off, and set threshold for a specific device thru adding rules.</a:t>
            </a:r>
          </a:p>
          <a:p>
            <a:pPr marL="171450" indent="-171450">
              <a:buFont typeface="Arial" panose="020B0604020202020204" pitchFamily="34" charset="0"/>
              <a:buChar char="•"/>
            </a:pPr>
            <a:r>
              <a:rPr lang="en-US" baseline="0" dirty="0"/>
              <a:t>You can also add a device (bottom left corner + sign), and we given you the option to add a virtual device to help you quickly test your hypothesis</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a:t>Transition: Lets take a look at the rule setting</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2/18/2016 8:51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64935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Segoe UI Light" pitchFamily="34" charset="0"/>
                <a:ea typeface="+mn-ea"/>
                <a:cs typeface="+mn-cs"/>
              </a:rPr>
              <a:t>Goal of slide: Transition to setting up the keynote, using 3 ambitions</a:t>
            </a:r>
          </a:p>
          <a:p>
            <a:pPr marL="0" marR="0">
              <a:spcBef>
                <a:spcPts val="0"/>
              </a:spcBef>
              <a:spcAft>
                <a:spcPts val="0"/>
              </a:spcAft>
            </a:pPr>
            <a:endParaRPr lang="en-US" sz="900" b="1" dirty="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900" b="1" dirty="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TPs</a:t>
            </a:r>
          </a:p>
          <a:p>
            <a:pPr marL="171450" marR="0" indent="-171450">
              <a:spcBef>
                <a:spcPts val="0"/>
              </a:spcBef>
              <a:spcAft>
                <a:spcPts val="0"/>
              </a:spcAft>
              <a:buFont typeface="Arial" panose="020B0604020202020204" pitchFamily="34" charset="0"/>
              <a:buChar char="•"/>
            </a:pPr>
            <a:r>
              <a:rPr lang="en-US" sz="900" b="0" dirty="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Empowering</a:t>
            </a:r>
            <a:r>
              <a:rPr lang="en-US" sz="900" b="0" baseline="0" dirty="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 every individual and organization is a bold ambition and has required us to push our platforms forward in bold new ways</a:t>
            </a:r>
          </a:p>
          <a:p>
            <a:pPr marL="171450" marR="0" indent="-171450">
              <a:spcBef>
                <a:spcPts val="0"/>
              </a:spcBef>
              <a:spcAft>
                <a:spcPts val="0"/>
              </a:spcAft>
              <a:buFont typeface="Arial" panose="020B0604020202020204" pitchFamily="34" charset="0"/>
              <a:buChar char="•"/>
            </a:pPr>
            <a:endParaRPr lang="en-US" sz="900" b="0" baseline="0" dirty="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We will build the intelligent cloud - in a world where devices will out number people and data is growing exponentially there is a huge opportunity to build intelligent cloud solutions</a:t>
            </a:r>
          </a:p>
          <a:p>
            <a:pPr marL="0" marR="0" indent="0">
              <a:spcBef>
                <a:spcPts val="0"/>
              </a:spcBef>
              <a:spcAft>
                <a:spcPts val="0"/>
              </a:spcAft>
              <a:buFont typeface="Arial" panose="020B0604020202020204" pitchFamily="34" charset="0"/>
              <a:buNone/>
            </a:pPr>
            <a:endParaRPr lang="en-US" sz="900" b="0" baseline="0" dirty="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reinvent productivity and business processes – Office is no longer a set of individual productivity apps – Office is a platform that enables a rich set of social/mobile experiences </a:t>
            </a:r>
          </a:p>
          <a:p>
            <a:pPr marL="0" marR="0" indent="0">
              <a:spcBef>
                <a:spcPts val="0"/>
              </a:spcBef>
              <a:spcAft>
                <a:spcPts val="0"/>
              </a:spcAft>
              <a:buFont typeface="Arial" panose="020B0604020202020204" pitchFamily="34" charset="0"/>
              <a:buNone/>
            </a:pPr>
            <a:endParaRPr lang="en-US" sz="900" b="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create more personal computing – Windows 10 is a major step forward</a:t>
            </a:r>
          </a:p>
        </p:txBody>
      </p:sp>
      <p:sp>
        <p:nvSpPr>
          <p:cNvPr id="4" name="Header Placeholder 3"/>
          <p:cNvSpPr>
            <a:spLocks noGrp="1"/>
          </p:cNvSpPr>
          <p:nvPr>
            <p:ph type="hdr" sz="quarter" idx="10"/>
          </p:nvPr>
        </p:nvSpPr>
        <p:spPr/>
        <p:txBody>
          <a:bodyPr/>
          <a:lstStyle/>
          <a:p>
            <a:pPr marL="0" marR="0" lvl="0" indent="0" algn="l" defTabSz="93146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Microsoft Convergence 2015</a:t>
            </a:r>
          </a:p>
        </p:txBody>
      </p:sp>
      <p:sp>
        <p:nvSpPr>
          <p:cNvPr id="5" name="Footer Placeholder 4"/>
          <p:cNvSpPr>
            <a:spLocks noGrp="1"/>
          </p:cNvSpPr>
          <p:nvPr>
            <p:ph type="ftr" sz="quarter" idx="11"/>
          </p:nvPr>
        </p:nvSpPr>
        <p:spPr/>
        <p:txBody>
          <a:bodyPr/>
          <a:lstStyle/>
          <a:p>
            <a:pPr marL="58234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461"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31461" rtl="0" eaLnBrk="1" fontAlgn="auto" latinLnBrk="0" hangingPunct="1">
                <a:lnSpc>
                  <a:spcPct val="100000"/>
                </a:lnSpc>
                <a:spcBef>
                  <a:spcPts val="0"/>
                </a:spcBef>
                <a:spcAft>
                  <a:spcPts val="0"/>
                </a:spcAft>
                <a:buClrTx/>
                <a:buSzTx/>
                <a:buFontTx/>
                <a:buNone/>
                <a:tabLst/>
                <a:defRPr/>
              </a:pPr>
              <a:t>2/18/2016 8:51 AM</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46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31461"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6995381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a:t>
            </a:r>
            <a:r>
              <a:rPr lang="en-US" baseline="0" dirty="0"/>
              <a:t> Points:</a:t>
            </a:r>
          </a:p>
          <a:p>
            <a:pPr marL="171450" indent="-171450">
              <a:buFont typeface="Arial" panose="020B0604020202020204" pitchFamily="34" charset="0"/>
              <a:buChar char="•"/>
            </a:pPr>
            <a:r>
              <a:rPr lang="en-US" baseline="0" dirty="0"/>
              <a:t>You can set a single or multiple rules to a device based on various data sets.  </a:t>
            </a:r>
          </a:p>
          <a:p>
            <a:pPr marL="171450" indent="-171450">
              <a:buFont typeface="Arial" panose="020B0604020202020204" pitchFamily="34" charset="0"/>
              <a:buChar char="•"/>
            </a:pPr>
            <a:r>
              <a:rPr lang="en-US" baseline="0" dirty="0"/>
              <a:t>If you want to set a more complicated rule, so you can go under the hood and directly into event processor service (e.g. stream analytics) in Azure.</a:t>
            </a:r>
          </a:p>
          <a:p>
            <a:pPr marL="171450" indent="-171450">
              <a:buFont typeface="Arial" panose="020B0604020202020204" pitchFamily="34" charset="0"/>
              <a:buChar char="•"/>
            </a:pPr>
            <a:r>
              <a:rPr lang="en-US" baseline="0" dirty="0"/>
              <a:t>Azure IoT Suite is designed to be extensible and can be tailored to your needs.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2/18/2016 8:51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046181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2/18/2016 8:51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707392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2/18/2016 8:51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32103703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2/18/2016 8:51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3559170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2/18/2016 8:51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22794603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24261152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2/18/2016 8:51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37698671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60</a:t>
            </a:fld>
            <a:endParaRPr lang="en-US"/>
          </a:p>
        </p:txBody>
      </p:sp>
    </p:spTree>
    <p:extLst>
      <p:ext uri="{BB962C8B-B14F-4D97-AF65-F5344CB8AC3E}">
        <p14:creationId xmlns:p14="http://schemas.microsoft.com/office/powerpoint/2010/main" val="18133476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61</a:t>
            </a:fld>
            <a:endParaRPr lang="en-US"/>
          </a:p>
        </p:txBody>
      </p:sp>
    </p:spTree>
    <p:extLst>
      <p:ext uri="{BB962C8B-B14F-4D97-AF65-F5344CB8AC3E}">
        <p14:creationId xmlns:p14="http://schemas.microsoft.com/office/powerpoint/2010/main" val="37246676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Speaker notes:</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Deliver video</a:t>
            </a:r>
            <a:r>
              <a:rPr lang="en-US" baseline="0" dirty="0"/>
              <a:t> content or stream video to audiences large or small to a</a:t>
            </a:r>
            <a:r>
              <a:rPr lang="en-US" dirty="0"/>
              <a:t>ny </a:t>
            </a:r>
            <a:r>
              <a:rPr lang="en-US" baseline="0" dirty="0"/>
              <a:t>device(Web or Mobile) anywhere reliably and in scale.</a:t>
            </a:r>
          </a:p>
          <a:p>
            <a:pPr marL="0" indent="0">
              <a:buFont typeface="Arial" panose="020B0604020202020204" pitchFamily="34" charset="0"/>
              <a:buNone/>
            </a:pPr>
            <a:endParaRPr lang="en-US" baseline="0" dirty="0"/>
          </a:p>
          <a:p>
            <a:pPr marL="171450" indent="-171450">
              <a:buFont typeface="Arial" panose="020B0604020202020204" pitchFamily="34" charset="0"/>
              <a:buChar char="•"/>
            </a:pPr>
            <a:r>
              <a:rPr lang="en-US" baseline="0" dirty="0"/>
              <a:t>Helps you create versatile media workflows for ingesting, encoding, protecting and streaming content to audiences on-demand or broadcast live. </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Powerful and extensible platform with broad set of first and third-party capabilities to support complete end-to-end media workflows.</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Integration with Office 365 empowers organizations of all sizes helps to use videos to enhance sharing, collaboration and communication.</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Azure Media Player, an automated online player solution, </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supports all the usual industry standards like HTML5 video, </a:t>
            </a:r>
            <a:r>
              <a:rPr lang="en-US" sz="900" b="0" i="0" u="none" strike="noStrike" kern="1200" dirty="0">
                <a:solidFill>
                  <a:schemeClr val="tx1"/>
                </a:solidFill>
                <a:effectLst/>
                <a:latin typeface="Segoe UI Light" pitchFamily="34" charset="0"/>
                <a:ea typeface="+mn-ea"/>
                <a:cs typeface="+mn-cs"/>
                <a:hlinkClick r:id="rId3"/>
              </a:rPr>
              <a:t>Media Source Extensions</a:t>
            </a:r>
            <a:r>
              <a:rPr lang="en-US" sz="900" b="0" i="0" kern="1200" dirty="0">
                <a:solidFill>
                  <a:schemeClr val="tx1"/>
                </a:solidFill>
                <a:effectLst/>
                <a:latin typeface="Segoe UI Light" pitchFamily="34" charset="0"/>
                <a:ea typeface="+mn-ea"/>
                <a:cs typeface="+mn-cs"/>
              </a:rPr>
              <a:t> and rights management through </a:t>
            </a:r>
            <a:r>
              <a:rPr lang="en-US" sz="900" b="0" i="0" u="none" strike="noStrike" kern="1200" dirty="0">
                <a:solidFill>
                  <a:schemeClr val="tx1"/>
                </a:solidFill>
                <a:effectLst/>
                <a:latin typeface="Segoe UI Light" pitchFamily="34" charset="0"/>
                <a:ea typeface="+mn-ea"/>
                <a:cs typeface="+mn-cs"/>
                <a:hlinkClick r:id="rId4"/>
              </a:rPr>
              <a:t>Encrypted Media Extensions</a:t>
            </a:r>
            <a:r>
              <a:rPr lang="en-US" sz="900" b="0" i="0" kern="1200" dirty="0">
                <a:solidFill>
                  <a:schemeClr val="tx1"/>
                </a:solidFill>
                <a:effectLst/>
                <a:latin typeface="Segoe UI Light" pitchFamily="34" charset="0"/>
                <a:ea typeface="+mn-ea"/>
                <a:cs typeface="+mn-cs"/>
              </a:rPr>
              <a:t>. The focus here is on open standards, but on older browsers, the player can fall back on Flash or Silverlight.</a:t>
            </a:r>
            <a:endParaRPr lang="en-US" baseline="0" dirty="0"/>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2/18/2016 8:51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485081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799"/>
              </a:spcBef>
            </a:pPr>
            <a:r>
              <a:rPr lang="en-US" sz="900" dirty="0"/>
              <a:t>So in a nut</a:t>
            </a:r>
            <a:r>
              <a:rPr lang="en-US" sz="900" baseline="0" dirty="0"/>
              <a:t>shell Cloud is all about:</a:t>
            </a:r>
            <a:endParaRPr lang="en-US" sz="900" dirty="0"/>
          </a:p>
          <a:p>
            <a:pPr>
              <a:spcBef>
                <a:spcPts val="1799"/>
              </a:spcBef>
            </a:pPr>
            <a:r>
              <a:rPr lang="en-US" sz="900" dirty="0"/>
              <a:t>Speed - Rapidly setup environments to drive business priorities</a:t>
            </a:r>
          </a:p>
          <a:p>
            <a:pPr>
              <a:spcBef>
                <a:spcPts val="1799"/>
              </a:spcBef>
            </a:pPr>
            <a:r>
              <a:rPr lang="en-US" sz="900" dirty="0"/>
              <a:t>Scale - Scale to meet peak demands </a:t>
            </a:r>
          </a:p>
          <a:p>
            <a:pPr>
              <a:spcBef>
                <a:spcPts val="1799"/>
              </a:spcBef>
            </a:pPr>
            <a:r>
              <a:rPr lang="en-US" sz="900" dirty="0"/>
              <a:t>Economics - Increase daily activities, efficiency and reduced cost.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A94919F-9FC7-4638-A41A-3D980986B2E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310294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1D7C61-34C2-42F1-B807-B55BCF1E7A61}" type="slidenum">
              <a:rPr lang="en-US" smtClean="0"/>
              <a:t>63</a:t>
            </a:fld>
            <a:endParaRPr lang="en-US"/>
          </a:p>
        </p:txBody>
      </p:sp>
    </p:spTree>
    <p:extLst>
      <p:ext uri="{BB962C8B-B14F-4D97-AF65-F5344CB8AC3E}">
        <p14:creationId xmlns:p14="http://schemas.microsoft.com/office/powerpoint/2010/main" val="41636140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141F5E1-0F7F-4ABB-A5CC-E4A04EB74652}" type="datetime1">
              <a:rPr lang="en-US" smtClean="0">
                <a:solidFill>
                  <a:prstClr val="black"/>
                </a:solidFill>
              </a:rPr>
              <a:pPr/>
              <a:t>2/18/2016</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64</a:t>
            </a:fld>
            <a:endParaRPr lang="en-US" dirty="0">
              <a:solidFill>
                <a:prstClr val="black"/>
              </a:solidFill>
            </a:endParaRPr>
          </a:p>
        </p:txBody>
      </p:sp>
    </p:spTree>
    <p:extLst>
      <p:ext uri="{BB962C8B-B14F-4D97-AF65-F5344CB8AC3E}">
        <p14:creationId xmlns:p14="http://schemas.microsoft.com/office/powerpoint/2010/main" val="13773304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2/18/2016 8:51 AM</a:t>
            </a:fld>
            <a:endParaRPr lang="en-US" dirty="0">
              <a:solidFill>
                <a:prstClr val="black"/>
              </a:solidFill>
            </a:endParaRPr>
          </a:p>
        </p:txBody>
      </p:sp>
    </p:spTree>
    <p:extLst>
      <p:ext uri="{BB962C8B-B14F-4D97-AF65-F5344CB8AC3E}">
        <p14:creationId xmlns:p14="http://schemas.microsoft.com/office/powerpoint/2010/main" val="10147626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r>
              <a:rPr lang="en-US" sz="900" dirty="0">
                <a:solidFill>
                  <a:schemeClr val="tx1"/>
                </a:solidFill>
              </a:rPr>
              <a:t> </a:t>
            </a:r>
          </a:p>
          <a:p>
            <a:pPr lvl="1">
              <a:buClr>
                <a:schemeClr val="tx1"/>
              </a:buClr>
            </a:pPr>
            <a:r>
              <a:rPr lang="en-US" sz="900" baseline="0" dirty="0">
                <a:solidFill>
                  <a:schemeClr val="tx1"/>
                </a:solidFill>
              </a:rPr>
              <a:t>Create </a:t>
            </a:r>
            <a:r>
              <a:rPr lang="en-US" sz="2800" baseline="0" dirty="0">
                <a:solidFill>
                  <a:schemeClr val="tx1"/>
                </a:solidFill>
              </a:rPr>
              <a:t>f</a:t>
            </a:r>
            <a:r>
              <a:rPr lang="en-US" sz="2800" dirty="0">
                <a:solidFill>
                  <a:schemeClr val="tx1"/>
                </a:solidFill>
              </a:rPr>
              <a:t>ull Dev,</a:t>
            </a:r>
            <a:r>
              <a:rPr lang="en-US" sz="2800" baseline="0" dirty="0">
                <a:solidFill>
                  <a:schemeClr val="tx1"/>
                </a:solidFill>
              </a:rPr>
              <a:t> Test, Staging and Production </a:t>
            </a:r>
            <a:r>
              <a:rPr lang="en-US" sz="2800" dirty="0">
                <a:solidFill>
                  <a:schemeClr val="tx1"/>
                </a:solidFill>
              </a:rPr>
              <a:t>environments in minutes</a:t>
            </a:r>
          </a:p>
          <a:p>
            <a:pPr lvl="1">
              <a:buClr>
                <a:schemeClr val="tx1"/>
              </a:buClr>
            </a:pPr>
            <a:r>
              <a:rPr lang="en-US" sz="2800" baseline="0" dirty="0">
                <a:solidFill>
                  <a:schemeClr val="tx1"/>
                </a:solidFill>
              </a:rPr>
              <a:t>Availability of Visual Studio Online(VSO)</a:t>
            </a:r>
            <a:r>
              <a:rPr lang="en-US" sz="2800" dirty="0">
                <a:solidFill>
                  <a:schemeClr val="tx1"/>
                </a:solidFill>
              </a:rPr>
              <a:t> integration with build option available</a:t>
            </a:r>
          </a:p>
          <a:p>
            <a:pPr lvl="1">
              <a:buClr>
                <a:schemeClr val="tx1"/>
              </a:buClr>
            </a:pPr>
            <a:r>
              <a:rPr lang="en-US" sz="2800" dirty="0"/>
              <a:t>Validate web app changes in a staging or test deployment slot before swapping it with the production slot</a:t>
            </a:r>
          </a:p>
          <a:p>
            <a:pPr marL="212960" marR="0" lvl="1" indent="-105818" algn="l" defTabSz="914274" rtl="0" eaLnBrk="1" fontAlgn="auto" latinLnBrk="0" hangingPunct="1">
              <a:lnSpc>
                <a:spcPct val="90000"/>
              </a:lnSpc>
              <a:spcBef>
                <a:spcPts val="0"/>
              </a:spcBef>
              <a:spcAft>
                <a:spcPts val="333"/>
              </a:spcAft>
              <a:buClr>
                <a:schemeClr val="tx1"/>
              </a:buClr>
              <a:buSzTx/>
              <a:buFont typeface="Arial" pitchFamily="34" charset="0"/>
              <a:buChar char="•"/>
              <a:tabLst/>
              <a:defRPr/>
            </a:pPr>
            <a:r>
              <a:rPr lang="en-US" sz="2800" dirty="0"/>
              <a:t>Swap to get your "last known good site" instantaneously</a:t>
            </a:r>
            <a:r>
              <a:rPr lang="en-US" sz="2800" baseline="0" dirty="0"/>
              <a:t> if there is a problem with a new deployment in production </a:t>
            </a:r>
            <a:endParaRPr lang="en-US" sz="2800" dirty="0"/>
          </a:p>
          <a:p>
            <a:pPr lvl="1">
              <a:buClr>
                <a:schemeClr val="tx1"/>
              </a:buClr>
            </a:pPr>
            <a:r>
              <a:rPr lang="en-US" sz="2800" dirty="0">
                <a:solidFill>
                  <a:schemeClr val="tx1"/>
                </a:solidFill>
              </a:rPr>
              <a:t>Swapping</a:t>
            </a:r>
            <a:r>
              <a:rPr lang="en-US" sz="2800" baseline="0" dirty="0">
                <a:solidFill>
                  <a:schemeClr val="tx1"/>
                </a:solidFill>
              </a:rPr>
              <a:t> to production from staging as opposed to direct deployment eliminates downtime </a:t>
            </a:r>
          </a:p>
          <a:p>
            <a:pPr lvl="1">
              <a:buClr>
                <a:schemeClr val="tx1"/>
              </a:buClr>
            </a:pPr>
            <a:r>
              <a:rPr lang="en-US" sz="2800" dirty="0"/>
              <a:t>Dev,</a:t>
            </a:r>
            <a:r>
              <a:rPr lang="en-US" sz="2800" baseline="0" dirty="0"/>
              <a:t> Test, </a:t>
            </a:r>
            <a:r>
              <a:rPr lang="en-US" sz="2800" dirty="0"/>
              <a:t>Staging</a:t>
            </a:r>
            <a:r>
              <a:rPr lang="en-US" sz="2800" baseline="0" dirty="0"/>
              <a:t> and Production d</a:t>
            </a:r>
            <a:r>
              <a:rPr lang="en-US" sz="2800" dirty="0"/>
              <a:t>eployment</a:t>
            </a:r>
            <a:r>
              <a:rPr lang="en-US" sz="2800" baseline="0" dirty="0"/>
              <a:t> </a:t>
            </a:r>
            <a:r>
              <a:rPr lang="en-US" sz="2800" dirty="0"/>
              <a:t>workflow can be automated when pre-swap validation isn’t needed</a:t>
            </a:r>
            <a:endParaRPr lang="en-US" sz="2800" baseline="0" dirty="0">
              <a:solidFill>
                <a:schemeClr val="tx1"/>
              </a:solidFill>
            </a:endParaRPr>
          </a:p>
          <a:p>
            <a:endParaRPr lang="en-US" baseline="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2/18/2016 8:51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67</a:t>
            </a:fld>
            <a:endParaRPr lang="en-US" dirty="0">
              <a:solidFill>
                <a:prstClr val="black"/>
              </a:solidFill>
            </a:endParaRPr>
          </a:p>
        </p:txBody>
      </p:sp>
    </p:spTree>
    <p:extLst>
      <p:ext uri="{BB962C8B-B14F-4D97-AF65-F5344CB8AC3E}">
        <p14:creationId xmlns:p14="http://schemas.microsoft.com/office/powerpoint/2010/main" val="22770603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4400" dirty="0">
                <a:solidFill>
                  <a:schemeClr val="tx1"/>
                </a:solidFill>
              </a:rPr>
              <a:t>Speaker</a:t>
            </a:r>
            <a:r>
              <a:rPr lang="en-US" sz="4400" baseline="0" dirty="0">
                <a:solidFill>
                  <a:schemeClr val="tx1"/>
                </a:solidFill>
              </a:rPr>
              <a:t> notes:</a:t>
            </a:r>
          </a:p>
          <a:p>
            <a:pPr>
              <a:buClr>
                <a:schemeClr val="tx1"/>
              </a:buClr>
            </a:pPr>
            <a:endParaRPr lang="en-US" sz="4400" dirty="0">
              <a:solidFill>
                <a:schemeClr val="tx1"/>
              </a:solidFill>
            </a:endParaRPr>
          </a:p>
          <a:p>
            <a:pPr>
              <a:buClr>
                <a:schemeClr val="tx1"/>
              </a:buClr>
            </a:pPr>
            <a:r>
              <a:rPr lang="en-US" sz="4400" dirty="0">
                <a:solidFill>
                  <a:schemeClr val="tx1"/>
                </a:solidFill>
              </a:rPr>
              <a:t>Lift and Shift</a:t>
            </a:r>
          </a:p>
          <a:p>
            <a:pPr lvl="1">
              <a:buClr>
                <a:schemeClr val="tx1"/>
              </a:buClr>
            </a:pPr>
            <a:r>
              <a:rPr lang="en-US" sz="2800" b="1" dirty="0">
                <a:solidFill>
                  <a:schemeClr val="tx1"/>
                </a:solidFill>
              </a:rPr>
              <a:t>T</a:t>
            </a:r>
            <a:r>
              <a:rPr lang="en-US" sz="2800" dirty="0">
                <a:solidFill>
                  <a:schemeClr val="tx1"/>
                </a:solidFill>
              </a:rPr>
              <a:t>ake existing work loads and run them in a certified instance. Emphasize</a:t>
            </a:r>
            <a:r>
              <a:rPr lang="en-US" sz="2800" baseline="0" dirty="0">
                <a:solidFill>
                  <a:schemeClr val="tx1"/>
                </a:solidFill>
              </a:rPr>
              <a:t> image mobility and Azure Files to help move applications that require SMB shared folders very easily to Azure.</a:t>
            </a:r>
            <a:endParaRPr lang="en-US" sz="2800" dirty="0">
              <a:solidFill>
                <a:schemeClr val="tx1"/>
              </a:solidFill>
            </a:endParaRPr>
          </a:p>
          <a:p>
            <a:pPr>
              <a:buClr>
                <a:schemeClr val="tx1"/>
              </a:buClr>
            </a:pPr>
            <a:r>
              <a:rPr lang="en-US" sz="4400" dirty="0">
                <a:solidFill>
                  <a:schemeClr val="tx1"/>
                </a:solidFill>
              </a:rPr>
              <a:t>Storage</a:t>
            </a:r>
          </a:p>
          <a:p>
            <a:pPr lvl="1">
              <a:buClr>
                <a:schemeClr val="tx1"/>
              </a:buClr>
            </a:pPr>
            <a:r>
              <a:rPr lang="en-US" sz="2800" b="1" dirty="0">
                <a:solidFill>
                  <a:schemeClr val="tx1"/>
                </a:solidFill>
              </a:rPr>
              <a:t>Archive </a:t>
            </a:r>
            <a:r>
              <a:rPr lang="en-US" sz="2800" b="0" dirty="0">
                <a:solidFill>
                  <a:schemeClr val="tx1"/>
                </a:solidFill>
              </a:rPr>
              <a:t>k</a:t>
            </a:r>
            <a:r>
              <a:rPr lang="en-US" sz="2800" dirty="0">
                <a:solidFill>
                  <a:schemeClr val="tx1"/>
                </a:solidFill>
              </a:rPr>
              <a:t>ey data in inexpensive cloud storage. Mention</a:t>
            </a:r>
            <a:r>
              <a:rPr lang="en-US" sz="2800" baseline="0" dirty="0">
                <a:solidFill>
                  <a:schemeClr val="tx1"/>
                </a:solidFill>
              </a:rPr>
              <a:t> corporate finance databases, industry compliance documents and other key data can be inexpensively archived to Azure storage.</a:t>
            </a:r>
            <a:endParaRPr lang="en-US" sz="2800" dirty="0">
              <a:solidFill>
                <a:schemeClr val="tx1"/>
              </a:solidFill>
            </a:endParaRPr>
          </a:p>
        </p:txBody>
      </p:sp>
      <p:sp>
        <p:nvSpPr>
          <p:cNvPr id="4" name="Slide Number Placeholder 3"/>
          <p:cNvSpPr>
            <a:spLocks noGrp="1"/>
          </p:cNvSpPr>
          <p:nvPr>
            <p:ph type="sldNum" sz="quarter" idx="10"/>
          </p:nvPr>
        </p:nvSpPr>
        <p:spPr/>
        <p:txBody>
          <a:bodyPr/>
          <a:lstStyle/>
          <a:p>
            <a:fld id="{6A94919F-9FC7-4638-A41A-3D980986B2E8}" type="slidenum">
              <a:rPr lang="en-US" smtClean="0"/>
              <a:pPr/>
              <a:t>68</a:t>
            </a:fld>
            <a:endParaRPr lang="en-US"/>
          </a:p>
        </p:txBody>
      </p:sp>
    </p:spTree>
    <p:extLst>
      <p:ext uri="{BB962C8B-B14F-4D97-AF65-F5344CB8AC3E}">
        <p14:creationId xmlns:p14="http://schemas.microsoft.com/office/powerpoint/2010/main" val="16307614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r>
              <a:rPr lang="en-US" sz="900" dirty="0">
                <a:solidFill>
                  <a:schemeClr val="tx1"/>
                </a:solidFill>
              </a:rPr>
              <a:t> </a:t>
            </a:r>
            <a:endParaRPr lang="en-US" baseline="0" dirty="0"/>
          </a:p>
          <a:p>
            <a:r>
              <a:rPr lang="en-US" b="1" dirty="0">
                <a:effectLst/>
              </a:rPr>
              <a:t>Iterative exploration</a:t>
            </a:r>
          </a:p>
          <a:p>
            <a:endParaRPr lang="en-US" b="1" dirty="0">
              <a:effectLst/>
            </a:endParaRPr>
          </a:p>
          <a:p>
            <a:r>
              <a:rPr lang="en-US" dirty="0">
                <a:effectLst/>
              </a:rPr>
              <a:t>The source data files(log files, email messages, tweets, and more) are loaded into the cluster, processed by one or more queries within </a:t>
            </a:r>
            <a:r>
              <a:rPr lang="en-US" dirty="0" err="1">
                <a:effectLst/>
              </a:rPr>
              <a:t>HDInsight</a:t>
            </a:r>
            <a:r>
              <a:rPr lang="en-US" dirty="0">
                <a:effectLst/>
              </a:rPr>
              <a:t>, and the output is consumed by the chosen reporting and visualization tools. The cycle repeats using the same data until useful insights have been found, or it becomes clear that there is no useful information available from the data—in which case you might choose to restart the process with a different source dataset.</a:t>
            </a:r>
          </a:p>
          <a:p>
            <a:endParaRPr lang="en-US" b="1" dirty="0">
              <a:effectLst/>
            </a:endParaRPr>
          </a:p>
          <a:p>
            <a:endParaRPr lang="en-US" b="0" dirty="0">
              <a:effectLst/>
            </a:endParaRPr>
          </a:p>
          <a:p>
            <a:endParaRPr lang="en-US" b="0" dirty="0">
              <a:effectLst/>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2/18/2016 8:51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69</a:t>
            </a:fld>
            <a:endParaRPr lang="en-US" dirty="0">
              <a:solidFill>
                <a:prstClr val="black"/>
              </a:solidFill>
            </a:endParaRPr>
          </a:p>
        </p:txBody>
      </p:sp>
    </p:spTree>
    <p:extLst>
      <p:ext uri="{BB962C8B-B14F-4D97-AF65-F5344CB8AC3E}">
        <p14:creationId xmlns:p14="http://schemas.microsoft.com/office/powerpoint/2010/main" val="40861979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r>
              <a:rPr lang="en-US" sz="900" dirty="0">
                <a:solidFill>
                  <a:schemeClr val="tx1"/>
                </a:solidFill>
              </a:rPr>
              <a: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a:solidFill>
                  <a:srgbClr val="002060"/>
                </a:solidFill>
              </a:rPr>
              <a:t>Identity as a Service; </a:t>
            </a:r>
            <a:r>
              <a:rPr lang="en-US" sz="900" b="0" i="0" kern="1200" dirty="0">
                <a:solidFill>
                  <a:schemeClr val="tx1"/>
                </a:solidFill>
                <a:effectLst/>
                <a:latin typeface="Segoe UI Light" pitchFamily="34" charset="0"/>
                <a:ea typeface="+mn-ea"/>
                <a:cs typeface="+mn-cs"/>
              </a:rPr>
              <a:t>Control and protect</a:t>
            </a:r>
            <a:r>
              <a:rPr lang="en-US" sz="900" b="0" i="0" kern="1200" baseline="0" dirty="0">
                <a:solidFill>
                  <a:schemeClr val="tx1"/>
                </a:solidFill>
                <a:effectLst/>
                <a:latin typeface="Segoe UI Light" pitchFamily="34" charset="0"/>
                <a:ea typeface="+mn-ea"/>
                <a:cs typeface="+mn-cs"/>
              </a:rPr>
              <a:t> your apps, data and services in Azure together with assets in non-MS cloud using a single AD account.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Consolidate</a:t>
            </a:r>
            <a:r>
              <a:rPr lang="en-US" sz="900" b="0" i="0" kern="1200" baseline="0" dirty="0">
                <a:solidFill>
                  <a:schemeClr val="tx1"/>
                </a:solidFill>
                <a:effectLst/>
                <a:latin typeface="Segoe UI Light" pitchFamily="34" charset="0"/>
                <a:ea typeface="+mn-ea"/>
                <a:cs typeface="+mn-cs"/>
              </a:rPr>
              <a:t> all your identities using </a:t>
            </a:r>
            <a:r>
              <a:rPr lang="en-US" sz="900" b="0" i="0" kern="1200" dirty="0">
                <a:solidFill>
                  <a:schemeClr val="tx1"/>
                </a:solidFill>
                <a:effectLst/>
                <a:latin typeface="Segoe UI Light" pitchFamily="34" charset="0"/>
                <a:ea typeface="+mn-ea"/>
                <a:cs typeface="+mn-cs"/>
              </a:rPr>
              <a:t>one</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account for single sign-on to any cloud and on-premises services, using your</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favorite device, including iOS, Mac OS X, Android, and Windows devices.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baseline="0" dirty="0">
                <a:solidFill>
                  <a:schemeClr val="tx1"/>
                </a:solidFill>
                <a:effectLst/>
                <a:latin typeface="Segoe UI Light" pitchFamily="34" charset="0"/>
                <a:ea typeface="+mn-ea"/>
                <a:cs typeface="+mn-cs"/>
              </a:rPr>
              <a:t>As a developer you must also need to understand implications of extending your credentials in on-premises Active Directory to Azure Active Directory to protect your assets in on-premises and in the cloud.</a:t>
            </a:r>
            <a:endParaRPr lang="en-US" sz="900" dirty="0">
              <a:solidFill>
                <a:schemeClr val="tx1"/>
              </a:solidFill>
            </a:endParaRPr>
          </a:p>
          <a:p>
            <a:pPr marL="171450" indent="-171450">
              <a:buFont typeface="Arial" panose="020B0604020202020204" pitchFamily="34" charset="0"/>
              <a:buChar char="•"/>
            </a:pPr>
            <a:endParaRPr lang="en-US" baseline="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2/18/2016 8:51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70</a:t>
            </a:fld>
            <a:endParaRPr lang="en-US" dirty="0">
              <a:solidFill>
                <a:prstClr val="black"/>
              </a:solidFill>
            </a:endParaRPr>
          </a:p>
        </p:txBody>
      </p:sp>
    </p:spTree>
    <p:extLst>
      <p:ext uri="{BB962C8B-B14F-4D97-AF65-F5344CB8AC3E}">
        <p14:creationId xmlns:p14="http://schemas.microsoft.com/office/powerpoint/2010/main" val="15853337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endParaRPr lang="en-US" baseline="0" dirty="0"/>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You can easily move your existing IIS</a:t>
            </a:r>
            <a:r>
              <a:rPr lang="en-US" sz="900" kern="1200" baseline="0" dirty="0">
                <a:solidFill>
                  <a:schemeClr val="tx1"/>
                </a:solidFill>
                <a:effectLst/>
                <a:latin typeface="Segoe UI Light" pitchFamily="34" charset="0"/>
                <a:ea typeface="+mn-ea"/>
                <a:cs typeface="+mn-cs"/>
              </a:rPr>
              <a:t> based web apps including SQL Server databases </a:t>
            </a:r>
            <a:r>
              <a:rPr lang="en-US" sz="900" kern="1200" dirty="0">
                <a:solidFill>
                  <a:schemeClr val="tx1"/>
                </a:solidFill>
                <a:effectLst/>
                <a:latin typeface="Segoe UI Light" pitchFamily="34" charset="0"/>
                <a:ea typeface="+mn-ea"/>
                <a:cs typeface="+mn-cs"/>
              </a:rPr>
              <a:t> to Azure App Service easily with a</a:t>
            </a:r>
            <a:r>
              <a:rPr lang="en-US" sz="900" kern="1200" baseline="0" dirty="0">
                <a:solidFill>
                  <a:schemeClr val="tx1"/>
                </a:solidFill>
                <a:effectLst/>
                <a:latin typeface="Segoe UI Light" pitchFamily="34" charset="0"/>
                <a:ea typeface="+mn-ea"/>
                <a:cs typeface="+mn-cs"/>
              </a:rPr>
              <a:t> migration tool provided by Microsoft called Azure App Service Migration Assistant.</a:t>
            </a:r>
          </a:p>
          <a:p>
            <a:pPr marL="171450" indent="-171450">
              <a:buFont typeface="Arial" panose="020B0604020202020204" pitchFamily="34" charset="0"/>
              <a:buChar char="•"/>
            </a:pPr>
            <a:endParaRPr lang="en-US" sz="900" kern="1200" baseline="0" dirty="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If your open source web app’s framework is supported on App Service, the languages and frameworks needed by your application are configured for you automatically. Migrate an existing application or create a new one from the Application Gallery.</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kern="1200" dirty="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baseline="0" dirty="0">
                <a:solidFill>
                  <a:schemeClr val="tx1"/>
                </a:solidFill>
                <a:effectLst/>
                <a:latin typeface="Segoe UI Light" pitchFamily="34" charset="0"/>
                <a:ea typeface="+mn-ea"/>
                <a:cs typeface="+mn-cs"/>
              </a:rPr>
              <a:t>Consider using Azure Cloud Services or </a:t>
            </a:r>
            <a:r>
              <a:rPr lang="en-US" sz="900" kern="1200" baseline="0" dirty="0" err="1">
                <a:solidFill>
                  <a:schemeClr val="tx1"/>
                </a:solidFill>
                <a:effectLst/>
                <a:latin typeface="Segoe UI Light" pitchFamily="34" charset="0"/>
                <a:ea typeface="+mn-ea"/>
                <a:cs typeface="+mn-cs"/>
              </a:rPr>
              <a:t>IaaS</a:t>
            </a:r>
            <a:r>
              <a:rPr lang="en-US" sz="900" kern="1200" baseline="0" dirty="0">
                <a:solidFill>
                  <a:schemeClr val="tx1"/>
                </a:solidFill>
                <a:effectLst/>
                <a:latin typeface="Segoe UI Light" pitchFamily="34" charset="0"/>
                <a:ea typeface="+mn-ea"/>
                <a:cs typeface="+mn-cs"/>
              </a:rPr>
              <a:t> Virtual Machines if you  are unable to migrate your application via Migration Assistant or your open source web app’s framework isn’t supported on App Service.</a:t>
            </a:r>
            <a:endParaRPr lang="en-US" sz="900" kern="1200" dirty="0">
              <a:solidFill>
                <a:schemeClr val="tx1"/>
              </a:solidFill>
              <a:effectLst/>
              <a:latin typeface="Segoe UI Light" pitchFamily="34" charset="0"/>
              <a:ea typeface="+mn-ea"/>
              <a:cs typeface="+mn-cs"/>
            </a:endParaRPr>
          </a:p>
          <a:p>
            <a:endParaRPr lang="en-US" sz="900" kern="1200" baseline="0" dirty="0">
              <a:solidFill>
                <a:schemeClr val="tx1"/>
              </a:solidFill>
              <a:effectLst/>
              <a:latin typeface="Segoe UI Light" pitchFamily="34" charset="0"/>
              <a:ea typeface="+mn-ea"/>
              <a:cs typeface="+mn-cs"/>
            </a:endParaRPr>
          </a:p>
          <a:p>
            <a:r>
              <a:rPr lang="en-US" sz="900" kern="1200" baseline="0" dirty="0">
                <a:solidFill>
                  <a:schemeClr val="tx1"/>
                </a:solidFill>
                <a:effectLst/>
                <a:latin typeface="Segoe UI Light" pitchFamily="34" charset="0"/>
                <a:ea typeface="+mn-ea"/>
                <a:cs typeface="+mn-cs"/>
              </a:rPr>
              <a:t>Other notes:</a:t>
            </a:r>
          </a:p>
          <a:p>
            <a:endParaRPr lang="en-US" sz="900" kern="1200" baseline="0" dirty="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Windows Server 2003 will reach end of support on July 14th 2015. If you are currently hosting your websites on an IIS server that is Windows Server 2003, Web Apps is a low-risk, low-cost, and low-friction way to keep your websites online, and Web Apps Migration Assistant can help automate the migration process for you. </a:t>
            </a:r>
          </a:p>
          <a:p>
            <a:pPr marL="171450" indent="-171450">
              <a:buFont typeface="Arial" panose="020B0604020202020204" pitchFamily="34" charset="0"/>
              <a:buChar char="•"/>
            </a:pPr>
            <a:endParaRPr lang="en-US" sz="90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baseline="0" dirty="0"/>
              <a:t>Moving to Web Apps require less time and IT expertise to configure and secure your apps compared to apps running in VM environment. </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Web Apps require no </a:t>
            </a:r>
            <a:r>
              <a:rPr lang="en-US" sz="900" kern="1200" dirty="0">
                <a:solidFill>
                  <a:schemeClr val="tx1"/>
                </a:solidFill>
                <a:effectLst/>
                <a:latin typeface="Segoe UI Light" pitchFamily="34" charset="0"/>
                <a:ea typeface="+mn-ea"/>
                <a:cs typeface="+mn-cs"/>
              </a:rPr>
              <a:t>maintenance effort on your part to patch, update, and manage underlying</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VM environment.</a:t>
            </a:r>
          </a:p>
          <a:p>
            <a:pPr marL="171450" indent="-171450">
              <a:buFont typeface="Arial" panose="020B0604020202020204" pitchFamily="34" charset="0"/>
              <a:buChar char="•"/>
            </a:pPr>
            <a:endParaRPr lang="en-US" sz="900" kern="1200" baseline="0" dirty="0">
              <a:solidFill>
                <a:schemeClr val="tx1"/>
              </a:solidFill>
              <a:effectLst/>
              <a:latin typeface="Segoe UI Light" pitchFamily="34" charset="0"/>
              <a:ea typeface="+mn-ea"/>
              <a:cs typeface="+mn-cs"/>
            </a:endParaRPr>
          </a:p>
          <a:p>
            <a:endParaRPr lang="en-US" baseline="0" dirty="0"/>
          </a:p>
          <a:p>
            <a:r>
              <a:rPr lang="en-US" sz="900" dirty="0">
                <a:solidFill>
                  <a:schemeClr val="tx1"/>
                </a:solidFill>
              </a:rPr>
              <a:t>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2/18/2016 8:51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13976005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666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Objectives:</a:t>
            </a:r>
          </a:p>
          <a:p>
            <a:r>
              <a:rPr lang="en-US" b="0" dirty="0"/>
              <a:t>Explain</a:t>
            </a:r>
            <a:r>
              <a:rPr lang="en-US" b="0" baseline="0" dirty="0"/>
              <a:t> the agenda of the session. </a:t>
            </a:r>
          </a:p>
          <a:p>
            <a:endParaRPr lang="en-US" b="0" dirty="0"/>
          </a:p>
          <a:p>
            <a:pPr defTabSz="915406">
              <a:defRPr/>
            </a:pPr>
            <a:r>
              <a:rPr lang="en-US" b="1" dirty="0"/>
              <a:t>Speaker Notes:</a:t>
            </a:r>
          </a:p>
          <a:p>
            <a:pPr marL="171639" indent="-171639" defTabSz="915406">
              <a:buFont typeface="Arial" panose="020B0604020202020204" pitchFamily="34" charset="0"/>
              <a:buChar char="•"/>
              <a:defRPr/>
            </a:pPr>
            <a:r>
              <a:rPr lang="en-US" b="0" dirty="0"/>
              <a:t>Explain</a:t>
            </a:r>
            <a:r>
              <a:rPr lang="en-US" b="0" baseline="0" dirty="0"/>
              <a:t> this presentation is a high-level overview, so not everything is covered in-depth.</a:t>
            </a:r>
          </a:p>
          <a:p>
            <a:pPr defTabSz="915406">
              <a:defRPr/>
            </a:pPr>
            <a:endParaRPr lang="en-US" b="0" dirty="0"/>
          </a:p>
          <a:p>
            <a:endParaRPr lang="en-US" b="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95104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1861310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4F2982F-AAE1-4ADA-A725-0A5C19CD442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611722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a:t>
            </a:r>
          </a:p>
          <a:p>
            <a:endParaRPr lang="en-US"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Explain</a:t>
            </a:r>
            <a:r>
              <a:rPr lang="en-US" b="0" baseline="0" dirty="0"/>
              <a:t> one or more </a:t>
            </a:r>
            <a:r>
              <a:rPr lang="en-US" b="0" dirty="0"/>
              <a:t>following options for Microsoft</a:t>
            </a:r>
            <a:r>
              <a:rPr lang="en-US" b="0" baseline="0" dirty="0"/>
              <a:t> Azure S</a:t>
            </a:r>
            <a:r>
              <a:rPr lang="en-US" b="0" dirty="0"/>
              <a:t>torage redundancy:</a:t>
            </a:r>
            <a:r>
              <a:rPr lang="en-US" b="0" baseline="0" dirty="0"/>
              <a:t> </a:t>
            </a:r>
            <a:r>
              <a:rPr lang="en-US" b="0" dirty="0"/>
              <a:t>LRS, GRS and</a:t>
            </a:r>
            <a:r>
              <a:rPr lang="en-US" b="0" baseline="0" dirty="0"/>
              <a:t> </a:t>
            </a:r>
            <a:r>
              <a:rPr lang="en-US" b="0" dirty="0"/>
              <a:t>RA-GRS.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Explain how</a:t>
            </a:r>
            <a:r>
              <a:rPr lang="en-US" b="0" baseline="0" dirty="0"/>
              <a:t> </a:t>
            </a:r>
            <a:r>
              <a:rPr lang="en-US" b="0" dirty="0"/>
              <a:t>Standard</a:t>
            </a:r>
            <a:r>
              <a:rPr lang="en-US" b="0" baseline="0" dirty="0"/>
              <a:t> and Active Geo-Replication i</a:t>
            </a:r>
            <a:r>
              <a:rPr lang="en-US" sz="1200" b="0" i="0" kern="1200" dirty="0">
                <a:solidFill>
                  <a:schemeClr val="tx1"/>
                </a:solidFill>
                <a:effectLst/>
                <a:latin typeface="+mn-lt"/>
                <a:ea typeface="+mn-ea"/>
                <a:cs typeface="+mn-cs"/>
              </a:rPr>
              <a:t>mplements a mechanism to provide Azure SQL database redundancy.</a:t>
            </a:r>
            <a:endParaRPr lang="en-US" b="1"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Explain various</a:t>
            </a:r>
            <a:r>
              <a:rPr lang="en-US" sz="1200" b="0" i="0" kern="1200" baseline="0" dirty="0">
                <a:solidFill>
                  <a:schemeClr val="tx1"/>
                </a:solidFill>
                <a:effectLst/>
                <a:latin typeface="+mn-lt"/>
                <a:ea typeface="+mn-ea"/>
                <a:cs typeface="+mn-cs"/>
              </a:rPr>
              <a:t> cache services available in Microsoft Azure; </a:t>
            </a:r>
            <a:r>
              <a:rPr lang="en-US" sz="1200" b="0" i="0" kern="1200" dirty="0">
                <a:solidFill>
                  <a:schemeClr val="tx1"/>
                </a:solidFill>
                <a:effectLst/>
                <a:latin typeface="+mn-lt"/>
                <a:ea typeface="+mn-ea"/>
                <a:cs typeface="+mn-cs"/>
              </a:rPr>
              <a:t>High availability option</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In-Role Cache</a:t>
            </a:r>
            <a:r>
              <a:rPr lang="en-US" sz="1200" b="0" i="0" kern="1200" baseline="0" dirty="0">
                <a:solidFill>
                  <a:schemeClr val="tx1"/>
                </a:solidFill>
                <a:effectLst/>
                <a:latin typeface="+mn-lt"/>
                <a:ea typeface="+mn-ea"/>
                <a:cs typeface="+mn-cs"/>
              </a:rPr>
              <a:t> available in Cloud Service. </a:t>
            </a:r>
            <a:r>
              <a:rPr lang="en-US" sz="1200" b="0" i="0" kern="1200" dirty="0" err="1">
                <a:solidFill>
                  <a:schemeClr val="tx1"/>
                </a:solidFill>
                <a:effectLst/>
                <a:latin typeface="+mn-lt"/>
                <a:ea typeface="+mn-ea"/>
                <a:cs typeface="+mn-cs"/>
              </a:rPr>
              <a:t>Redis</a:t>
            </a:r>
            <a:r>
              <a:rPr lang="en-US" sz="1200" b="0" i="0" kern="1200" dirty="0">
                <a:solidFill>
                  <a:schemeClr val="tx1"/>
                </a:solidFill>
                <a:effectLst/>
                <a:latin typeface="+mn-lt"/>
                <a:ea typeface="+mn-ea"/>
                <a:cs typeface="+mn-cs"/>
              </a:rPr>
              <a:t> Cache</a:t>
            </a:r>
            <a:r>
              <a:rPr lang="en-US" sz="1200" b="0" i="0" kern="1200" baseline="0" dirty="0">
                <a:solidFill>
                  <a:schemeClr val="tx1"/>
                </a:solidFill>
                <a:effectLst/>
                <a:latin typeface="+mn-lt"/>
                <a:ea typeface="+mn-ea"/>
                <a:cs typeface="+mn-cs"/>
              </a:rPr>
              <a:t> is  also available as a </a:t>
            </a:r>
            <a:r>
              <a:rPr lang="en-US" sz="1200" b="0" i="0" kern="1200" dirty="0">
                <a:solidFill>
                  <a:schemeClr val="tx1"/>
                </a:solidFill>
                <a:effectLst/>
                <a:latin typeface="+mn-lt"/>
                <a:ea typeface="+mn-ea"/>
                <a:cs typeface="+mn-cs"/>
              </a:rPr>
              <a:t>high availability standalone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cache</a:t>
            </a:r>
            <a:r>
              <a:rPr lang="en-US" sz="1200" b="0" i="0" kern="1200" baseline="0" dirty="0">
                <a:solidFill>
                  <a:schemeClr val="tx1"/>
                </a:solidFill>
                <a:effectLst/>
                <a:latin typeface="+mn-lt"/>
                <a:ea typeface="+mn-ea"/>
                <a:cs typeface="+mn-cs"/>
              </a:rPr>
              <a:t> service  if you </a:t>
            </a:r>
            <a:r>
              <a:rPr lang="en-US" sz="1200" b="0" i="0" kern="1200" dirty="0">
                <a:solidFill>
                  <a:schemeClr val="tx1"/>
                </a:solidFill>
                <a:effectLst/>
                <a:latin typeface="+mn-lt"/>
                <a:ea typeface="+mn-ea"/>
                <a:cs typeface="+mn-cs"/>
              </a:rPr>
              <a:t>choose the standard cache offering SKU which has a 99.9% SLA. </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Managed Cache is not recommended.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indent="-171450">
              <a:buFont typeface="Arial" panose="020B0604020202020204" pitchFamily="34" charset="0"/>
              <a:buChar char="•"/>
            </a:pPr>
            <a:r>
              <a:rPr lang="en-US" sz="1200" dirty="0"/>
              <a:t>Explain how</a:t>
            </a:r>
            <a:r>
              <a:rPr lang="en-US" sz="1200" baseline="0" dirty="0"/>
              <a:t> h</a:t>
            </a:r>
            <a:r>
              <a:rPr lang="en-US" sz="1200" dirty="0"/>
              <a:t>igh</a:t>
            </a:r>
            <a:r>
              <a:rPr lang="en-US" sz="1200" baseline="0" dirty="0"/>
              <a:t> availability is achieved through automatic load-balanced m</a:t>
            </a:r>
            <a:r>
              <a:rPr lang="en-US" sz="1200" dirty="0"/>
              <a:t>ulti-instance</a:t>
            </a:r>
            <a:r>
              <a:rPr lang="en-US" sz="1200" baseline="0" dirty="0"/>
              <a:t> App Service applications, </a:t>
            </a:r>
            <a:r>
              <a:rPr lang="en-US" sz="1200" dirty="0">
                <a:solidFill>
                  <a:schemeClr val="accent2">
                    <a:lumMod val="60000"/>
                    <a:lumOff val="40000"/>
                  </a:schemeClr>
                </a:solidFill>
              </a:rPr>
              <a:t>Cloud Service</a:t>
            </a:r>
            <a:r>
              <a:rPr lang="en-US" sz="1200" baseline="0" dirty="0">
                <a:solidFill>
                  <a:schemeClr val="accent2">
                    <a:lumMod val="60000"/>
                    <a:lumOff val="40000"/>
                  </a:schemeClr>
                </a:solidFill>
              </a:rPr>
              <a:t> and </a:t>
            </a:r>
            <a:r>
              <a:rPr lang="en-US" sz="1200" dirty="0">
                <a:solidFill>
                  <a:schemeClr val="accent2">
                    <a:lumMod val="60000"/>
                    <a:lumOff val="40000"/>
                  </a:schemeClr>
                </a:solidFill>
              </a:rPr>
              <a:t>Virtual Machines.</a:t>
            </a:r>
          </a:p>
          <a:p>
            <a:endParaRPr lang="en-US" sz="1200" dirty="0">
              <a:solidFill>
                <a:schemeClr val="accent2">
                  <a:lumMod val="60000"/>
                  <a:lumOff val="40000"/>
                </a:schemeClr>
              </a:solidFill>
            </a:endParaRPr>
          </a:p>
          <a:p>
            <a:endParaRPr lang="en-US" sz="1200" dirty="0">
              <a:solidFill>
                <a:schemeClr val="accent2">
                  <a:lumMod val="60000"/>
                  <a:lumOff val="40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TechEd 2013</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510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DFDA5C7-BBAE-481E-8BF7-731156A2E2C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2/18/2016 8:51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717585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a:t>
            </a:r>
          </a:p>
          <a:p>
            <a:endParaRPr lang="en-US" dirty="0"/>
          </a:p>
          <a:p>
            <a:r>
              <a:rPr lang="en-US" dirty="0"/>
              <a:t>It</a:t>
            </a:r>
            <a:r>
              <a:rPr lang="en-US" baseline="0" dirty="0"/>
              <a:t> depends, but…. [click]</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TechEd 2013</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510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DFDA5C7-BBAE-481E-8BF7-731156A2E2C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2/18/2016 8:51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125171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TechEd 2013</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510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DFDA5C7-BBAE-481E-8BF7-731156A2E2C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2/18/2016 8:51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80053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2/18/2016 8:51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79</a:t>
            </a:fld>
            <a:endParaRPr lang="en-US" dirty="0">
              <a:solidFill>
                <a:prstClr val="black"/>
              </a:solidFill>
            </a:endParaRPr>
          </a:p>
        </p:txBody>
      </p:sp>
    </p:spTree>
    <p:extLst>
      <p:ext uri="{BB962C8B-B14F-4D97-AF65-F5344CB8AC3E}">
        <p14:creationId xmlns:p14="http://schemas.microsoft.com/office/powerpoint/2010/main" val="3957179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274" rtl="0" eaLnBrk="1" fontAlgn="auto" latinLnBrk="0" hangingPunct="1">
              <a:lnSpc>
                <a:spcPct val="100000"/>
              </a:lnSpc>
              <a:spcBef>
                <a:spcPts val="0"/>
              </a:spcBef>
              <a:spcAft>
                <a:spcPts val="0"/>
              </a:spcAft>
              <a:buClrTx/>
              <a:buSzTx/>
              <a:buFontTx/>
              <a:buNone/>
              <a:tabLst/>
              <a:defRPr/>
            </a:pPr>
            <a:fld id="{6A94919F-9FC7-4638-A41A-3D980986B2E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274"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9002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back to</a:t>
            </a:r>
            <a:r>
              <a:rPr lang="en-US" baseline="0" dirty="0"/>
              <a:t> the Microsoft Story.</a:t>
            </a:r>
          </a:p>
          <a:p>
            <a:endParaRPr lang="en-US" dirty="0"/>
          </a:p>
          <a:p>
            <a:r>
              <a:rPr lang="en-US" dirty="0"/>
              <a:t>We</a:t>
            </a:r>
            <a:r>
              <a:rPr lang="en-US" baseline="0" dirty="0"/>
              <a:t> are in the midst of shift in the way we do general computing, and it’s a major shift for everyone – Microsoft included.</a:t>
            </a:r>
          </a:p>
          <a:p>
            <a:endParaRPr lang="en-US" baseline="0" dirty="0"/>
          </a:p>
          <a:p>
            <a:r>
              <a:rPr lang="en-US" baseline="0" dirty="0"/>
              <a:t>Every org will also be transforming sooner, than later. </a:t>
            </a:r>
          </a:p>
          <a:p>
            <a:endParaRPr lang="en-US" baseline="0" dirty="0"/>
          </a:p>
          <a:p>
            <a:r>
              <a:rPr lang="en-US" baseline="0" dirty="0"/>
              <a:t>They will be using SaaS solutions to achieve faster time to value.</a:t>
            </a:r>
          </a:p>
          <a:p>
            <a:endParaRPr lang="en-US" baseline="0" dirty="0"/>
          </a:p>
          <a:p>
            <a:r>
              <a:rPr lang="en-US" baseline="0" dirty="0"/>
              <a:t>They are going to extend their existing DCs with the help of Cloud Infrastructure and Compute to improve cost savings and agility.</a:t>
            </a:r>
          </a:p>
          <a:p>
            <a:endParaRPr lang="en-US" baseline="0" dirty="0"/>
          </a:p>
          <a:p>
            <a:r>
              <a:rPr lang="en-US" baseline="0" dirty="0"/>
              <a:t>They are going to take advantage of higher level services like ML and CAS to engage better with their customers and get more insights into their own business that will help them reinvent their business processes and get a differentiated advantage.</a:t>
            </a:r>
          </a:p>
          <a:p>
            <a:endParaRPr lang="en-US" baseline="0" dirty="0"/>
          </a:p>
          <a:p>
            <a:r>
              <a:rPr lang="en-US" baseline="0" dirty="0"/>
              <a:t>This will </a:t>
            </a:r>
            <a:r>
              <a:rPr lang="en-US" baseline="0" dirty="0" err="1"/>
              <a:t>inturn</a:t>
            </a:r>
            <a:r>
              <a:rPr lang="en-US" baseline="0" dirty="0"/>
              <a:t> help them enable real business transformation.</a:t>
            </a:r>
          </a:p>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2/18/2016 8:51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7584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2/18/2016 8:51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6211133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5.pn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 Id="rId4" Type="http://schemas.openxmlformats.org/officeDocument/2006/relationships/image" Target="../media/image5.pn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 Id="rId4" Type="http://schemas.openxmlformats.org/officeDocument/2006/relationships/image" Target="../media/image5.pn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9.xml"/><Relationship Id="rId4" Type="http://schemas.openxmlformats.org/officeDocument/2006/relationships/image" Target="../media/image4.pn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9.xml"/><Relationship Id="rId4" Type="http://schemas.openxmlformats.org/officeDocument/2006/relationships/image" Target="../media/image4.pn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image" Target="../media/image82.emf"/><Relationship Id="rId7" Type="http://schemas.openxmlformats.org/officeDocument/2006/relationships/image" Target="../media/image86.emf"/><Relationship Id="rId2" Type="http://schemas.openxmlformats.org/officeDocument/2006/relationships/image" Target="../media/image81.emf"/><Relationship Id="rId1" Type="http://schemas.openxmlformats.org/officeDocument/2006/relationships/slideMaster" Target="../slideMasters/slideMaster11.xml"/><Relationship Id="rId6" Type="http://schemas.openxmlformats.org/officeDocument/2006/relationships/image" Target="../media/image85.emf"/><Relationship Id="rId5" Type="http://schemas.openxmlformats.org/officeDocument/2006/relationships/image" Target="../media/image84.emf"/><Relationship Id="rId4" Type="http://schemas.openxmlformats.org/officeDocument/2006/relationships/image" Target="../media/image83.emf"/><Relationship Id="rId9" Type="http://schemas.openxmlformats.org/officeDocument/2006/relationships/image" Target="../media/image88.emf"/></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2.xml"/><Relationship Id="rId4" Type="http://schemas.openxmlformats.org/officeDocument/2006/relationships/image" Target="../media/image91.pn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2.xml"/><Relationship Id="rId4" Type="http://schemas.openxmlformats.org/officeDocument/2006/relationships/image" Target="../media/image91.pn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2.xml"/><Relationship Id="rId4" Type="http://schemas.openxmlformats.org/officeDocument/2006/relationships/image" Target="../media/image4.png"/></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2.xml"/><Relationship Id="rId4" Type="http://schemas.openxmlformats.org/officeDocument/2006/relationships/image" Target="../media/image4.png"/></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3.xml"/><Relationship Id="rId4" Type="http://schemas.openxmlformats.org/officeDocument/2006/relationships/image" Target="../media/image91.png"/></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3.xml"/><Relationship Id="rId4" Type="http://schemas.openxmlformats.org/officeDocument/2006/relationships/image" Target="../media/image91.png"/></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3.xml"/><Relationship Id="rId4" Type="http://schemas.openxmlformats.org/officeDocument/2006/relationships/image" Target="../media/image4.png"/></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3.xml"/><Relationship Id="rId4" Type="http://schemas.openxmlformats.org/officeDocument/2006/relationships/image" Target="../media/image4.png"/></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36.png"/><Relationship Id="rId39" Type="http://schemas.openxmlformats.org/officeDocument/2006/relationships/image" Target="../media/image49.png"/><Relationship Id="rId3" Type="http://schemas.openxmlformats.org/officeDocument/2006/relationships/image" Target="../media/image13.png"/><Relationship Id="rId21" Type="http://schemas.openxmlformats.org/officeDocument/2006/relationships/image" Target="../media/image31.png"/><Relationship Id="rId34" Type="http://schemas.openxmlformats.org/officeDocument/2006/relationships/image" Target="../media/image44.png"/><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60.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33" Type="http://schemas.openxmlformats.org/officeDocument/2006/relationships/image" Target="../media/image43.png"/><Relationship Id="rId38" Type="http://schemas.openxmlformats.org/officeDocument/2006/relationships/image" Target="../media/image48.png"/><Relationship Id="rId46" Type="http://schemas.openxmlformats.org/officeDocument/2006/relationships/image" Target="../media/image56.png"/><Relationship Id="rId2" Type="http://schemas.openxmlformats.org/officeDocument/2006/relationships/image" Target="../media/image12.png"/><Relationship Id="rId16" Type="http://schemas.openxmlformats.org/officeDocument/2006/relationships/image" Target="../media/image26.png"/><Relationship Id="rId20" Type="http://schemas.openxmlformats.org/officeDocument/2006/relationships/image" Target="../media/image30.png"/><Relationship Id="rId29" Type="http://schemas.openxmlformats.org/officeDocument/2006/relationships/image" Target="../media/image39.png"/><Relationship Id="rId41" Type="http://schemas.openxmlformats.org/officeDocument/2006/relationships/image" Target="../media/image51.png"/><Relationship Id="rId1" Type="http://schemas.openxmlformats.org/officeDocument/2006/relationships/slideMaster" Target="../slideMasters/slideMaster14.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4.png"/><Relationship Id="rId32" Type="http://schemas.openxmlformats.org/officeDocument/2006/relationships/image" Target="../media/image42.png"/><Relationship Id="rId37" Type="http://schemas.openxmlformats.org/officeDocument/2006/relationships/image" Target="../media/image47.png"/><Relationship Id="rId40" Type="http://schemas.openxmlformats.org/officeDocument/2006/relationships/image" Target="../media/image50.png"/><Relationship Id="rId45" Type="http://schemas.openxmlformats.org/officeDocument/2006/relationships/image" Target="../media/image55.png"/><Relationship Id="rId53" Type="http://schemas.openxmlformats.org/officeDocument/2006/relationships/image" Target="../media/image63.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38.png"/><Relationship Id="rId36" Type="http://schemas.openxmlformats.org/officeDocument/2006/relationships/image" Target="../media/image46.png"/><Relationship Id="rId49" Type="http://schemas.openxmlformats.org/officeDocument/2006/relationships/image" Target="../media/image59.png"/><Relationship Id="rId10" Type="http://schemas.openxmlformats.org/officeDocument/2006/relationships/image" Target="../media/image20.png"/><Relationship Id="rId19" Type="http://schemas.openxmlformats.org/officeDocument/2006/relationships/image" Target="../media/image29.png"/><Relationship Id="rId31" Type="http://schemas.openxmlformats.org/officeDocument/2006/relationships/image" Target="../media/image41.png"/><Relationship Id="rId44" Type="http://schemas.openxmlformats.org/officeDocument/2006/relationships/image" Target="../media/image54.png"/><Relationship Id="rId52" Type="http://schemas.openxmlformats.org/officeDocument/2006/relationships/image" Target="../media/image62.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40.png"/><Relationship Id="rId35" Type="http://schemas.openxmlformats.org/officeDocument/2006/relationships/image" Target="../media/image45.png"/><Relationship Id="rId43" Type="http://schemas.openxmlformats.org/officeDocument/2006/relationships/image" Target="../media/image53.png"/><Relationship Id="rId48" Type="http://schemas.openxmlformats.org/officeDocument/2006/relationships/image" Target="../media/image58.png"/><Relationship Id="rId8" Type="http://schemas.openxmlformats.org/officeDocument/2006/relationships/image" Target="../media/image18.png"/><Relationship Id="rId51" Type="http://schemas.openxmlformats.org/officeDocument/2006/relationships/image" Target="../media/image61.png"/></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14.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14.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14.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14.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1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1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4.png"/><Relationship Id="rId1" Type="http://schemas.openxmlformats.org/officeDocument/2006/relationships/slideMaster" Target="../slideMasters/slideMaster16.xml"/><Relationship Id="rId4" Type="http://schemas.openxmlformats.org/officeDocument/2006/relationships/image" Target="../media/image2.png"/></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5.png"/><Relationship Id="rId1" Type="http://schemas.openxmlformats.org/officeDocument/2006/relationships/slideMaster" Target="../slideMasters/slideMaster16.xml"/></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6.png"/><Relationship Id="rId1" Type="http://schemas.openxmlformats.org/officeDocument/2006/relationships/slideMaster" Target="../slideMasters/slideMaster16.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Master" Target="../slideMasters/slideMaster16.xml"/></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jpeg"/><Relationship Id="rId1" Type="http://schemas.openxmlformats.org/officeDocument/2006/relationships/slideMaster" Target="../slideMasters/slideMaster17.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7.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36.png"/><Relationship Id="rId39" Type="http://schemas.openxmlformats.org/officeDocument/2006/relationships/image" Target="../media/image49.png"/><Relationship Id="rId3" Type="http://schemas.openxmlformats.org/officeDocument/2006/relationships/image" Target="../media/image13.png"/><Relationship Id="rId21" Type="http://schemas.openxmlformats.org/officeDocument/2006/relationships/image" Target="../media/image31.png"/><Relationship Id="rId34" Type="http://schemas.openxmlformats.org/officeDocument/2006/relationships/image" Target="../media/image44.png"/><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60.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33" Type="http://schemas.openxmlformats.org/officeDocument/2006/relationships/image" Target="../media/image43.png"/><Relationship Id="rId38" Type="http://schemas.openxmlformats.org/officeDocument/2006/relationships/image" Target="../media/image48.png"/><Relationship Id="rId46" Type="http://schemas.openxmlformats.org/officeDocument/2006/relationships/image" Target="../media/image56.png"/><Relationship Id="rId2" Type="http://schemas.openxmlformats.org/officeDocument/2006/relationships/image" Target="../media/image12.png"/><Relationship Id="rId16" Type="http://schemas.openxmlformats.org/officeDocument/2006/relationships/image" Target="../media/image26.png"/><Relationship Id="rId20" Type="http://schemas.openxmlformats.org/officeDocument/2006/relationships/image" Target="../media/image30.png"/><Relationship Id="rId29" Type="http://schemas.openxmlformats.org/officeDocument/2006/relationships/image" Target="../media/image39.png"/><Relationship Id="rId41" Type="http://schemas.openxmlformats.org/officeDocument/2006/relationships/image" Target="../media/image51.png"/><Relationship Id="rId1" Type="http://schemas.openxmlformats.org/officeDocument/2006/relationships/slideMaster" Target="../slideMasters/slideMaster3.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4.png"/><Relationship Id="rId32" Type="http://schemas.openxmlformats.org/officeDocument/2006/relationships/image" Target="../media/image42.png"/><Relationship Id="rId37" Type="http://schemas.openxmlformats.org/officeDocument/2006/relationships/image" Target="../media/image47.png"/><Relationship Id="rId40" Type="http://schemas.openxmlformats.org/officeDocument/2006/relationships/image" Target="../media/image50.png"/><Relationship Id="rId45" Type="http://schemas.openxmlformats.org/officeDocument/2006/relationships/image" Target="../media/image55.png"/><Relationship Id="rId53" Type="http://schemas.openxmlformats.org/officeDocument/2006/relationships/image" Target="../media/image63.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38.png"/><Relationship Id="rId36" Type="http://schemas.openxmlformats.org/officeDocument/2006/relationships/image" Target="../media/image46.png"/><Relationship Id="rId49" Type="http://schemas.openxmlformats.org/officeDocument/2006/relationships/image" Target="../media/image59.png"/><Relationship Id="rId10" Type="http://schemas.openxmlformats.org/officeDocument/2006/relationships/image" Target="../media/image20.png"/><Relationship Id="rId19" Type="http://schemas.openxmlformats.org/officeDocument/2006/relationships/image" Target="../media/image29.png"/><Relationship Id="rId31" Type="http://schemas.openxmlformats.org/officeDocument/2006/relationships/image" Target="../media/image41.png"/><Relationship Id="rId44" Type="http://schemas.openxmlformats.org/officeDocument/2006/relationships/image" Target="../media/image54.png"/><Relationship Id="rId52" Type="http://schemas.openxmlformats.org/officeDocument/2006/relationships/image" Target="../media/image62.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40.png"/><Relationship Id="rId35" Type="http://schemas.openxmlformats.org/officeDocument/2006/relationships/image" Target="../media/image45.png"/><Relationship Id="rId43" Type="http://schemas.openxmlformats.org/officeDocument/2006/relationships/image" Target="../media/image53.png"/><Relationship Id="rId48" Type="http://schemas.openxmlformats.org/officeDocument/2006/relationships/image" Target="../media/image58.png"/><Relationship Id="rId8" Type="http://schemas.openxmlformats.org/officeDocument/2006/relationships/image" Target="../media/image18.png"/><Relationship Id="rId51" Type="http://schemas.openxmlformats.org/officeDocument/2006/relationships/image" Target="../media/image61.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6" name="Presenter"/>
          <p:cNvSpPr txBox="1">
            <a:spLocks/>
          </p:cNvSpPr>
          <p:nvPr userDrawn="1"/>
        </p:nvSpPr>
        <p:spPr>
          <a:xfrm>
            <a:off x="6340563" y="5233032"/>
            <a:ext cx="5668478"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64759936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52438546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91447303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4494273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639207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713945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4686689"/>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14968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5015639"/>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0" y="6171616"/>
            <a:ext cx="11650487" cy="395276"/>
          </a:xfrm>
          <a:prstGeom prst="rect">
            <a:avLst/>
          </a:prstGeom>
          <a:noFill/>
          <a:ln w="12700">
            <a:noFill/>
            <a:miter lim="800000"/>
            <a:headEnd type="none" w="sm" len="sm"/>
            <a:tailEnd type="none" w="sm" len="sm"/>
          </a:ln>
          <a:effectLst/>
        </p:spPr>
        <p:txBody>
          <a:bodyPr vert="horz" wrap="square" lIns="179213" tIns="143370" rIns="179213" bIns="143370" numCol="1" anchor="t" anchorCtr="0" compatLnSpc="1">
            <a:prstTxWarp prst="textNoShape">
              <a:avLst/>
            </a:prstTxWarp>
            <a:spAutoFit/>
          </a:bodyPr>
          <a:lstStyle/>
          <a:p>
            <a:pPr marL="0" marR="0" lvl="0" indent="0" algn="l" defTabSz="91367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087" y="3083651"/>
            <a:ext cx="3226289" cy="692059"/>
          </a:xfrm>
          <a:prstGeom prst="rect">
            <a:avLst/>
          </a:prstGeom>
        </p:spPr>
      </p:pic>
    </p:spTree>
    <p:extLst>
      <p:ext uri="{BB962C8B-B14F-4D97-AF65-F5344CB8AC3E}">
        <p14:creationId xmlns:p14="http://schemas.microsoft.com/office/powerpoint/2010/main" val="337800843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461101"/>
          </a:xfrm>
          <a:prstGeom prst="rect">
            <a:avLst/>
          </a:prstGeom>
        </p:spPr>
        <p:txBody>
          <a:bodyPr/>
          <a:lstStyle>
            <a:lvl1pPr marL="284713" indent="-284713">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91" indent="-275378">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03" indent="-284713">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40" indent="-22403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75" indent="-22403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88826" cy="619126"/>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1237152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1097" y="6256216"/>
            <a:ext cx="2742486" cy="365125"/>
          </a:xfrm>
          <a:prstGeom prst="rect">
            <a:avLst/>
          </a:prstGeom>
        </p:spPr>
        <p:txBody>
          <a:bodyPr/>
          <a:lstStyle/>
          <a:p>
            <a:pPr algn="r" defTabSz="913956">
              <a:defRPr/>
            </a:pPr>
            <a:fld id="{0A164282-434E-41D4-9582-783D542A7B68}" type="slidenum">
              <a:rPr lang="en-US" sz="1999" smtClean="0">
                <a:solidFill>
                  <a:srgbClr val="289FD7"/>
                </a:solidFill>
                <a:latin typeface="Segoe UI Light"/>
              </a:rPr>
              <a:pPr algn="r" defTabSz="913956">
                <a:defRPr/>
              </a:pPr>
              <a:t>‹#›</a:t>
            </a:fld>
            <a:endParaRPr lang="en-US" sz="1999">
              <a:solidFill>
                <a:srgbClr val="289FD7"/>
              </a:solidFill>
              <a:latin typeface="Segoe UI Light"/>
            </a:endParaRPr>
          </a:p>
        </p:txBody>
      </p:sp>
    </p:spTree>
    <p:extLst>
      <p:ext uri="{BB962C8B-B14F-4D97-AF65-F5344CB8AC3E}">
        <p14:creationId xmlns:p14="http://schemas.microsoft.com/office/powerpoint/2010/main" val="546440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2" name="Body"/>
          <p:cNvSpPr>
            <a:spLocks noGrp="1"/>
          </p:cNvSpPr>
          <p:nvPr>
            <p:ph type="body" sz="quarter" idx="11"/>
          </p:nvPr>
        </p:nvSpPr>
        <p:spPr>
          <a:xfrm>
            <a:off x="373888" y="4824403"/>
            <a:ext cx="6748272"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a:solidFill>
                  <a:schemeClr val="bg1"/>
                </a:solidFill>
              </a:rPr>
              <a:t>Headline</a:t>
            </a:r>
          </a:p>
        </p:txBody>
      </p:sp>
    </p:spTree>
    <p:extLst>
      <p:ext uri="{BB962C8B-B14F-4D97-AF65-F5344CB8AC3E}">
        <p14:creationId xmlns:p14="http://schemas.microsoft.com/office/powerpoint/2010/main" val="2013369396"/>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
        <p:nvSpPr>
          <p:cNvPr id="6" name="Presenter"/>
          <p:cNvSpPr txBox="1">
            <a:spLocks/>
          </p:cNvSpPr>
          <p:nvPr userDrawn="1"/>
        </p:nvSpPr>
        <p:spPr>
          <a:xfrm>
            <a:off x="6340563" y="5233033"/>
            <a:ext cx="5668478" cy="1095241"/>
          </a:xfrm>
          <a:prstGeom prst="rect">
            <a:avLst/>
          </a:prstGeom>
        </p:spPr>
        <p:txBody>
          <a:bodyPr vert="horz" wrap="square" lIns="228508" tIns="91364" rIns="146181" bIns="91364"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marL="0" marR="0" lvl="0" indent="0" algn="l" defTabSz="932194" rtl="0" eaLnBrk="1" fontAlgn="auto" latinLnBrk="0" hangingPunct="1">
              <a:lnSpc>
                <a:spcPts val="2999"/>
              </a:lnSpc>
              <a:spcBef>
                <a:spcPts val="0"/>
              </a:spcBef>
              <a:spcAft>
                <a:spcPts val="1199"/>
              </a:spcAft>
              <a:buClrTx/>
              <a:buSzTx/>
              <a:buFontTx/>
              <a:buNone/>
              <a:tabLst/>
              <a:defRPr/>
            </a:pPr>
            <a:r>
              <a:rPr kumimoji="0" lang="en-US" sz="2199" b="0" i="0" u="none" strike="noStrike" kern="1200" cap="none" spc="-102" normalizeH="0" baseline="0" noProof="0" dirty="0">
                <a:ln w="3175">
                  <a:noFill/>
                </a:ln>
                <a:solidFill>
                  <a:srgbClr val="FFFFFF"/>
                </a:solidFill>
                <a:effectLst/>
                <a:uLnTx/>
                <a:uFillTx/>
                <a:latin typeface="Segoe UI Light"/>
                <a:ea typeface="+mn-ea"/>
                <a:cs typeface="Segoe UI" pitchFamily="34" charset="0"/>
              </a:rPr>
              <a:t>Presenter</a:t>
            </a:r>
          </a:p>
        </p:txBody>
      </p:sp>
      <p:sp>
        <p:nvSpPr>
          <p:cNvPr id="10" name="Title"/>
          <p:cNvSpPr>
            <a:spLocks noGrp="1"/>
          </p:cNvSpPr>
          <p:nvPr>
            <p:ph type="title" hasCustomPrompt="1"/>
          </p:nvPr>
        </p:nvSpPr>
        <p:spPr>
          <a:xfrm>
            <a:off x="6362423" y="4263384"/>
            <a:ext cx="5826403" cy="899665"/>
          </a:xfrm>
          <a:prstGeom prst="rect">
            <a:avLst/>
          </a:prstGeom>
        </p:spPr>
        <p:txBody>
          <a:bodyPr/>
          <a:lstStyle>
            <a:lvl1pPr>
              <a:defRPr lang="en-US" sz="539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89859382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
        <p:nvSpPr>
          <p:cNvPr id="10" name="Title"/>
          <p:cNvSpPr>
            <a:spLocks noGrp="1"/>
          </p:cNvSpPr>
          <p:nvPr>
            <p:ph type="title" hasCustomPrompt="1"/>
          </p:nvPr>
        </p:nvSpPr>
        <p:spPr>
          <a:xfrm>
            <a:off x="6362423" y="4263384"/>
            <a:ext cx="5826403" cy="899665"/>
          </a:xfrm>
          <a:prstGeom prst="rect">
            <a:avLst/>
          </a:prstGeom>
        </p:spPr>
        <p:txBody>
          <a:bodyPr/>
          <a:lstStyle>
            <a:lvl1pPr>
              <a:defRPr lang="en-US" sz="539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80981940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
        <p:nvSpPr>
          <p:cNvPr id="9" name="Title"/>
          <p:cNvSpPr>
            <a:spLocks noGrp="1"/>
          </p:cNvSpPr>
          <p:nvPr>
            <p:ph type="title" hasCustomPrompt="1"/>
          </p:nvPr>
        </p:nvSpPr>
        <p:spPr>
          <a:xfrm>
            <a:off x="0" y="2194768"/>
            <a:ext cx="12188826" cy="1081833"/>
          </a:xfrm>
          <a:prstGeom prst="rect">
            <a:avLst/>
          </a:prstGeom>
        </p:spPr>
        <p:txBody>
          <a:bodyPr/>
          <a:lstStyle>
            <a:lvl1pPr algn="ctr">
              <a:defRPr lang="en-US" sz="5397"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7" y="3276600"/>
            <a:ext cx="12188825" cy="990600"/>
          </a:xfrm>
          <a:prstGeom prst="rect">
            <a:avLst/>
          </a:prstGeom>
        </p:spPr>
        <p:txBody>
          <a:bodyPr/>
          <a:lstStyle>
            <a:lvl1pPr marL="0" indent="0" algn="ctr">
              <a:buNone/>
              <a:defRPr lang="en-US" sz="2199"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97580369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6" y="2709521"/>
            <a:ext cx="10719432" cy="1266359"/>
          </a:xfrm>
          <a:prstGeom prst="rect">
            <a:avLst/>
          </a:prstGeom>
        </p:spPr>
        <p:txBody>
          <a:bodyPr>
            <a:noAutofit/>
          </a:bodyPr>
          <a:lstStyle>
            <a:lvl1pPr algn="ctr">
              <a:defRPr sz="7997"/>
            </a:lvl1pPr>
          </a:lstStyle>
          <a:p>
            <a:pPr algn="ctr"/>
            <a:r>
              <a:rPr lang="en-US" sz="7995" dirty="0"/>
              <a:t>Statement</a:t>
            </a: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Tree>
    <p:extLst>
      <p:ext uri="{BB962C8B-B14F-4D97-AF65-F5344CB8AC3E}">
        <p14:creationId xmlns:p14="http://schemas.microsoft.com/office/powerpoint/2010/main" val="55438542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Tree>
    <p:extLst>
      <p:ext uri="{BB962C8B-B14F-4D97-AF65-F5344CB8AC3E}">
        <p14:creationId xmlns:p14="http://schemas.microsoft.com/office/powerpoint/2010/main" val="376755174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Tree>
    <p:extLst>
      <p:ext uri="{BB962C8B-B14F-4D97-AF65-F5344CB8AC3E}">
        <p14:creationId xmlns:p14="http://schemas.microsoft.com/office/powerpoint/2010/main" val="3912809758"/>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Tree>
    <p:extLst>
      <p:ext uri="{BB962C8B-B14F-4D97-AF65-F5344CB8AC3E}">
        <p14:creationId xmlns:p14="http://schemas.microsoft.com/office/powerpoint/2010/main" val="2991269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94441136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395544656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359473199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a:solidFill>
                  <a:schemeClr val="bg1"/>
                </a:solidFill>
              </a:rPr>
              <a:t>Headline</a:t>
            </a: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384266717"/>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
        <p:nvSpPr>
          <p:cNvPr id="12" name="Body"/>
          <p:cNvSpPr>
            <a:spLocks noGrp="1"/>
          </p:cNvSpPr>
          <p:nvPr>
            <p:ph type="body" sz="quarter" idx="11"/>
          </p:nvPr>
        </p:nvSpPr>
        <p:spPr>
          <a:xfrm>
            <a:off x="373888" y="4824404"/>
            <a:ext cx="6748272" cy="1139825"/>
          </a:xfrm>
          <a:prstGeom prst="rect">
            <a:avLst/>
          </a:prstGeom>
        </p:spPr>
        <p:txBody>
          <a:bodyPr/>
          <a:lstStyle>
            <a:lvl1pPr>
              <a:buClr>
                <a:schemeClr val="tx2"/>
              </a:buClr>
              <a:defRPr lang="en-US" sz="1999" kern="1200" spc="0" baseline="0" dirty="0" smtClean="0">
                <a:solidFill>
                  <a:srgbClr val="0072C6"/>
                </a:solidFill>
                <a:latin typeface="Segoe UI Light" panose="020B0502040204020203" pitchFamily="34" charset="0"/>
                <a:ea typeface="+mn-ea"/>
                <a:cs typeface="+mn-cs"/>
              </a:defRPr>
            </a:lvl1pPr>
            <a:lvl2pPr>
              <a:buClr>
                <a:schemeClr val="tx2"/>
              </a:buClr>
              <a:defRPr lang="en-US" sz="1999" kern="1200" spc="0" baseline="0" dirty="0" smtClean="0">
                <a:solidFill>
                  <a:srgbClr val="0072C6"/>
                </a:solidFill>
                <a:latin typeface="Segoe UI Light" panose="020B0502040204020203" pitchFamily="34" charset="0"/>
                <a:ea typeface="+mn-ea"/>
                <a:cs typeface="+mn-cs"/>
              </a:defRPr>
            </a:lvl2pPr>
            <a:lvl3pPr>
              <a:buClr>
                <a:schemeClr val="tx2"/>
              </a:buClr>
              <a:defRPr lang="en-US" sz="1999" kern="1200" spc="0" baseline="0" dirty="0" smtClean="0">
                <a:solidFill>
                  <a:srgbClr val="0072C6"/>
                </a:solidFill>
                <a:latin typeface="Segoe UI Light" panose="020B0502040204020203" pitchFamily="34" charset="0"/>
                <a:ea typeface="+mn-ea"/>
                <a:cs typeface="+mn-cs"/>
              </a:defRPr>
            </a:lvl3pPr>
            <a:lvl4pPr>
              <a:buClr>
                <a:schemeClr val="tx2"/>
              </a:buClr>
              <a:defRPr lang="en-US" sz="1999" kern="1200" spc="0" baseline="0" dirty="0" smtClean="0">
                <a:solidFill>
                  <a:srgbClr val="0072C6"/>
                </a:solidFill>
                <a:latin typeface="Segoe UI Light" panose="020B0502040204020203" pitchFamily="34" charset="0"/>
                <a:ea typeface="+mn-ea"/>
                <a:cs typeface="+mn-cs"/>
              </a:defRPr>
            </a:lvl4pPr>
            <a:lvl5pPr>
              <a:buClr>
                <a:schemeClr val="tx2"/>
              </a:buClr>
              <a:defRPr lang="en-US" sz="1999" kern="1200" spc="0" baseline="0" dirty="0" smtClean="0">
                <a:solidFill>
                  <a:srgbClr val="0072C6"/>
                </a:solidFill>
                <a:latin typeface="Segoe UI Light" panose="020B0502040204020203"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head"/>
          <p:cNvSpPr>
            <a:spLocks noGrp="1"/>
          </p:cNvSpPr>
          <p:nvPr>
            <p:ph type="body" sz="quarter" idx="12" hasCustomPrompt="1"/>
          </p:nvPr>
        </p:nvSpPr>
        <p:spPr>
          <a:xfrm>
            <a:off x="374651" y="3873501"/>
            <a:ext cx="6746875" cy="950913"/>
          </a:xfrm>
          <a:prstGeom prst="rect">
            <a:avLst/>
          </a:prstGeom>
        </p:spPr>
        <p:txBody>
          <a:bodyPr/>
          <a:lstStyle>
            <a:lvl1pPr marL="0" indent="0">
              <a:buNone/>
              <a:defRPr>
                <a:solidFill>
                  <a:schemeClr val="tx2"/>
                </a:solidFill>
              </a:defRPr>
            </a:lvl1pPr>
            <a:lvl2pPr marL="335943" indent="0">
              <a:buNone/>
              <a:defRPr>
                <a:solidFill>
                  <a:schemeClr val="tx2"/>
                </a:solidFill>
              </a:defRPr>
            </a:lvl2pPr>
            <a:lvl3pPr marL="559906" indent="0">
              <a:buNone/>
              <a:defRPr>
                <a:solidFill>
                  <a:schemeClr val="tx2"/>
                </a:solidFill>
              </a:defRPr>
            </a:lvl3pPr>
            <a:lvl4pPr marL="783867" indent="0">
              <a:buNone/>
              <a:defRPr>
                <a:solidFill>
                  <a:schemeClr val="tx2"/>
                </a:solidFill>
              </a:defRPr>
            </a:lvl4pPr>
            <a:lvl5pPr marL="1007830"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1" y="930350"/>
            <a:ext cx="9973765" cy="917575"/>
          </a:xfrm>
          <a:prstGeom prst="rect">
            <a:avLst/>
          </a:prstGeom>
        </p:spPr>
        <p:txBody>
          <a:bodyPr/>
          <a:lstStyle/>
          <a:p>
            <a:r>
              <a:rPr lang="en-US" sz="4799" dirty="0">
                <a:solidFill>
                  <a:schemeClr val="bg1"/>
                </a:solidFill>
              </a:rPr>
              <a:t>Headline</a:t>
            </a:r>
          </a:p>
        </p:txBody>
      </p:sp>
    </p:spTree>
    <p:extLst>
      <p:ext uri="{BB962C8B-B14F-4D97-AF65-F5344CB8AC3E}">
        <p14:creationId xmlns:p14="http://schemas.microsoft.com/office/powerpoint/2010/main" val="142430926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
        <p:nvSpPr>
          <p:cNvPr id="14" name="Subhead"/>
          <p:cNvSpPr>
            <a:spLocks noGrp="1"/>
          </p:cNvSpPr>
          <p:nvPr>
            <p:ph type="body" sz="quarter" idx="12" hasCustomPrompt="1"/>
          </p:nvPr>
        </p:nvSpPr>
        <p:spPr>
          <a:xfrm>
            <a:off x="374651" y="3873501"/>
            <a:ext cx="6746875" cy="950913"/>
          </a:xfrm>
          <a:prstGeom prst="rect">
            <a:avLst/>
          </a:prstGeom>
        </p:spPr>
        <p:txBody>
          <a:bodyPr/>
          <a:lstStyle>
            <a:lvl1pPr marL="0" indent="0">
              <a:buNone/>
              <a:defRPr>
                <a:solidFill>
                  <a:schemeClr val="tx2"/>
                </a:solidFill>
              </a:defRPr>
            </a:lvl1pPr>
            <a:lvl2pPr marL="335943" indent="0">
              <a:buNone/>
              <a:defRPr>
                <a:solidFill>
                  <a:schemeClr val="tx2"/>
                </a:solidFill>
              </a:defRPr>
            </a:lvl2pPr>
            <a:lvl3pPr marL="559906" indent="0">
              <a:buNone/>
              <a:defRPr>
                <a:solidFill>
                  <a:schemeClr val="tx2"/>
                </a:solidFill>
              </a:defRPr>
            </a:lvl3pPr>
            <a:lvl4pPr marL="783867" indent="0">
              <a:buNone/>
              <a:defRPr>
                <a:solidFill>
                  <a:schemeClr val="tx2"/>
                </a:solidFill>
              </a:defRPr>
            </a:lvl4pPr>
            <a:lvl5pPr marL="1007830"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1" y="930350"/>
            <a:ext cx="9973765" cy="917575"/>
          </a:xfrm>
          <a:prstGeom prst="rect">
            <a:avLst/>
          </a:prstGeom>
        </p:spPr>
        <p:txBody>
          <a:bodyPr/>
          <a:lstStyle/>
          <a:p>
            <a:r>
              <a:rPr lang="en-US" sz="4799" dirty="0">
                <a:solidFill>
                  <a:schemeClr val="bg1"/>
                </a:solidFill>
              </a:rPr>
              <a:t>Headline</a:t>
            </a: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spTree>
    <p:extLst>
      <p:ext uri="{BB962C8B-B14F-4D97-AF65-F5344CB8AC3E}">
        <p14:creationId xmlns:p14="http://schemas.microsoft.com/office/powerpoint/2010/main" val="3951393202"/>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spTree>
    <p:extLst>
      <p:ext uri="{BB962C8B-B14F-4D97-AF65-F5344CB8AC3E}">
        <p14:creationId xmlns:p14="http://schemas.microsoft.com/office/powerpoint/2010/main" val="82346027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74641" y="930350"/>
            <a:ext cx="9973765" cy="917575"/>
          </a:xfrm>
          <a:prstGeom prst="rect">
            <a:avLst/>
          </a:prstGeom>
        </p:spPr>
        <p:txBody>
          <a:bodyPr/>
          <a:lstStyle>
            <a:lvl1pPr>
              <a:defRPr>
                <a:solidFill>
                  <a:schemeClr val="tx2"/>
                </a:solidFill>
              </a:defRPr>
            </a:lvl1pPr>
          </a:lstStyle>
          <a:p>
            <a:r>
              <a:rPr lang="en-US" sz="4799"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7990787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74641" y="930350"/>
            <a:ext cx="9973765" cy="917575"/>
          </a:xfrm>
          <a:prstGeom prst="rect">
            <a:avLst/>
          </a:prstGeom>
        </p:spPr>
        <p:txBody>
          <a:bodyPr/>
          <a:lstStyle>
            <a:lvl1pPr>
              <a:defRPr>
                <a:solidFill>
                  <a:schemeClr val="tx2"/>
                </a:solidFill>
              </a:defRPr>
            </a:lvl1pPr>
          </a:lstStyle>
          <a:p>
            <a:r>
              <a:rPr lang="en-US" sz="4799"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26782723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517956" y="5576547"/>
            <a:ext cx="8066963" cy="917575"/>
          </a:xfrm>
          <a:prstGeom prst="rect">
            <a:avLst/>
          </a:prstGeom>
        </p:spPr>
        <p:txBody>
          <a:bodyPr/>
          <a:lstStyle>
            <a:lvl1pPr>
              <a:defRPr>
                <a:solidFill>
                  <a:schemeClr val="bg1"/>
                </a:solidFill>
              </a:defRPr>
            </a:lvl1pPr>
          </a:lstStyle>
          <a:p>
            <a:r>
              <a:rPr lang="en-US" sz="4799"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5095778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4592153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74642" y="2436270"/>
            <a:ext cx="2847972" cy="917575"/>
          </a:xfrm>
          <a:prstGeom prst="rect">
            <a:avLst/>
          </a:prstGeom>
        </p:spPr>
        <p:txBody>
          <a:bodyPr/>
          <a:lstStyle>
            <a:lvl1pPr>
              <a:defRPr>
                <a:solidFill>
                  <a:schemeClr val="tx2"/>
                </a:solidFill>
              </a:defRPr>
            </a:lvl1pPr>
          </a:lstStyle>
          <a:p>
            <a:r>
              <a:rPr lang="en-US" sz="4799"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3397254" y="684717"/>
            <a:ext cx="8623270" cy="4420683"/>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38772106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74642" y="2436270"/>
            <a:ext cx="2847972" cy="917575"/>
          </a:xfrm>
          <a:prstGeom prst="rect">
            <a:avLst/>
          </a:prstGeom>
        </p:spPr>
        <p:txBody>
          <a:bodyPr/>
          <a:lstStyle>
            <a:lvl1pPr>
              <a:defRPr>
                <a:solidFill>
                  <a:schemeClr val="tx2"/>
                </a:solidFill>
              </a:defRPr>
            </a:lvl1pPr>
          </a:lstStyle>
          <a:p>
            <a:r>
              <a:rPr lang="en-US" sz="4799"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26188269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20" y="2317689"/>
            <a:ext cx="11611293" cy="4083112"/>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2"/>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3818" rtl="0" eaLnBrk="1" fontAlgn="auto" latinLnBrk="0" hangingPunct="1">
              <a:lnSpc>
                <a:spcPct val="90000"/>
              </a:lnSpc>
              <a:spcBef>
                <a:spcPct val="0"/>
              </a:spcBef>
              <a:spcAft>
                <a:spcPts val="0"/>
              </a:spcAft>
              <a:buClrTx/>
              <a:buSzTx/>
              <a:buFontTx/>
              <a:buNone/>
              <a:tabLst/>
              <a:defRPr/>
            </a:pPr>
            <a:r>
              <a:rPr kumimoji="0" lang="en-US" sz="3999" b="0" i="0" u="none" strike="noStrike" kern="1200" cap="none" spc="-100" normalizeH="0" baseline="0" noProof="0" dirty="0">
                <a:ln w="3175">
                  <a:noFill/>
                </a:ln>
                <a:solidFill>
                  <a:srgbClr val="0072C6"/>
                </a:solidFill>
                <a:effectLst/>
                <a:uLnTx/>
                <a:uFillTx/>
                <a:latin typeface="Segoe UI Light"/>
                <a:ea typeface="+mn-ea"/>
                <a:cs typeface="Segoe UI" pitchFamily="34" charset="0"/>
              </a:rPr>
              <a:t>Subhead</a:t>
            </a:r>
          </a:p>
        </p:txBody>
      </p:sp>
      <p:sp>
        <p:nvSpPr>
          <p:cNvPr id="13" name="Headline"/>
          <p:cNvSpPr>
            <a:spLocks noGrp="1"/>
          </p:cNvSpPr>
          <p:nvPr userDrawn="1">
            <p:ph type="title" hasCustomPrompt="1"/>
          </p:nvPr>
        </p:nvSpPr>
        <p:spPr>
          <a:xfrm>
            <a:off x="274640" y="295279"/>
            <a:ext cx="9872764" cy="923922"/>
          </a:xfrm>
          <a:prstGeom prst="rect">
            <a:avLst/>
          </a:prstGeom>
        </p:spPr>
        <p:txBody>
          <a:bodyPr/>
          <a:lstStyle>
            <a:lvl1pPr>
              <a:defRPr sz="5197">
                <a:solidFill>
                  <a:schemeClr val="tx1"/>
                </a:solidFill>
              </a:defRPr>
            </a:lvl1pPr>
          </a:lstStyle>
          <a:p>
            <a:r>
              <a:rPr lang="en-US" dirty="0"/>
              <a:t>Headline</a:t>
            </a:r>
          </a:p>
        </p:txBody>
      </p:sp>
    </p:spTree>
    <p:extLst>
      <p:ext uri="{BB962C8B-B14F-4D97-AF65-F5344CB8AC3E}">
        <p14:creationId xmlns:p14="http://schemas.microsoft.com/office/powerpoint/2010/main" val="216811331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3691482745"/>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40" y="295279"/>
            <a:ext cx="9872764" cy="923922"/>
          </a:xfrm>
          <a:prstGeom prst="rect">
            <a:avLst/>
          </a:prstGeom>
        </p:spPr>
        <p:txBody>
          <a:bodyPr/>
          <a:lstStyle>
            <a:lvl1pPr>
              <a:defRPr sz="5197">
                <a:solidFill>
                  <a:schemeClr val="tx1"/>
                </a:solidFill>
              </a:defRPr>
            </a:lvl1pPr>
          </a:lstStyle>
          <a:p>
            <a:r>
              <a:rPr lang="en-US" dirty="0"/>
              <a:t>Headline</a:t>
            </a:r>
          </a:p>
        </p:txBody>
      </p:sp>
    </p:spTree>
    <p:extLst>
      <p:ext uri="{BB962C8B-B14F-4D97-AF65-F5344CB8AC3E}">
        <p14:creationId xmlns:p14="http://schemas.microsoft.com/office/powerpoint/2010/main" val="2036388290"/>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424246048"/>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397"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880492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397" dirty="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598891684"/>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4"/>
            <a:ext cx="10083890" cy="917575"/>
          </a:xfrm>
          <a:prstGeom prst="rect">
            <a:avLst/>
          </a:prstGeom>
        </p:spPr>
        <p:txBody>
          <a:bodyPr/>
          <a:lstStyle>
            <a:lvl1pPr algn="ctr">
              <a:defRPr sz="5997">
                <a:solidFill>
                  <a:srgbClr val="92D050"/>
                </a:solidFill>
              </a:defRPr>
            </a:lvl1pPr>
          </a:lstStyle>
          <a:p>
            <a:r>
              <a:rPr lang="en-US" sz="5397"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spTree>
    <p:extLst>
      <p:ext uri="{BB962C8B-B14F-4D97-AF65-F5344CB8AC3E}">
        <p14:creationId xmlns:p14="http://schemas.microsoft.com/office/powerpoint/2010/main" val="2538938821"/>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88825" cy="6852165"/>
          </a:xfrm>
          <a:prstGeom prst="rect">
            <a:avLst/>
          </a:prstGeom>
        </p:spPr>
      </p:pic>
      <p:sp>
        <p:nvSpPr>
          <p:cNvPr id="5" name="Rectangle 4"/>
          <p:cNvSpPr/>
          <p:nvPr userDrawn="1"/>
        </p:nvSpPr>
        <p:spPr>
          <a:xfrm>
            <a:off x="1"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685831950"/>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88825" cy="6852165"/>
          </a:xfrm>
          <a:prstGeom prst="rect">
            <a:avLst/>
          </a:prstGeom>
        </p:spPr>
      </p:pic>
    </p:spTree>
    <p:extLst>
      <p:ext uri="{BB962C8B-B14F-4D97-AF65-F5344CB8AC3E}">
        <p14:creationId xmlns:p14="http://schemas.microsoft.com/office/powerpoint/2010/main" val="652281373"/>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580395836"/>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88825" cy="6852165"/>
          </a:xfrm>
          <a:prstGeom prst="rect">
            <a:avLst/>
          </a:prstGeom>
        </p:spPr>
      </p:pic>
      <p:sp>
        <p:nvSpPr>
          <p:cNvPr id="5" name="Rectangle 4"/>
          <p:cNvSpPr/>
          <p:nvPr userDrawn="1"/>
        </p:nvSpPr>
        <p:spPr bwMode="auto">
          <a:xfrm>
            <a:off x="8882558"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194" tIns="46597" rIns="93194" bIns="46597" numCol="1" rtlCol="0" anchor="ctr" anchorCtr="0" compatLnSpc="1">
            <a:prstTxWarp prst="textNoShape">
              <a:avLst/>
            </a:prstTxWarp>
          </a:bodyPr>
          <a:lstStyle/>
          <a:p>
            <a:pPr marL="0" marR="0" lvl="0" indent="0" algn="ctr" defTabSz="931641" rtl="0" eaLnBrk="1" fontAlgn="base" latinLnBrk="0" hangingPunct="1">
              <a:lnSpc>
                <a:spcPct val="100000"/>
              </a:lnSpc>
              <a:spcBef>
                <a:spcPct val="0"/>
              </a:spcBef>
              <a:spcAft>
                <a:spcPct val="0"/>
              </a:spcAft>
              <a:buClrTx/>
              <a:buSzTx/>
              <a:buFontTx/>
              <a:buNone/>
              <a:tabLst/>
              <a:defRPr/>
            </a:pPr>
            <a:endParaRPr kumimoji="0" lang="en-US" sz="224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ounded Rectangle 29"/>
          <p:cNvSpPr/>
          <p:nvPr userDrawn="1"/>
        </p:nvSpPr>
        <p:spPr bwMode="black">
          <a:xfrm>
            <a:off x="9881696" y="1944140"/>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599" tIns="46599" rIns="46599" bIns="46599" numCol="1" spcCol="0" rtlCol="0" fromWordArt="0" anchor="ctr" anchorCtr="0" forceAA="0" compatLnSpc="1">
            <a:prstTxWarp prst="textNoShape">
              <a:avLst/>
            </a:prstTxWarp>
            <a:noAutofit/>
          </a:bodyPr>
          <a:lstStyle/>
          <a:p>
            <a:pPr marL="0" marR="0" lvl="0" indent="0" algn="ctr" defTabSz="931641" rtl="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7"/>
            <a:ext cx="3693156" cy="2413891"/>
          </a:xfrm>
          <a:prstGeom prst="rect">
            <a:avLst/>
          </a:prstGeom>
        </p:spPr>
        <p:txBody>
          <a:bodyPr anchor="ctr">
            <a:noAutofit/>
          </a:bodyPr>
          <a:lstStyle>
            <a:lvl1pPr>
              <a:defRPr sz="8793"/>
            </a:lvl1pPr>
          </a:lstStyle>
          <a:p>
            <a:r>
              <a:rPr lang="en-US" sz="8791" dirty="0">
                <a:solidFill>
                  <a:schemeClr val="bg1">
                    <a:alpha val="99000"/>
                  </a:schemeClr>
                </a:solidFill>
              </a:rPr>
              <a:t>Q&amp;A</a:t>
            </a:r>
          </a:p>
        </p:txBody>
      </p:sp>
    </p:spTree>
    <p:extLst>
      <p:ext uri="{BB962C8B-B14F-4D97-AF65-F5344CB8AC3E}">
        <p14:creationId xmlns:p14="http://schemas.microsoft.com/office/powerpoint/2010/main" val="2822015646"/>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837"/>
            <a:ext cx="12188825" cy="6852165"/>
          </a:xfrm>
          <a:prstGeom prst="rect">
            <a:avLst/>
          </a:prstGeom>
        </p:spPr>
      </p:pic>
      <p:sp>
        <p:nvSpPr>
          <p:cNvPr id="8" name="Rectangle 7"/>
          <p:cNvSpPr/>
          <p:nvPr userDrawn="1"/>
        </p:nvSpPr>
        <p:spPr bwMode="auto">
          <a:xfrm>
            <a:off x="10184616"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194" tIns="46597" rIns="93194" bIns="46597" numCol="1" rtlCol="0" anchor="ctr" anchorCtr="0" compatLnSpc="1">
            <a:prstTxWarp prst="textNoShape">
              <a:avLst/>
            </a:prstTxWarp>
          </a:bodyPr>
          <a:lstStyle/>
          <a:p>
            <a:pPr marL="0" marR="0" lvl="0" indent="0" algn="ctr" defTabSz="931641" rtl="0" eaLnBrk="1" fontAlgn="base" latinLnBrk="0" hangingPunct="1">
              <a:lnSpc>
                <a:spcPct val="100000"/>
              </a:lnSpc>
              <a:spcBef>
                <a:spcPct val="0"/>
              </a:spcBef>
              <a:spcAft>
                <a:spcPct val="0"/>
              </a:spcAft>
              <a:buClrTx/>
              <a:buSzTx/>
              <a:buFontTx/>
              <a:buNone/>
              <a:tabLst/>
              <a:defRPr/>
            </a:pPr>
            <a:endParaRPr kumimoji="0" lang="en-US" sz="224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Freeform 64"/>
          <p:cNvSpPr>
            <a:spLocks noEditPoints="1"/>
          </p:cNvSpPr>
          <p:nvPr userDrawn="1"/>
        </p:nvSpPr>
        <p:spPr bwMode="black">
          <a:xfrm flipH="1">
            <a:off x="10595532"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888" tIns="41944" rIns="83888" bIns="41944" numCol="1" anchor="t" anchorCtr="0" compatLnSpc="1">
            <a:prstTxWarp prst="textNoShape">
              <a:avLst/>
            </a:prstTxWarp>
          </a:bodyPr>
          <a:lstStyle/>
          <a:p>
            <a:pPr marL="0" marR="0" lvl="0" indent="0" algn="l" defTabSz="931909" rtl="0"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a:ln>
                <a:noFill/>
              </a:ln>
              <a:solidFill>
                <a:srgbClr val="292929"/>
              </a:solidFill>
              <a:effectLst/>
              <a:uLnTx/>
              <a:uFillTx/>
              <a:latin typeface="Segoe UI"/>
              <a:ea typeface="+mn-ea"/>
              <a:cs typeface="+mn-cs"/>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8"/>
            </a:lvl1pPr>
            <a:lvl2pPr>
              <a:defRPr sz="3598"/>
            </a:lvl2pPr>
            <a:lvl3pPr>
              <a:defRPr sz="3598"/>
            </a:lvl3pPr>
            <a:lvl4pPr>
              <a:defRPr sz="3598"/>
            </a:lvl4pPr>
            <a:lvl5pPr>
              <a:defRPr sz="3598"/>
            </a:lvl5pPr>
          </a:lstStyle>
          <a:p>
            <a:pPr lvl="0"/>
            <a:r>
              <a:rPr lang="en-US" dirty="0"/>
              <a:t>Click to edit Master text styles</a:t>
            </a:r>
          </a:p>
        </p:txBody>
      </p:sp>
    </p:spTree>
    <p:extLst>
      <p:ext uri="{BB962C8B-B14F-4D97-AF65-F5344CB8AC3E}">
        <p14:creationId xmlns:p14="http://schemas.microsoft.com/office/powerpoint/2010/main" val="357505477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790278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085" y="5503177"/>
            <a:ext cx="8637119" cy="720470"/>
          </a:xfrm>
          <a:prstGeom prst="rect">
            <a:avLst/>
          </a:prstGeom>
          <a:noFill/>
          <a:ln w="12700">
            <a:noFill/>
            <a:miter lim="800000"/>
            <a:headEnd type="none" w="sm" len="sm"/>
            <a:tailEnd type="none" w="sm" len="sm"/>
          </a:ln>
          <a:effectLst/>
        </p:spPr>
        <p:txBody>
          <a:bodyPr vert="horz" wrap="square" lIns="179166" tIns="143334" rIns="179166" bIns="143334" numCol="1" anchor="t" anchorCtr="0" compatLnSpc="1">
            <a:prstTxWarp prst="textNoShape">
              <a:avLst/>
            </a:prstTxWarp>
            <a:spAutoFit/>
          </a:bodyPr>
          <a:lstStyle/>
          <a:p>
            <a:pPr marL="0" marR="0" lvl="0" indent="0" algn="l" defTabSz="913289"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289"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2"/>
            <a:ext cx="3223021" cy="690695"/>
          </a:xfrm>
          <a:prstGeom prst="rect">
            <a:avLst/>
          </a:prstGeom>
        </p:spPr>
      </p:pic>
    </p:spTree>
    <p:extLst>
      <p:ext uri="{BB962C8B-B14F-4D97-AF65-F5344CB8AC3E}">
        <p14:creationId xmlns:p14="http://schemas.microsoft.com/office/powerpoint/2010/main" val="3725456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135" y="353094"/>
            <a:ext cx="10986231"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427961248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532455"/>
            <a:ext cx="8961851" cy="1793090"/>
          </a:xfrm>
          <a:noFill/>
        </p:spPr>
        <p:txBody>
          <a:bodyPr lIns="146304" tIns="91440" rIns="146304" bIns="91440" anchor="ctr"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4775125"/>
            <a:ext cx="8961852"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93216" y="477196"/>
            <a:ext cx="1254668" cy="267546"/>
          </a:xfrm>
          <a:prstGeom prst="rect">
            <a:avLst/>
          </a:prstGeom>
        </p:spPr>
      </p:pic>
    </p:spTree>
    <p:extLst>
      <p:ext uri="{BB962C8B-B14F-4D97-AF65-F5344CB8AC3E}">
        <p14:creationId xmlns:p14="http://schemas.microsoft.com/office/powerpoint/2010/main" val="1257074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2"/>
            </a:lvl2pPr>
            <a:lvl3pPr marL="224051" indent="0">
              <a:buNone/>
              <a:defRPr/>
            </a:lvl3pPr>
            <a:lvl4pPr marL="448102" indent="0">
              <a:buNone/>
              <a:defRPr/>
            </a:lvl4pPr>
            <a:lvl5pPr marL="6721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0982430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4906052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0872391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05229252"/>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6886534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300356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1"/>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41449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2664633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1"/>
            <a:ext cx="11650488" cy="1063736"/>
          </a:xfrm>
          <a:noFill/>
        </p:spPr>
        <p:txBody>
          <a:bodyPr tIns="91440" bIns="91440" anchor="t" anchorCtr="0">
            <a:spAutoFit/>
          </a:bodyPr>
          <a:lstStyle>
            <a:lvl1pPr>
              <a:defRPr sz="6371"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481368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1819136"/>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93325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86"/>
            <a:ext cx="9856549" cy="1063736"/>
          </a:xfrm>
          <a:noFill/>
        </p:spPr>
        <p:txBody>
          <a:bodyPr tIns="91440" bIns="91440" anchor="t" anchorCtr="0">
            <a:spAutoFit/>
          </a:bodyPr>
          <a:lstStyle>
            <a:lvl1pPr>
              <a:defRPr lang="en-US" sz="6371"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4256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86"/>
            <a:ext cx="9856549" cy="1063736"/>
          </a:xfrm>
          <a:noFill/>
        </p:spPr>
        <p:txBody>
          <a:bodyPr tIns="91440" bIns="91440" anchor="t" anchorCtr="0">
            <a:spAutoFit/>
          </a:bodyPr>
          <a:lstStyle>
            <a:lvl1pPr>
              <a:defRPr sz="6371"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4773829"/>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78403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4482581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62932" y="6129623"/>
            <a:ext cx="1253103" cy="269134"/>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180" eaLnBrk="1" fontAlgn="auto" hangingPunct="1">
                <a:spcBef>
                  <a:spcPts val="0"/>
                </a:spcBef>
                <a:spcAft>
                  <a:spcPts val="0"/>
                </a:spcAft>
              </a:pPr>
              <a:endParaRPr lang="en-US" sz="1764">
                <a:solidFill>
                  <a:srgbClr val="FFFFFF"/>
                </a:solidFill>
                <a:latin typeface="Segoe UI Semilight"/>
                <a:ea typeface="+mn-ea"/>
              </a:endParaRPr>
            </a:p>
          </p:txBody>
        </p:sp>
      </p:grpSp>
    </p:spTree>
    <p:extLst>
      <p:ext uri="{BB962C8B-B14F-4D97-AF65-F5344CB8AC3E}">
        <p14:creationId xmlns:p14="http://schemas.microsoft.com/office/powerpoint/2010/main" val="2034356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2"/>
            </a:lvl2pPr>
            <a:lvl3pPr marL="224051" indent="0">
              <a:buNone/>
              <a:defRPr/>
            </a:lvl3pPr>
            <a:lvl4pPr marL="448102" indent="0">
              <a:buNone/>
              <a:defRPr/>
            </a:lvl4pPr>
            <a:lvl5pPr marL="6721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5666370"/>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8542259"/>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188825" cy="6865782"/>
          </a:xfrm>
          <a:prstGeom prst="rect">
            <a:avLst/>
          </a:prstGeom>
        </p:spPr>
      </p:pic>
    </p:spTree>
    <p:extLst>
      <p:ext uri="{BB962C8B-B14F-4D97-AF65-F5344CB8AC3E}">
        <p14:creationId xmlns:p14="http://schemas.microsoft.com/office/powerpoint/2010/main" val="34564056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5" y="5576546"/>
            <a:ext cx="8066963" cy="917575"/>
          </a:xfrm>
          <a:prstGeom prst="rect">
            <a:avLst/>
          </a:prstGeom>
        </p:spPr>
        <p:txBody>
          <a:bodyPr/>
          <a:lstStyle>
            <a:lvl1pPr>
              <a:defRPr>
                <a:solidFill>
                  <a:schemeClr val="bg1"/>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3066646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0" y="-7784"/>
            <a:ext cx="12188824" cy="4482761"/>
          </a:xfrm>
          <a:prstGeom prst="rect">
            <a:avLst/>
          </a:prstGeom>
        </p:spPr>
      </p:pic>
      <p:sp>
        <p:nvSpPr>
          <p:cNvPr id="7" name="Rectangle 6"/>
          <p:cNvSpPr/>
          <p:nvPr userDrawn="1"/>
        </p:nvSpPr>
        <p:spPr bwMode="auto">
          <a:xfrm>
            <a:off x="0" y="-7784"/>
            <a:ext cx="12188825" cy="448276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1" hangingPunct="1">
              <a:lnSpc>
                <a:spcPct val="90000"/>
              </a:lnSpc>
            </a:pPr>
            <a:endParaRPr lang="en-US" sz="2352" dirty="0" err="1">
              <a:solidFill>
                <a:srgbClr val="FFFFFF"/>
              </a:solidFill>
              <a:ea typeface="Segoe UI" pitchFamily="34" charset="0"/>
              <a:cs typeface="Segoe UI" pitchFamily="34" charset="0"/>
            </a:endParaRPr>
          </a:p>
        </p:txBody>
      </p:sp>
      <p:sp>
        <p:nvSpPr>
          <p:cNvPr id="4" name="Rectangle 3"/>
          <p:cNvSpPr/>
          <p:nvPr userDrawn="1"/>
        </p:nvSpPr>
        <p:spPr bwMode="auto">
          <a:xfrm>
            <a:off x="0" y="4474978"/>
            <a:ext cx="12188825" cy="1718390"/>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1" hangingPunct="1">
              <a:lnSpc>
                <a:spcPct val="90000"/>
              </a:lnSpc>
            </a:pPr>
            <a:endParaRPr lang="en-US" sz="2352"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777996791"/>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2246429"/>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9241392"/>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4839070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827922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1"/>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821697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1"/>
            <a:ext cx="11650488" cy="1063736"/>
          </a:xfrm>
          <a:noFill/>
        </p:spPr>
        <p:txBody>
          <a:bodyPr tIns="91440" bIns="91440" anchor="t" anchorCtr="0">
            <a:spAutoFit/>
          </a:bodyPr>
          <a:lstStyle>
            <a:lvl1pPr>
              <a:defRPr sz="6371"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597263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6556846"/>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15750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063736"/>
          </a:xfrm>
          <a:noFill/>
        </p:spPr>
        <p:txBody>
          <a:bodyPr tIns="91440" bIns="91440" anchor="t" anchorCtr="0">
            <a:spAutoFit/>
          </a:bodyPr>
          <a:lstStyle>
            <a:lvl1pPr>
              <a:defRPr lang="en-US" sz="6371"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164263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499669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063736"/>
          </a:xfrm>
          <a:noFill/>
        </p:spPr>
        <p:txBody>
          <a:bodyPr tIns="91440" bIns="91440" anchor="t" anchorCtr="0">
            <a:spAutoFit/>
          </a:bodyPr>
          <a:lstStyle>
            <a:lvl1pPr>
              <a:defRPr sz="6371"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39295792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2781233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88824" cy="6858000"/>
          </a:xfrm>
          <a:prstGeom prst="rect">
            <a:avLst/>
          </a:prstGeom>
        </p:spPr>
      </p:pic>
      <p:sp>
        <p:nvSpPr>
          <p:cNvPr id="3" name="Rectangle 2"/>
          <p:cNvSpPr/>
          <p:nvPr userDrawn="1"/>
        </p:nvSpPr>
        <p:spPr bwMode="auto">
          <a:xfrm>
            <a:off x="0" y="0"/>
            <a:ext cx="12188825" cy="6857999"/>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1" hangingPunct="1">
              <a:lnSpc>
                <a:spcPct val="90000"/>
              </a:lnSpc>
              <a:defRPr/>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22859624"/>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6345887"/>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798290"/>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6" name="Presenter"/>
          <p:cNvSpPr txBox="1">
            <a:spLocks/>
          </p:cNvSpPr>
          <p:nvPr userDrawn="1"/>
        </p:nvSpPr>
        <p:spPr>
          <a:xfrm>
            <a:off x="6340563" y="5233032"/>
            <a:ext cx="5668478"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66440802"/>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179181559"/>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9" name="Title"/>
          <p:cNvSpPr>
            <a:spLocks noGrp="1"/>
          </p:cNvSpPr>
          <p:nvPr>
            <p:ph type="title" hasCustomPrompt="1"/>
          </p:nvPr>
        </p:nvSpPr>
        <p:spPr>
          <a:xfrm>
            <a:off x="0" y="2194767"/>
            <a:ext cx="12188826"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107996325"/>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0"/>
            <a:ext cx="10719432"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934975193"/>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54312207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3397254" y="684716"/>
            <a:ext cx="8623270"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6687815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3754556891"/>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14157416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077968105"/>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007343081"/>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722549560"/>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2" name="Body"/>
          <p:cNvSpPr>
            <a:spLocks noGrp="1"/>
          </p:cNvSpPr>
          <p:nvPr>
            <p:ph type="body" sz="quarter" idx="11"/>
          </p:nvPr>
        </p:nvSpPr>
        <p:spPr>
          <a:xfrm>
            <a:off x="373888" y="4824403"/>
            <a:ext cx="6748272"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a:solidFill>
                  <a:schemeClr val="bg1"/>
                </a:solidFill>
              </a:rPr>
              <a:t>Headline</a:t>
            </a:r>
          </a:p>
        </p:txBody>
      </p:sp>
    </p:spTree>
    <p:extLst>
      <p:ext uri="{BB962C8B-B14F-4D97-AF65-F5344CB8AC3E}">
        <p14:creationId xmlns:p14="http://schemas.microsoft.com/office/powerpoint/2010/main" val="4031233318"/>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a:solidFill>
                  <a:schemeClr val="bg1"/>
                </a:solidFill>
              </a:rPr>
              <a:t>Headline</a:t>
            </a: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836575775"/>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051032965"/>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1794451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8830670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6115600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5" y="5576546"/>
            <a:ext cx="8066963" cy="917575"/>
          </a:xfrm>
          <a:prstGeom prst="rect">
            <a:avLst/>
          </a:prstGeom>
        </p:spPr>
        <p:txBody>
          <a:bodyPr/>
          <a:lstStyle>
            <a:lvl1pPr>
              <a:defRPr>
                <a:solidFill>
                  <a:schemeClr val="bg1"/>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3022296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5396334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3397254" y="684716"/>
            <a:ext cx="8623270"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5287700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307440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19" y="2317689"/>
            <a:ext cx="11611293"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592435568"/>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928792150"/>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3754224430"/>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7514561"/>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708563315"/>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3"/>
            <a:ext cx="10083890"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389061156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75603437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19" y="2317689"/>
            <a:ext cx="11611293"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763627799"/>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856337023"/>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3251215544"/>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530913761"/>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3671991355"/>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2899840649"/>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1900615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652" y="342355"/>
            <a:ext cx="11076937" cy="9576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294981702"/>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2"/>
            <a:ext cx="11652805" cy="899665"/>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a:prstGeom prst="rect">
            <a:avLst/>
          </a:prstGeo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2667477"/>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2_Blank_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1322" y="6145571"/>
            <a:ext cx="1355277" cy="290715"/>
          </a:xfrm>
          <a:prstGeom prst="rect">
            <a:avLst/>
          </a:prstGeom>
        </p:spPr>
      </p:pic>
      <p:sp>
        <p:nvSpPr>
          <p:cNvPr id="3" name="Freeform 2"/>
          <p:cNvSpPr>
            <a:spLocks noEditPoints="1"/>
          </p:cNvSpPr>
          <p:nvPr userDrawn="1"/>
        </p:nvSpPr>
        <p:spPr bwMode="black">
          <a:xfrm>
            <a:off x="2095004" y="2425052"/>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788343642"/>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9"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3" y="3878577"/>
            <a:ext cx="716947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472" y="6118622"/>
            <a:ext cx="1255086" cy="268966"/>
          </a:xfrm>
          <a:prstGeom prst="rect">
            <a:avLst/>
          </a:prstGeom>
        </p:spPr>
      </p:pic>
    </p:spTree>
    <p:extLst>
      <p:ext uri="{BB962C8B-B14F-4D97-AF65-F5344CB8AC3E}">
        <p14:creationId xmlns:p14="http://schemas.microsoft.com/office/powerpoint/2010/main" val="57312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402667726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2050989"/>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3" indent="0">
              <a:buNone/>
              <a:defRPr/>
            </a:lvl4pPr>
            <a:lvl5pPr marL="67206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6883013"/>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80"/>
            <a:ext cx="11650488" cy="2117332"/>
          </a:xfrm>
        </p:spPr>
        <p:txBody>
          <a:bodyPr>
            <a:spAutoFit/>
          </a:bodyPr>
          <a:lstStyle>
            <a:lvl1pPr>
              <a:defRPr sz="391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6715962"/>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3" y="1189176"/>
            <a:ext cx="5377147"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33" indent="0">
              <a:buNone/>
              <a:tabLst/>
              <a:defRPr sz="1960"/>
            </a:lvl3pPr>
            <a:lvl4pPr marL="451155" indent="0">
              <a:buNone/>
              <a:defRPr/>
            </a:lvl4pPr>
            <a:lvl5pPr marL="67206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3" y="1189176"/>
            <a:ext cx="5377147"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33" indent="0">
              <a:buNone/>
              <a:tabLst/>
              <a:defRPr sz="1960"/>
            </a:lvl3pPr>
            <a:lvl4pPr marL="451155" indent="0">
              <a:buNone/>
              <a:defRPr/>
            </a:lvl4pPr>
            <a:lvl5pPr marL="67206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4148509"/>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3" y="1189177"/>
            <a:ext cx="5377147" cy="2443234"/>
          </a:xfrm>
        </p:spPr>
        <p:txBody>
          <a:bodyPr wrap="square">
            <a:spAutoFit/>
          </a:bodyPr>
          <a:lstStyle>
            <a:lvl1pPr marL="281584" indent="-281584">
              <a:spcBef>
                <a:spcPts val="1200"/>
              </a:spcBef>
              <a:buClr>
                <a:schemeClr val="tx1"/>
              </a:buClr>
              <a:buFont typeface="Arial" pitchFamily="34" charset="0"/>
              <a:buChar char="•"/>
              <a:defRPr sz="3136"/>
            </a:lvl1pPr>
            <a:lvl2pPr marL="520528" indent="-228524">
              <a:defRPr sz="2352"/>
            </a:lvl2pPr>
            <a:lvl3pPr marL="685573" indent="-165045">
              <a:tabLst/>
              <a:defRPr sz="1960"/>
            </a:lvl3pPr>
            <a:lvl4pPr marL="863314" indent="-177740">
              <a:defRPr/>
            </a:lvl4pPr>
            <a:lvl5pPr marL="1028359" indent="-16504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3" y="1189177"/>
            <a:ext cx="5377147" cy="2443234"/>
          </a:xfrm>
        </p:spPr>
        <p:txBody>
          <a:bodyPr wrap="square">
            <a:spAutoFit/>
          </a:bodyPr>
          <a:lstStyle>
            <a:lvl1pPr marL="281584" indent="-281584">
              <a:spcBef>
                <a:spcPts val="1200"/>
              </a:spcBef>
              <a:buClr>
                <a:schemeClr val="tx1"/>
              </a:buClr>
              <a:buFont typeface="Arial" pitchFamily="34" charset="0"/>
              <a:buChar char="•"/>
              <a:defRPr sz="3136"/>
            </a:lvl1pPr>
            <a:lvl2pPr marL="520528" indent="-228524">
              <a:defRPr sz="2352"/>
            </a:lvl2pPr>
            <a:lvl3pPr marL="685573" indent="-165045">
              <a:tabLst/>
              <a:defRPr sz="1960"/>
            </a:lvl3pPr>
            <a:lvl4pPr marL="863314" indent="-177740">
              <a:defRPr/>
            </a:lvl4pPr>
            <a:lvl5pPr marL="1028359" indent="-16504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8030317"/>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08013440"/>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84483595"/>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5" y="2240364"/>
            <a:ext cx="9856549" cy="995838"/>
          </a:xfrm>
          <a:noFill/>
        </p:spPr>
        <p:txBody>
          <a:bodyPr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092" y="3694460"/>
            <a:ext cx="9858105" cy="669927"/>
          </a:xfrm>
          <a:noFill/>
        </p:spPr>
        <p:txBody>
          <a:bodyPr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351" y="3429000"/>
            <a:ext cx="9683847"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092" y="4207041"/>
            <a:ext cx="9858105" cy="615609"/>
          </a:xfrm>
          <a:noFill/>
        </p:spPr>
        <p:txBody>
          <a:bodyPr lIns="182880" tIns="146304" rIns="182880" bIns="146304">
            <a:spAutoFit/>
          </a:bodyPr>
          <a:lstStyle>
            <a:lvl1pPr marL="0" indent="0">
              <a:spcBef>
                <a:spcPts val="0"/>
              </a:spcBef>
              <a:buNone/>
              <a:defRPr sz="2352"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18982919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4335" y="2240364"/>
            <a:ext cx="6945325" cy="995838"/>
          </a:xfrm>
          <a:noFill/>
        </p:spPr>
        <p:txBody>
          <a:bodyPr wrap="square"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4559" y="3694460"/>
            <a:ext cx="6946423" cy="669927"/>
          </a:xfrm>
          <a:noFill/>
        </p:spPr>
        <p:txBody>
          <a:bodyPr wrap="square"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68818" y="3429000"/>
            <a:ext cx="6202636"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13523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067501724"/>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4840242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383433635"/>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91049461"/>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98804563"/>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28427305"/>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Blank_charcoal_BUILD LOGO">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765222687"/>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Blank_blue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61739977"/>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Blank_gray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33827951"/>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Blank_silver_BUILD LOGO">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3229541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460374378"/>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2755252"/>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20906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74115137"/>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76094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548732"/>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2" y="6171615"/>
            <a:ext cx="11650487" cy="395236"/>
          </a:xfrm>
          <a:prstGeom prst="rect">
            <a:avLst/>
          </a:prstGeom>
          <a:noFill/>
          <a:ln w="12700">
            <a:noFill/>
            <a:miter lim="800000"/>
            <a:headEnd type="none" w="sm" len="sm"/>
            <a:tailEnd type="none" w="sm" len="sm"/>
          </a:ln>
          <a:effectLst/>
        </p:spPr>
        <p:txBody>
          <a:bodyPr vert="horz" wrap="square" lIns="179188" tIns="143350" rIns="179188" bIns="143350" numCol="1" anchor="t" anchorCtr="0" compatLnSpc="1">
            <a:prstTxWarp prst="textNoShape">
              <a:avLst/>
            </a:prstTxWarp>
            <a:spAutoFit/>
          </a:bodyPr>
          <a:lstStyle/>
          <a:p>
            <a:pPr marL="0" marR="0" lvl="0" indent="0" algn="l" defTabSz="91361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087" y="3083651"/>
            <a:ext cx="3226289" cy="692059"/>
          </a:xfrm>
          <a:prstGeom prst="rect">
            <a:avLst/>
          </a:prstGeom>
        </p:spPr>
      </p:pic>
    </p:spTree>
    <p:extLst>
      <p:ext uri="{BB962C8B-B14F-4D97-AF65-F5344CB8AC3E}">
        <p14:creationId xmlns:p14="http://schemas.microsoft.com/office/powerpoint/2010/main" val="1189546684"/>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461101"/>
          </a:xfrm>
          <a:prstGeom prst="rect">
            <a:avLst/>
          </a:prstGeom>
        </p:spPr>
        <p:txBody>
          <a:bodyPr/>
          <a:lstStyle>
            <a:lvl1pPr marL="284695" indent="-28469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5" indent="-27536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47" indent="-28469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1"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0"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88826" cy="619126"/>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8620625"/>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1098" y="6256216"/>
            <a:ext cx="2742486" cy="365125"/>
          </a:xfrm>
          <a:prstGeom prst="rect">
            <a:avLst/>
          </a:prstGeom>
        </p:spPr>
        <p:txBody>
          <a:bodyPr/>
          <a:lstStyle/>
          <a:p>
            <a:pPr algn="r" defTabSz="913919">
              <a:defRPr/>
            </a:pPr>
            <a:fld id="{0A164282-434E-41D4-9582-783D542A7B68}" type="slidenum">
              <a:rPr lang="en-US" sz="1999" smtClean="0">
                <a:solidFill>
                  <a:srgbClr val="289FD7"/>
                </a:solidFill>
                <a:latin typeface="Segoe UI Light"/>
              </a:rPr>
              <a:pPr algn="r" defTabSz="913919">
                <a:defRPr/>
              </a:pPr>
              <a:t>‹#›</a:t>
            </a:fld>
            <a:endParaRPr lang="en-US" sz="1999">
              <a:solidFill>
                <a:srgbClr val="289FD7"/>
              </a:solidFill>
              <a:latin typeface="Segoe UI Light"/>
            </a:endParaRPr>
          </a:p>
        </p:txBody>
      </p:sp>
    </p:spTree>
    <p:extLst>
      <p:ext uri="{BB962C8B-B14F-4D97-AF65-F5344CB8AC3E}">
        <p14:creationId xmlns:p14="http://schemas.microsoft.com/office/powerpoint/2010/main" val="340815346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018" y="2816941"/>
            <a:ext cx="11031572" cy="2387600"/>
          </a:xfrm>
        </p:spPr>
        <p:txBody>
          <a:bodyPr anchor="b">
            <a:noAutofit/>
          </a:bodyPr>
          <a:lstStyle>
            <a:lvl1pPr algn="l">
              <a:defRPr sz="23888">
                <a:solidFill>
                  <a:schemeClr val="bg1"/>
                </a:solidFill>
              </a:defRPr>
            </a:lvl1pPr>
          </a:lstStyle>
          <a:p>
            <a:r>
              <a:rPr lang="en-US" dirty="0"/>
              <a:t>web</a:t>
            </a:r>
          </a:p>
        </p:txBody>
      </p:sp>
    </p:spTree>
    <p:extLst>
      <p:ext uri="{BB962C8B-B14F-4D97-AF65-F5344CB8AC3E}">
        <p14:creationId xmlns:p14="http://schemas.microsoft.com/office/powerpoint/2010/main" val="1600050126"/>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userDrawn="1">
  <p:cSld name="Blank Accent Color 1">
    <p:spTree>
      <p:nvGrpSpPr>
        <p:cNvPr id="1" name=""/>
        <p:cNvGrpSpPr/>
        <p:nvPr/>
      </p:nvGrpSpPr>
      <p:grpSpPr>
        <a:xfrm>
          <a:off x="0" y="0"/>
          <a:ext cx="0" cy="0"/>
          <a:chOff x="0" y="0"/>
          <a:chExt cx="0" cy="0"/>
        </a:xfrm>
      </p:grpSpPr>
      <p:sp>
        <p:nvSpPr>
          <p:cNvPr id="2" name="Rectangle 1"/>
          <p:cNvSpPr/>
          <p:nvPr userDrawn="1"/>
        </p:nvSpPr>
        <p:spPr bwMode="auto">
          <a:xfrm>
            <a:off x="0" y="0"/>
            <a:ext cx="1218882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36" tIns="143309" rIns="179136" bIns="143309" numCol="1" spcCol="0" rtlCol="0" fromWordArt="0" anchor="t" anchorCtr="0" forceAA="0" compatLnSpc="1">
            <a:prstTxWarp prst="textNoShape">
              <a:avLst/>
            </a:prstTxWarp>
            <a:noAutofit/>
          </a:bodyPr>
          <a:lstStyle/>
          <a:p>
            <a:pPr marL="0" marR="0" lvl="0" indent="0" algn="ctr" defTabSz="913444"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626536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10" name="Content Placeholder 3"/>
          <p:cNvSpPr>
            <a:spLocks noGrp="1"/>
          </p:cNvSpPr>
          <p:nvPr>
            <p:ph sz="quarter" idx="14" hasCustomPrompt="1"/>
          </p:nvPr>
        </p:nvSpPr>
        <p:spPr>
          <a:xfrm>
            <a:off x="269169" y="1187622"/>
            <a:ext cx="5825243" cy="211716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6094415" y="1187622"/>
            <a:ext cx="5825243" cy="211716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26640578"/>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10" name="Textplatzhalter 9"/>
          <p:cNvSpPr>
            <a:spLocks noGrp="1"/>
          </p:cNvSpPr>
          <p:nvPr>
            <p:ph type="body" sz="quarter" idx="11"/>
          </p:nvPr>
        </p:nvSpPr>
        <p:spPr>
          <a:xfrm>
            <a:off x="3" y="756000"/>
            <a:ext cx="12178742" cy="348283"/>
          </a:xfrm>
          <a:prstGeom prst="rect">
            <a:avLst/>
          </a:prstGeom>
          <a:noFill/>
          <a:ln w="9525">
            <a:noFill/>
            <a:miter lim="800000"/>
            <a:headEnd/>
            <a:tailEnd/>
          </a:ln>
        </p:spPr>
        <p:txBody>
          <a:bodyPr wrap="square" lIns="360000" tIns="36000" rIns="90000" bIns="36000">
            <a:spAutoFit/>
          </a:bodyPr>
          <a:lstStyle>
            <a:lvl1pPr>
              <a:defRPr lang="de-DE" sz="1999" kern="1200" dirty="0" smtClean="0">
                <a:solidFill>
                  <a:schemeClr val="tx1"/>
                </a:solidFill>
                <a:latin typeface="Calibri" pitchFamily="34" charset="0"/>
                <a:ea typeface="+mn-ea"/>
                <a:cs typeface="Calibri" pitchFamily="34" charset="0"/>
              </a:defRPr>
            </a:lvl1pPr>
          </a:lstStyle>
          <a:p>
            <a:pPr marL="177723" lvl="0" indent="-177723" algn="l" defTabSz="801339" rtl="0" eaLnBrk="1" fontAlgn="base" latinLnBrk="0" hangingPunct="1">
              <a:spcBef>
                <a:spcPct val="20000"/>
              </a:spcBef>
              <a:spcAft>
                <a:spcPct val="0"/>
              </a:spcAft>
              <a:buFont typeface="Arial" pitchFamily="34" charset="0"/>
              <a:buNone/>
            </a:pPr>
            <a:endParaRPr lang="de-DE" dirty="0"/>
          </a:p>
        </p:txBody>
      </p:sp>
      <p:sp>
        <p:nvSpPr>
          <p:cNvPr id="7" name="Titelplatzhalter 1"/>
          <p:cNvSpPr>
            <a:spLocks noGrp="1"/>
          </p:cNvSpPr>
          <p:nvPr>
            <p:ph type="title"/>
          </p:nvPr>
        </p:nvSpPr>
        <p:spPr>
          <a:xfrm>
            <a:off x="0" y="124307"/>
            <a:ext cx="12188825" cy="795405"/>
          </a:xfrm>
          <a:prstGeom prst="rect">
            <a:avLst/>
          </a:prstGeom>
          <a:noFill/>
          <a:effectLst/>
        </p:spPr>
        <p:txBody>
          <a:bodyPr wrap="square" lIns="360000" tIns="36000" rIns="90000" bIns="36000">
            <a:spAutoFit/>
          </a:bodyPr>
          <a:lstStyle/>
          <a:p>
            <a:pPr marL="177723" marR="0" lvl="0" indent="-177723" algn="l" defTabSz="801339" rtl="0" eaLnBrk="1" fontAlgn="base" latinLnBrk="0" hangingPunct="1">
              <a:lnSpc>
                <a:spcPct val="100000"/>
              </a:lnSpc>
              <a:spcBef>
                <a:spcPct val="20000"/>
              </a:spcBef>
              <a:spcAft>
                <a:spcPct val="0"/>
              </a:spcAft>
              <a:buClrTx/>
              <a:buSzTx/>
              <a:buFontTx/>
              <a:buNone/>
              <a:tabLst/>
              <a:defRPr/>
            </a:pPr>
            <a:endParaRPr lang="de-DE" dirty="0"/>
          </a:p>
        </p:txBody>
      </p:sp>
    </p:spTree>
    <p:extLst>
      <p:ext uri="{BB962C8B-B14F-4D97-AF65-F5344CB8AC3E}">
        <p14:creationId xmlns:p14="http://schemas.microsoft.com/office/powerpoint/2010/main" val="1972826905"/>
      </p:ext>
    </p:extLst>
  </p:cSld>
  <p:clrMapOvr>
    <a:masterClrMapping/>
  </p:clrMapOvr>
  <p:transition spd="slow">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27706" y="4452770"/>
            <a:ext cx="716947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Segoe Pro" panose="020B0502040504020203" pitchFamily="34" charset="0"/>
              </a:defRPr>
            </a:lvl1pPr>
          </a:lstStyle>
          <a:p>
            <a:pPr lvl="0"/>
            <a:r>
              <a:rPr lang="en-US" dirty="0"/>
              <a:t>Speaker Name</a:t>
            </a:r>
          </a:p>
        </p:txBody>
      </p:sp>
    </p:spTree>
    <p:extLst>
      <p:ext uri="{BB962C8B-B14F-4D97-AF65-F5344CB8AC3E}">
        <p14:creationId xmlns:p14="http://schemas.microsoft.com/office/powerpoint/2010/main" val="1802131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085962235"/>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69169" y="2077946"/>
            <a:ext cx="6273340" cy="3592434"/>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8" tIns="143391" rIns="179238" bIns="143391"/>
          <a:lstStyle/>
          <a:p>
            <a:pPr algn="ctr" defTabSz="913916" eaLnBrk="1" hangingPunct="1">
              <a:lnSpc>
                <a:spcPct val="90000"/>
              </a:lnSpc>
              <a:defRPr/>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8096" y="470068"/>
            <a:ext cx="1792383" cy="38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69232" y="2077814"/>
            <a:ext cx="6274896" cy="1793104"/>
          </a:xfrm>
          <a:noFill/>
        </p:spPr>
        <p:txBody>
          <a:bodyPr anchorCtr="0"/>
          <a:lstStyle>
            <a:lvl1pPr>
              <a:defRPr sz="5293" spc="-98" baseline="0">
                <a:gradFill>
                  <a:gsLst>
                    <a:gs pos="57576">
                      <a:srgbClr val="FFFFFF"/>
                    </a:gs>
                    <a:gs pos="35000">
                      <a:srgbClr val="FFFFFF"/>
                    </a:gs>
                  </a:gsLst>
                  <a:lin ang="5400000" scaled="0"/>
                </a:gradFill>
              </a:defRPr>
            </a:lvl1pPr>
          </a:lstStyle>
          <a:p>
            <a:r>
              <a:rPr lang="en-US"/>
              <a:t>Click to edit Master title style</a:t>
            </a:r>
            <a:endParaRPr lang="en-US" dirty="0"/>
          </a:p>
        </p:txBody>
      </p:sp>
      <p:sp>
        <p:nvSpPr>
          <p:cNvPr id="3" name="Text Placeholder 2"/>
          <p:cNvSpPr>
            <a:spLocks noGrp="1"/>
          </p:cNvSpPr>
          <p:nvPr>
            <p:ph type="body" sz="quarter" idx="14"/>
          </p:nvPr>
        </p:nvSpPr>
        <p:spPr bwMode="auto">
          <a:xfrm>
            <a:off x="267613" y="3877276"/>
            <a:ext cx="6274896"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4216954472"/>
      </p:ext>
    </p:extLst>
  </p:cSld>
  <p:clrMapOvr>
    <a:masterClrMapping/>
  </p:clrMapOvr>
  <p:transition spd="med">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8096" y="6001918"/>
            <a:ext cx="1792383"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232" y="2084187"/>
            <a:ext cx="8961851" cy="1793090"/>
          </a:xfrm>
          <a:noFill/>
        </p:spPr>
        <p:txBody>
          <a:bodyPr anchorCtr="0"/>
          <a:lstStyle>
            <a:lvl1pPr>
              <a:defRPr sz="5293"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231" y="3878574"/>
            <a:ext cx="7169469" cy="1792326"/>
          </a:xfrm>
          <a:noFill/>
        </p:spPr>
        <p:txBody>
          <a:bodyPr tIns="109728"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787541127"/>
      </p:ext>
    </p:extLst>
  </p:cSld>
  <p:clrMapOvr>
    <a:masterClrMapping/>
  </p:clrMapOvr>
  <p:transition spd="slow"/>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1566158"/>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12667"/>
          </a:xfrm>
        </p:spPr>
        <p:txBody>
          <a:bodyPr/>
          <a:lstStyle>
            <a:lvl1pPr>
              <a:defRPr sz="352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0270491"/>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5973125"/>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67731625"/>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86323222"/>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0" name="Title 1"/>
          <p:cNvSpPr>
            <a:spLocks noGrp="1"/>
          </p:cNvSpPr>
          <p:nvPr>
            <p:ph type="title"/>
          </p:nvPr>
        </p:nvSpPr>
        <p:spPr>
          <a:xfrm>
            <a:off x="269170" y="442983"/>
            <a:ext cx="11652043" cy="641086"/>
          </a:xfrm>
        </p:spPr>
        <p:txBody>
          <a:bodyPr/>
          <a:lstStyle/>
          <a:p>
            <a:pPr algn="ctr"/>
            <a:r>
              <a:rPr lang="en-US" dirty="0">
                <a:solidFill>
                  <a:srgbClr val="00B0F0"/>
                </a:solidFill>
              </a:rPr>
              <a:t>Visual Studio Online</a:t>
            </a:r>
          </a:p>
        </p:txBody>
      </p:sp>
      <p:sp>
        <p:nvSpPr>
          <p:cNvPr id="31" name="Right Arrow 30"/>
          <p:cNvSpPr/>
          <p:nvPr userDrawn="1"/>
        </p:nvSpPr>
        <p:spPr>
          <a:xfrm>
            <a:off x="3233755" y="2300500"/>
            <a:ext cx="1611392"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2" name="Right Arrow 31"/>
          <p:cNvSpPr/>
          <p:nvPr userDrawn="1"/>
        </p:nvSpPr>
        <p:spPr>
          <a:xfrm>
            <a:off x="5580951" y="2300500"/>
            <a:ext cx="1646225"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3" name="Right Arrow 32"/>
          <p:cNvSpPr/>
          <p:nvPr userDrawn="1"/>
        </p:nvSpPr>
        <p:spPr>
          <a:xfrm>
            <a:off x="7962979" y="2300500"/>
            <a:ext cx="1025568"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47" name="TextBox 46"/>
          <p:cNvSpPr txBox="1"/>
          <p:nvPr userDrawn="1"/>
        </p:nvSpPr>
        <p:spPr>
          <a:xfrm>
            <a:off x="1634268" y="1666670"/>
            <a:ext cx="1836740" cy="352127"/>
          </a:xfrm>
          <a:prstGeom prst="rect">
            <a:avLst/>
          </a:prstGeom>
        </p:spPr>
        <p:txBody>
          <a:bodyPr vert="horz" wrap="square" lIns="91379" tIns="91379" rIns="91379" bIns="91379" rtlCol="0" anchor="t">
            <a:noAutofit/>
          </a:bodyPr>
          <a:lstStyle/>
          <a:p>
            <a:pPr marL="233201" marR="0" lvl="0" indent="-233201"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48" name="TextBox 47"/>
          <p:cNvSpPr txBox="1"/>
          <p:nvPr userDrawn="1"/>
        </p:nvSpPr>
        <p:spPr>
          <a:xfrm>
            <a:off x="3671925" y="1666671"/>
            <a:ext cx="2466558" cy="310480"/>
          </a:xfrm>
          <a:prstGeom prst="rect">
            <a:avLst/>
          </a:prstGeom>
        </p:spPr>
        <p:txBody>
          <a:bodyPr vert="horz" wrap="square" lIns="91379" tIns="91379" rIns="91379" bIns="91379" rtlCol="0" anchor="t">
            <a:noAutofit/>
          </a:bodyPr>
          <a:lstStyle/>
          <a:p>
            <a:pPr marL="233201" marR="0" lvl="0" indent="-233201"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49" name="TextBox 48"/>
          <p:cNvSpPr txBox="1"/>
          <p:nvPr userDrawn="1"/>
        </p:nvSpPr>
        <p:spPr>
          <a:xfrm>
            <a:off x="6301024" y="1666670"/>
            <a:ext cx="1836740" cy="352127"/>
          </a:xfrm>
          <a:prstGeom prst="rect">
            <a:avLst/>
          </a:prstGeom>
        </p:spPr>
        <p:txBody>
          <a:bodyPr vert="horz" wrap="square" lIns="91379" tIns="91379" rIns="91379" bIns="91379" rtlCol="0" anchor="t">
            <a:noAutofit/>
          </a:bodyPr>
          <a:lstStyle/>
          <a:p>
            <a:pPr marL="233201" marR="0" lvl="0" indent="-233201"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0" name="TextBox 49"/>
          <p:cNvSpPr txBox="1"/>
          <p:nvPr userDrawn="1"/>
        </p:nvSpPr>
        <p:spPr>
          <a:xfrm>
            <a:off x="8822588" y="1666671"/>
            <a:ext cx="2047904" cy="379355"/>
          </a:xfrm>
          <a:prstGeom prst="rect">
            <a:avLst/>
          </a:prstGeom>
        </p:spPr>
        <p:txBody>
          <a:bodyPr vert="horz" wrap="square" lIns="91379" tIns="91379" rIns="91379" bIns="91379" rtlCol="0" anchor="t">
            <a:noAutofit/>
          </a:bodyPr>
          <a:lstStyle/>
          <a:p>
            <a:pPr marL="233201" marR="0" lvl="0" indent="-233201"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51" name="Rounded Rectangle 50"/>
          <p:cNvSpPr/>
          <p:nvPr userDrawn="1"/>
        </p:nvSpPr>
        <p:spPr>
          <a:xfrm>
            <a:off x="1788696" y="2089222"/>
            <a:ext cx="1483521"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2" name="Rounded Rectangle 51"/>
          <p:cNvSpPr/>
          <p:nvPr userDrawn="1"/>
        </p:nvSpPr>
        <p:spPr>
          <a:xfrm>
            <a:off x="4154444" y="2089222"/>
            <a:ext cx="1483521"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ounded Rectangle 52"/>
          <p:cNvSpPr/>
          <p:nvPr userDrawn="1"/>
        </p:nvSpPr>
        <p:spPr>
          <a:xfrm>
            <a:off x="6520194" y="2089222"/>
            <a:ext cx="1483521"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ctr" anchorCtr="0" forceAA="0" compatLnSpc="1">
            <a:prstTxWarp prst="textNoShape">
              <a:avLst/>
            </a:prstTxWarp>
            <a:noAutofit/>
          </a:bodyPr>
          <a:lstStyle/>
          <a:p>
            <a:pPr marL="0" marR="0" lvl="0" indent="0" algn="ct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Bent Arrow 53"/>
          <p:cNvSpPr/>
          <p:nvPr userDrawn="1"/>
        </p:nvSpPr>
        <p:spPr>
          <a:xfrm rot="10800000">
            <a:off x="4094309" y="4000434"/>
            <a:ext cx="6118979" cy="176715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55" name="Picture 54"/>
          <p:cNvPicPr>
            <a:picLocks noChangeAspect="1"/>
          </p:cNvPicPr>
          <p:nvPr userDrawn="1"/>
        </p:nvPicPr>
        <p:blipFill>
          <a:blip r:embed="rId2"/>
          <a:stretch>
            <a:fillRect/>
          </a:stretch>
        </p:blipFill>
        <p:spPr>
          <a:xfrm>
            <a:off x="6119210" y="4630397"/>
            <a:ext cx="2069175" cy="1506589"/>
          </a:xfrm>
          <a:prstGeom prst="rect">
            <a:avLst/>
          </a:prstGeom>
        </p:spPr>
      </p:pic>
      <p:pic>
        <p:nvPicPr>
          <p:cNvPr id="56" name="Picture 55"/>
          <p:cNvPicPr>
            <a:picLocks noChangeAspect="1"/>
          </p:cNvPicPr>
          <p:nvPr userDrawn="1"/>
        </p:nvPicPr>
        <p:blipFill>
          <a:blip r:embed="rId3"/>
          <a:stretch>
            <a:fillRect/>
          </a:stretch>
        </p:blipFill>
        <p:spPr>
          <a:xfrm>
            <a:off x="4330776" y="2351457"/>
            <a:ext cx="1130303" cy="944398"/>
          </a:xfrm>
          <a:prstGeom prst="rect">
            <a:avLst/>
          </a:prstGeom>
        </p:spPr>
      </p:pic>
      <p:grpSp>
        <p:nvGrpSpPr>
          <p:cNvPr id="57" name="Group 56"/>
          <p:cNvGrpSpPr/>
          <p:nvPr userDrawn="1"/>
        </p:nvGrpSpPr>
        <p:grpSpPr>
          <a:xfrm>
            <a:off x="1859640" y="2405016"/>
            <a:ext cx="1026002" cy="1115670"/>
            <a:chOff x="1523922" y="2094289"/>
            <a:chExt cx="1106696" cy="1207151"/>
          </a:xfrm>
        </p:grpSpPr>
        <p:pic>
          <p:nvPicPr>
            <p:cNvPr id="58" name="Picture 57"/>
            <p:cNvPicPr>
              <a:picLocks noChangeAspect="1"/>
            </p:cNvPicPr>
            <p:nvPr/>
          </p:nvPicPr>
          <p:blipFill>
            <a:blip r:embed="rId4"/>
            <a:stretch>
              <a:fillRect/>
            </a:stretch>
          </p:blipFill>
          <p:spPr>
            <a:xfrm>
              <a:off x="1523922" y="2666999"/>
              <a:ext cx="455690" cy="634441"/>
            </a:xfrm>
            <a:prstGeom prst="rect">
              <a:avLst/>
            </a:prstGeom>
          </p:spPr>
        </p:pic>
        <p:pic>
          <p:nvPicPr>
            <p:cNvPr id="59" name="Picture 58"/>
            <p:cNvPicPr>
              <a:picLocks noChangeAspect="1"/>
            </p:cNvPicPr>
            <p:nvPr/>
          </p:nvPicPr>
          <p:blipFill>
            <a:blip r:embed="rId5"/>
            <a:stretch>
              <a:fillRect/>
            </a:stretch>
          </p:blipFill>
          <p:spPr>
            <a:xfrm>
              <a:off x="1903412" y="2094289"/>
              <a:ext cx="727206" cy="725111"/>
            </a:xfrm>
            <a:prstGeom prst="rect">
              <a:avLst/>
            </a:prstGeom>
          </p:spPr>
        </p:pic>
      </p:grpSp>
      <p:sp>
        <p:nvSpPr>
          <p:cNvPr id="60" name="TextBox 59"/>
          <p:cNvSpPr txBox="1"/>
          <p:nvPr userDrawn="1"/>
        </p:nvSpPr>
        <p:spPr>
          <a:xfrm>
            <a:off x="5617915" y="6136987"/>
            <a:ext cx="3288075" cy="661365"/>
          </a:xfrm>
          <a:prstGeom prst="rect">
            <a:avLst/>
          </a:prstGeom>
        </p:spPr>
        <p:txBody>
          <a:bodyPr vert="horz" wrap="square" lIns="91379" tIns="91379" rIns="91379" bIns="91379" rtlCol="0" anchor="t">
            <a:noAutofit/>
          </a:bodyPr>
          <a:lstStyle/>
          <a:p>
            <a:pPr marL="0" marR="0" lvl="0" indent="0"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pic>
        <p:nvPicPr>
          <p:cNvPr id="62" name="Picture 61"/>
          <p:cNvPicPr>
            <a:picLocks noChangeAspect="1"/>
          </p:cNvPicPr>
          <p:nvPr userDrawn="1"/>
        </p:nvPicPr>
        <p:blipFill>
          <a:blip r:embed="rId6"/>
          <a:stretch>
            <a:fillRect/>
          </a:stretch>
        </p:blipFill>
        <p:spPr>
          <a:xfrm>
            <a:off x="9123336" y="3879260"/>
            <a:ext cx="1914086" cy="1183929"/>
          </a:xfrm>
          <a:prstGeom prst="rect">
            <a:avLst/>
          </a:prstGeom>
        </p:spPr>
      </p:pic>
      <p:sp>
        <p:nvSpPr>
          <p:cNvPr id="63" name="Rounded Rectangle 62"/>
          <p:cNvSpPr/>
          <p:nvPr userDrawn="1"/>
        </p:nvSpPr>
        <p:spPr>
          <a:xfrm>
            <a:off x="9118014" y="2089222"/>
            <a:ext cx="1483521"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TextBox 63"/>
          <p:cNvSpPr txBox="1"/>
          <p:nvPr userDrawn="1"/>
        </p:nvSpPr>
        <p:spPr>
          <a:xfrm>
            <a:off x="9557627" y="4280217"/>
            <a:ext cx="1123135" cy="615609"/>
          </a:xfrm>
          <a:prstGeom prst="rect">
            <a:avLst/>
          </a:prstGeom>
          <a:noFill/>
        </p:spPr>
        <p:txBody>
          <a:bodyPr wrap="none" lIns="179238" tIns="143391" rIns="179238" bIns="143391" rtlCol="0">
            <a:spAutoFit/>
          </a:bodyPr>
          <a:lstStyle/>
          <a:p>
            <a:pPr>
              <a:lnSpc>
                <a:spcPct val="90000"/>
              </a:lnSpc>
              <a:spcAft>
                <a:spcPts val="588"/>
              </a:spcAft>
            </a:pPr>
            <a:r>
              <a:rPr lang="en-US" sz="2352" dirty="0">
                <a:solidFill>
                  <a:srgbClr val="00B0F0"/>
                </a:solidFill>
              </a:rPr>
              <a:t>Azure</a:t>
            </a:r>
          </a:p>
        </p:txBody>
      </p:sp>
      <p:pic>
        <p:nvPicPr>
          <p:cNvPr id="65" name="Picture 64"/>
          <p:cNvPicPr>
            <a:picLocks noChangeAspect="1"/>
          </p:cNvPicPr>
          <p:nvPr userDrawn="1"/>
        </p:nvPicPr>
        <p:blipFill>
          <a:blip r:embed="rId7"/>
          <a:stretch>
            <a:fillRect/>
          </a:stretch>
        </p:blipFill>
        <p:spPr>
          <a:xfrm>
            <a:off x="9467663" y="2490819"/>
            <a:ext cx="784219" cy="610442"/>
          </a:xfrm>
          <a:prstGeom prst="rect">
            <a:avLst/>
          </a:prstGeom>
        </p:spPr>
      </p:pic>
      <p:cxnSp>
        <p:nvCxnSpPr>
          <p:cNvPr id="66" name="Straight Arrow Connector 65"/>
          <p:cNvCxnSpPr/>
          <p:nvPr userDrawn="1"/>
        </p:nvCxnSpPr>
        <p:spPr>
          <a:xfrm flipV="1">
            <a:off x="2522173" y="3768321"/>
            <a:ext cx="0" cy="148255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userDrawn="1"/>
        </p:nvPicPr>
        <p:blipFill>
          <a:blip r:embed="rId8"/>
          <a:stretch>
            <a:fillRect/>
          </a:stretch>
        </p:blipFill>
        <p:spPr>
          <a:xfrm>
            <a:off x="6752968" y="2332080"/>
            <a:ext cx="984697" cy="983152"/>
          </a:xfrm>
          <a:prstGeom prst="rect">
            <a:avLst/>
          </a:prstGeom>
        </p:spPr>
      </p:pic>
      <p:pic>
        <p:nvPicPr>
          <p:cNvPr id="28" name="Picture 27"/>
          <p:cNvPicPr>
            <a:picLocks noChangeAspect="1"/>
          </p:cNvPicPr>
          <p:nvPr userDrawn="1"/>
        </p:nvPicPr>
        <p:blipFill>
          <a:blip r:embed="rId9"/>
          <a:stretch>
            <a:fillRect/>
          </a:stretch>
        </p:blipFill>
        <p:spPr>
          <a:xfrm>
            <a:off x="1140209" y="5174412"/>
            <a:ext cx="2747093" cy="1772843"/>
          </a:xfrm>
          <a:prstGeom prst="rect">
            <a:avLst/>
          </a:prstGeom>
        </p:spPr>
      </p:pic>
    </p:spTree>
    <p:extLst>
      <p:ext uri="{BB962C8B-B14F-4D97-AF65-F5344CB8AC3E}">
        <p14:creationId xmlns:p14="http://schemas.microsoft.com/office/powerpoint/2010/main" val="1011282909"/>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70" y="1186356"/>
            <a:ext cx="9856549" cy="2139432"/>
          </a:xfrm>
          <a:noFill/>
        </p:spPr>
        <p:txBody>
          <a:bodyPr anchorCtr="0">
            <a:spAutoFit/>
          </a:bodyPr>
          <a:lstStyle>
            <a:lvl1pPr>
              <a:defRPr sz="7057" spc="-98"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170" y="3877276"/>
            <a:ext cx="9858106" cy="778565"/>
          </a:xfrm>
          <a:noFill/>
        </p:spPr>
        <p:txBody>
          <a:bodyPr lIns="182880" tIns="146304" rIns="182880" bIns="146304"/>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140877350"/>
      </p:ext>
    </p:extLst>
  </p:cSld>
  <p:clrMapOvr>
    <a:masterClrMapping/>
  </p:clrMapOvr>
  <p:transition spd="slow"/>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70" y="1186356"/>
            <a:ext cx="9856549" cy="2139432"/>
          </a:xfrm>
          <a:noFill/>
        </p:spPr>
        <p:txBody>
          <a:bodyPr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3547387"/>
      </p:ext>
    </p:extLst>
  </p:cSld>
  <p:clrMapOvr>
    <a:masterClrMapping/>
  </p:clrMapOvr>
  <p:transition spd="slow"/>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3"/>
            <a:ext cx="10083890"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196661251"/>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158793"/>
          </a:xfrm>
          <a:noFill/>
        </p:spPr>
        <p:txBody>
          <a:bodyPr anchorCtr="0">
            <a:spAutoFit/>
          </a:bodyPr>
          <a:lstStyle>
            <a:lvl1pPr>
              <a:defRPr sz="705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95220404"/>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158793"/>
          </a:xfrm>
          <a:noFill/>
        </p:spPr>
        <p:txBody>
          <a:bodyPr anchorCtr="0">
            <a:spAutoFit/>
          </a:bodyPr>
          <a:lstStyle>
            <a:lvl1pPr>
              <a:defRPr sz="705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06632038"/>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158793"/>
          </a:xfrm>
          <a:noFill/>
        </p:spPr>
        <p:txBody>
          <a:bodyPr anchorCtr="0">
            <a:spAutoFit/>
          </a:bodyPr>
          <a:lstStyle>
            <a:lvl1pPr>
              <a:defRPr sz="705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358531315"/>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158793"/>
          </a:xfrm>
          <a:noFill/>
        </p:spPr>
        <p:txBody>
          <a:bodyPr anchorCtr="0">
            <a:spAutoFit/>
          </a:bodyPr>
          <a:lstStyle>
            <a:lvl1pPr>
              <a:defRPr sz="705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432675838"/>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69171" y="1217195"/>
            <a:ext cx="5377147" cy="2872518"/>
          </a:xfrm>
        </p:spPr>
        <p:txBody>
          <a:bodyPr>
            <a:spAutoFit/>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pPr lvl="0"/>
            <a:r>
              <a:rPr lang="en-US" noProof="0" dirty="0"/>
              <a:t>Click icon to add picture</a:t>
            </a:r>
          </a:p>
        </p:txBody>
      </p:sp>
    </p:spTree>
    <p:extLst>
      <p:ext uri="{BB962C8B-B14F-4D97-AF65-F5344CB8AC3E}">
        <p14:creationId xmlns:p14="http://schemas.microsoft.com/office/powerpoint/2010/main" val="436065739"/>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1299511"/>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8644285"/>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8458630"/>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8585789"/>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88825"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10" tIns="45710" rIns="45710" bIns="45710" anchor="ctr"/>
          <a:lstStyle/>
          <a:p>
            <a:pPr algn="ctr" defTabSz="913916" eaLnBrk="1" hangingPunct="1">
              <a:defRPr/>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13952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635538948"/>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lIns="179238" tIns="143391" rIns="179238" bIns="143391">
            <a:spAutoFit/>
          </a:bodyPr>
          <a:lstStyle/>
          <a:p>
            <a:pPr defTabSz="913737" fontAlgn="auto">
              <a:spcBef>
                <a:spcPts val="0"/>
              </a:spcBef>
              <a:spcAft>
                <a:spcPts val="0"/>
              </a:spcAft>
              <a:defRPr/>
            </a:pPr>
            <a:r>
              <a:rPr lang="en-US" sz="686" dirty="0">
                <a:gradFill>
                  <a:gsLst>
                    <a:gs pos="0">
                      <a:schemeClr val="tx1"/>
                    </a:gs>
                    <a:gs pos="100000">
                      <a:schemeClr val="tx1"/>
                    </a:gs>
                  </a:gsLst>
                  <a:lin ang="5400000" scaled="0"/>
                </a:gradFill>
                <a:latin typeface="+mn-lt"/>
                <a:ea typeface="+mn-ea"/>
                <a:cs typeface="Segoe UI" pitchFamily="34" charset="0"/>
              </a:rPr>
              <a:t>© 2015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652" y="3083454"/>
            <a:ext cx="3223800" cy="69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786055"/>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88826"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25915830"/>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6139"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6" name="Presenter"/>
          <p:cNvSpPr txBox="1">
            <a:spLocks/>
          </p:cNvSpPr>
          <p:nvPr/>
        </p:nvSpPr>
        <p:spPr>
          <a:xfrm>
            <a:off x="6340563" y="5233034"/>
            <a:ext cx="5668478" cy="1095241"/>
          </a:xfrm>
          <a:prstGeom prst="rect">
            <a:avLst/>
          </a:prstGeom>
        </p:spPr>
        <p:txBody>
          <a:bodyPr vert="horz" wrap="square" lIns="228540" tIns="91376" rIns="146202" bIns="91376"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283">
              <a:lnSpc>
                <a:spcPts val="2999"/>
              </a:lnSpc>
              <a:spcBef>
                <a:spcPts val="0"/>
              </a:spcBef>
              <a:spcAft>
                <a:spcPts val="1199"/>
              </a:spcAft>
              <a:defRPr/>
            </a:pPr>
            <a:r>
              <a:rPr sz="2199" dirty="0">
                <a:solidFill>
                  <a:srgbClr val="FFFFFF"/>
                </a:solidFill>
              </a:rPr>
              <a:t>Presenter</a:t>
            </a:r>
          </a:p>
        </p:txBody>
      </p:sp>
      <p:sp>
        <p:nvSpPr>
          <p:cNvPr id="10" name="Title"/>
          <p:cNvSpPr>
            <a:spLocks noGrp="1"/>
          </p:cNvSpPr>
          <p:nvPr>
            <p:ph type="title" hasCustomPrompt="1"/>
          </p:nvPr>
        </p:nvSpPr>
        <p:spPr>
          <a:xfrm>
            <a:off x="6362423" y="4263385"/>
            <a:ext cx="5826403"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123814776"/>
      </p:ext>
    </p:extLst>
  </p:cSld>
  <p:clrMapOvr>
    <a:masterClrMapping/>
  </p:clrMapOvr>
  <p:transition>
    <p:fade/>
  </p:transition>
  <p:hf hdr="0" ftr="0" dt="0"/>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6139"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0" name="Title"/>
          <p:cNvSpPr>
            <a:spLocks noGrp="1"/>
          </p:cNvSpPr>
          <p:nvPr>
            <p:ph type="title" hasCustomPrompt="1"/>
          </p:nvPr>
        </p:nvSpPr>
        <p:spPr>
          <a:xfrm>
            <a:off x="6362423" y="4263385"/>
            <a:ext cx="5826403"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535585431"/>
      </p:ext>
    </p:extLst>
  </p:cSld>
  <p:clrMapOvr>
    <a:masterClrMapping/>
  </p:clrMapOvr>
  <p:transition>
    <p:fade/>
  </p:transition>
  <p:hf hdr="0" ftr="0" dt="0"/>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9" name="Title"/>
          <p:cNvSpPr>
            <a:spLocks noGrp="1"/>
          </p:cNvSpPr>
          <p:nvPr>
            <p:ph type="title" hasCustomPrompt="1"/>
          </p:nvPr>
        </p:nvSpPr>
        <p:spPr>
          <a:xfrm>
            <a:off x="0" y="2194769"/>
            <a:ext cx="12188826" cy="1081833"/>
          </a:xfrm>
          <a:prstGeom prst="rect">
            <a:avLst/>
          </a:prstGeom>
        </p:spPr>
        <p:txBody>
          <a:bodyPr/>
          <a:lstStyle>
            <a:lvl1pPr algn="ctr">
              <a:defRPr lang="en-US" sz="5398"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199"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006352561"/>
      </p:ext>
    </p:extLst>
  </p:cSld>
  <p:clrMapOvr>
    <a:masterClrMapping/>
  </p:clrMapOvr>
  <p:transition>
    <p:fade/>
  </p:transition>
  <p:hf hdr="0" ftr="0" dt="0"/>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2"/>
            <a:ext cx="10719432" cy="1266359"/>
          </a:xfrm>
          <a:prstGeom prst="rect">
            <a:avLst/>
          </a:prstGeom>
        </p:spPr>
        <p:txBody>
          <a:bodyPr>
            <a:noAutofit/>
          </a:bodyPr>
          <a:lstStyle>
            <a:lvl1pPr algn="ctr">
              <a:defRPr sz="7998"/>
            </a:lvl1pPr>
          </a:lstStyle>
          <a:p>
            <a:pPr algn="ctr"/>
            <a:r>
              <a:rPr lang="en-US" sz="7996"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1352987210"/>
      </p:ext>
    </p:extLst>
  </p:cSld>
  <p:clrMapOvr>
    <a:masterClrMapping/>
  </p:clrMapOvr>
  <p:transition>
    <p:fade/>
  </p:transition>
  <p:hf hdr="0" ftr="0" dt="0"/>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3833677875"/>
      </p:ext>
    </p:extLst>
  </p:cSld>
  <p:clrMapOvr>
    <a:masterClrMapping/>
  </p:clrMapOvr>
  <p:transition>
    <p:fade/>
  </p:transition>
  <p:hf hdr="0" ftr="0" dt="0"/>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1078478132"/>
      </p:ext>
    </p:extLst>
  </p:cSld>
  <p:clrMapOvr>
    <a:masterClrMapping/>
  </p:clrMapOvr>
  <p:transition>
    <p:fade/>
  </p:transition>
  <p:hf hdr="0" ftr="0" dt="0"/>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87079766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644929167"/>
      </p:ext>
    </p:extLst>
  </p:cSld>
  <p:clrMapOvr>
    <a:masterClrMapping/>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2324024232"/>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3794833654"/>
      </p:ext>
    </p:extLst>
  </p:cSld>
  <p:clrMapOvr>
    <a:masterClrMapping/>
  </p:clrMapOvr>
  <p:transition>
    <p:fade/>
  </p:transition>
  <p:hf hdr="0" ftr="0" dt="0"/>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172296228"/>
      </p:ext>
    </p:extLst>
  </p:cSld>
  <p:clrMapOvr>
    <a:masterClrMapping/>
  </p:clrMapOvr>
  <p:transition>
    <p:fade/>
  </p:transition>
  <p:hf hdr="0" ftr="0" dt="0"/>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2" name="Body"/>
          <p:cNvSpPr>
            <a:spLocks noGrp="1"/>
          </p:cNvSpPr>
          <p:nvPr>
            <p:ph type="body" sz="quarter" idx="11"/>
          </p:nvPr>
        </p:nvSpPr>
        <p:spPr>
          <a:xfrm>
            <a:off x="373888" y="4824405"/>
            <a:ext cx="6748272" cy="1139825"/>
          </a:xfrm>
          <a:prstGeom prst="rect">
            <a:avLst/>
          </a:prstGeom>
        </p:spPr>
        <p:txBody>
          <a:bodyPr/>
          <a:lstStyle>
            <a:lvl1pPr>
              <a:buClr>
                <a:schemeClr val="tx2"/>
              </a:buClr>
              <a:defRPr lang="en-US" sz="1999" kern="1200" spc="0" baseline="0" dirty="0" smtClean="0">
                <a:solidFill>
                  <a:srgbClr val="0072C6"/>
                </a:solidFill>
                <a:latin typeface="Segoe UI Light" panose="020B0502040204020203" pitchFamily="34" charset="0"/>
                <a:ea typeface="+mn-ea"/>
                <a:cs typeface="+mn-cs"/>
              </a:defRPr>
            </a:lvl1pPr>
            <a:lvl2pPr>
              <a:buClr>
                <a:schemeClr val="tx2"/>
              </a:buClr>
              <a:defRPr lang="en-US" sz="1999" kern="1200" spc="0" baseline="0" dirty="0" smtClean="0">
                <a:solidFill>
                  <a:srgbClr val="0072C6"/>
                </a:solidFill>
                <a:latin typeface="Segoe UI Light" panose="020B0502040204020203" pitchFamily="34" charset="0"/>
                <a:ea typeface="+mn-ea"/>
                <a:cs typeface="+mn-cs"/>
              </a:defRPr>
            </a:lvl2pPr>
            <a:lvl3pPr>
              <a:buClr>
                <a:schemeClr val="tx2"/>
              </a:buClr>
              <a:defRPr lang="en-US" sz="1999" kern="1200" spc="0" baseline="0" dirty="0" smtClean="0">
                <a:solidFill>
                  <a:srgbClr val="0072C6"/>
                </a:solidFill>
                <a:latin typeface="Segoe UI Light" panose="020B0502040204020203" pitchFamily="34" charset="0"/>
                <a:ea typeface="+mn-ea"/>
                <a:cs typeface="+mn-cs"/>
              </a:defRPr>
            </a:lvl3pPr>
            <a:lvl4pPr>
              <a:buClr>
                <a:schemeClr val="tx2"/>
              </a:buClr>
              <a:defRPr lang="en-US" sz="1999" kern="1200" spc="0" baseline="0" dirty="0" smtClean="0">
                <a:solidFill>
                  <a:srgbClr val="0072C6"/>
                </a:solidFill>
                <a:latin typeface="Segoe UI Light" panose="020B0502040204020203" pitchFamily="34" charset="0"/>
                <a:ea typeface="+mn-ea"/>
                <a:cs typeface="+mn-cs"/>
              </a:defRPr>
            </a:lvl4pPr>
            <a:lvl5pPr>
              <a:buClr>
                <a:schemeClr val="tx2"/>
              </a:buClr>
              <a:defRPr lang="en-US" sz="1999"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650" y="3873502"/>
            <a:ext cx="6746875"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1" y="930352"/>
            <a:ext cx="9973765" cy="917575"/>
          </a:xfrm>
          <a:prstGeom prst="rect">
            <a:avLst/>
          </a:prstGeom>
        </p:spPr>
        <p:txBody>
          <a:bodyPr/>
          <a:lstStyle/>
          <a:p>
            <a:r>
              <a:rPr lang="en-US" sz="4799">
                <a:solidFill>
                  <a:schemeClr val="bg1"/>
                </a:solidFill>
              </a:rPr>
              <a:t>Click to edit Master title style</a:t>
            </a:r>
            <a:endParaRPr lang="en-US" sz="4799" dirty="0">
              <a:solidFill>
                <a:schemeClr val="bg1"/>
              </a:solidFill>
            </a:endParaRPr>
          </a:p>
        </p:txBody>
      </p:sp>
    </p:spTree>
    <p:extLst>
      <p:ext uri="{BB962C8B-B14F-4D97-AF65-F5344CB8AC3E}">
        <p14:creationId xmlns:p14="http://schemas.microsoft.com/office/powerpoint/2010/main" val="3925129482"/>
      </p:ext>
    </p:extLst>
  </p:cSld>
  <p:clrMapOvr>
    <a:masterClrMapping/>
  </p:clrMapOvr>
  <p:transition>
    <p:fade/>
  </p:transition>
  <p:hf hdr="0" ftr="0" dt="0"/>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4" name="Subhead"/>
          <p:cNvSpPr>
            <a:spLocks noGrp="1"/>
          </p:cNvSpPr>
          <p:nvPr>
            <p:ph type="body" sz="quarter" idx="12" hasCustomPrompt="1"/>
          </p:nvPr>
        </p:nvSpPr>
        <p:spPr>
          <a:xfrm>
            <a:off x="374650" y="3873502"/>
            <a:ext cx="6746875"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1" y="930352"/>
            <a:ext cx="9973765" cy="917575"/>
          </a:xfrm>
          <a:prstGeom prst="rect">
            <a:avLst/>
          </a:prstGeom>
        </p:spPr>
        <p:txBody>
          <a:bodyPr/>
          <a:lstStyle/>
          <a:p>
            <a:r>
              <a:rPr lang="en-US" sz="4799">
                <a:solidFill>
                  <a:schemeClr val="bg1"/>
                </a:solidFill>
              </a:rPr>
              <a:t>Click to edit Master title style</a:t>
            </a:r>
            <a:endParaRPr lang="en-US" sz="4799"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4033918742"/>
      </p:ext>
    </p:extLst>
  </p:cSld>
  <p:clrMapOvr>
    <a:masterClrMapping/>
  </p:clrMapOvr>
  <p:transition>
    <p:fade/>
  </p:transition>
  <p:hf hdr="0" ftr="0" dt="0"/>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418064668"/>
      </p:ext>
    </p:extLst>
  </p:cSld>
  <p:clrMapOvr>
    <a:masterClrMapping/>
  </p:clrMapOvr>
  <p:transition>
    <p:fade/>
  </p:transition>
  <p:hf hdr="0" ftr="0" dt="0"/>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930352"/>
            <a:ext cx="9973765"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86636280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930352"/>
            <a:ext cx="9973765"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96788812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6" y="5576548"/>
            <a:ext cx="8066963" cy="917575"/>
          </a:xfrm>
          <a:prstGeom prst="rect">
            <a:avLst/>
          </a:prstGeom>
        </p:spPr>
        <p:txBody>
          <a:bodyPr/>
          <a:lstStyle>
            <a:lvl1pPr>
              <a:defRPr>
                <a:solidFill>
                  <a:schemeClr val="bg1"/>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66870083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77482679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2"/>
            <a:ext cx="2847972"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8"/>
            <a:ext cx="8623270" cy="4420683"/>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1808227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811360086"/>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2"/>
            <a:ext cx="2847972"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412160230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20" y="2317689"/>
            <a:ext cx="11611293" cy="4083112"/>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sz="3999">
                <a:solidFill>
                  <a:srgbClr val="0072C6"/>
                </a:solidFill>
              </a:rPr>
              <a:t>Subhead</a:t>
            </a:r>
          </a:p>
        </p:txBody>
      </p:sp>
      <p:sp>
        <p:nvSpPr>
          <p:cNvPr id="13" name="Headline"/>
          <p:cNvSpPr>
            <a:spLocks noGrp="1"/>
          </p:cNvSpPr>
          <p:nvPr>
            <p:ph type="title" hasCustomPrompt="1"/>
          </p:nvPr>
        </p:nvSpPr>
        <p:spPr>
          <a:xfrm>
            <a:off x="274639" y="295279"/>
            <a:ext cx="9872764" cy="923922"/>
          </a:xfrm>
          <a:prstGeom prst="rect">
            <a:avLst/>
          </a:prstGeom>
        </p:spPr>
        <p:txBody>
          <a:bodyPr/>
          <a:lstStyle>
            <a:lvl1pPr>
              <a:defRPr sz="5198">
                <a:solidFill>
                  <a:schemeClr val="tx1"/>
                </a:solidFill>
              </a:defRPr>
            </a:lvl1pPr>
          </a:lstStyle>
          <a:p>
            <a:r>
              <a:rPr lang="en-US" dirty="0"/>
              <a:t>Headline</a:t>
            </a:r>
          </a:p>
        </p:txBody>
      </p:sp>
    </p:spTree>
    <p:extLst>
      <p:ext uri="{BB962C8B-B14F-4D97-AF65-F5344CB8AC3E}">
        <p14:creationId xmlns:p14="http://schemas.microsoft.com/office/powerpoint/2010/main" val="1213391843"/>
      </p:ext>
    </p:extLst>
  </p:cSld>
  <p:clrMapOvr>
    <a:masterClrMapping/>
  </p:clrMapOvr>
  <p:transition>
    <p:fade/>
  </p:transition>
  <p:hf hdr="0" ftr="0" dt="0"/>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p:ph type="title" hasCustomPrompt="1"/>
          </p:nvPr>
        </p:nvSpPr>
        <p:spPr>
          <a:xfrm>
            <a:off x="274639" y="295279"/>
            <a:ext cx="9872764" cy="923922"/>
          </a:xfrm>
          <a:prstGeom prst="rect">
            <a:avLst/>
          </a:prstGeom>
        </p:spPr>
        <p:txBody>
          <a:bodyPr/>
          <a:lstStyle>
            <a:lvl1pPr>
              <a:defRPr sz="5198">
                <a:solidFill>
                  <a:schemeClr val="tx1"/>
                </a:solidFill>
              </a:defRPr>
            </a:lvl1pPr>
          </a:lstStyle>
          <a:p>
            <a:r>
              <a:rPr lang="en-US" dirty="0"/>
              <a:t>Headline</a:t>
            </a:r>
          </a:p>
        </p:txBody>
      </p:sp>
    </p:spTree>
    <p:extLst>
      <p:ext uri="{BB962C8B-B14F-4D97-AF65-F5344CB8AC3E}">
        <p14:creationId xmlns:p14="http://schemas.microsoft.com/office/powerpoint/2010/main" val="3199898432"/>
      </p:ext>
    </p:extLst>
  </p:cSld>
  <p:clrMapOvr>
    <a:masterClrMapping/>
  </p:clrMapOvr>
  <p:transition>
    <p:fade/>
  </p:transition>
  <p:hf hdr="0" ftr="0" dt="0"/>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252335924"/>
      </p:ext>
    </p:extLst>
  </p:cSld>
  <p:clrMapOvr>
    <a:masterClrMapping/>
  </p:clrMapOvr>
  <p:transition>
    <p:fade/>
  </p:transition>
  <p:hf hdr="0" ftr="0" dt="0"/>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5"/>
            <a:ext cx="8769842" cy="917575"/>
          </a:xfrm>
          <a:prstGeom prst="rect">
            <a:avLst/>
          </a:prstGeom>
        </p:spPr>
        <p:txBody>
          <a:bodyPr/>
          <a:lstStyle/>
          <a:p>
            <a:r>
              <a:rPr lang="en-US" sz="5398">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353" y="1828800"/>
            <a:ext cx="8740950" cy="4343400"/>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2991530"/>
      </p:ext>
    </p:extLst>
  </p:cSld>
  <p:clrMapOvr>
    <a:masterClrMapping/>
  </p:clrMapOvr>
  <p:transition>
    <p:fade/>
  </p:transition>
  <p:hf hdr="0" ftr="0" dt="0"/>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5"/>
            <a:ext cx="8769842" cy="917575"/>
          </a:xfrm>
          <a:prstGeom prst="rect">
            <a:avLst/>
          </a:prstGeom>
        </p:spPr>
        <p:txBody>
          <a:bodyPr/>
          <a:lstStyle/>
          <a:p>
            <a:r>
              <a:rPr lang="en-US" sz="5398">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349314251"/>
      </p:ext>
    </p:extLst>
  </p:cSld>
  <p:clrMapOvr>
    <a:masterClrMapping/>
  </p:clrMapOvr>
  <p:transition>
    <p:fade/>
  </p:transition>
  <p:hf hdr="0" ftr="0" dt="0"/>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8" y="2970215"/>
            <a:ext cx="10083890" cy="917575"/>
          </a:xfrm>
          <a:prstGeom prst="rect">
            <a:avLst/>
          </a:prstGeom>
        </p:spPr>
        <p:txBody>
          <a:bodyPr/>
          <a:lstStyle>
            <a:lvl1pPr algn="ctr">
              <a:defRPr sz="5998">
                <a:solidFill>
                  <a:srgbClr val="92D050"/>
                </a:solidFill>
              </a:defRPr>
            </a:lvl1pPr>
          </a:lstStyle>
          <a:p>
            <a:r>
              <a:rPr lang="en-US" sz="5398"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3496326270"/>
      </p:ext>
    </p:extLst>
  </p:cSld>
  <p:clrMapOvr>
    <a:masterClrMapping/>
  </p:clrMapOvr>
  <p:transition>
    <p:fade/>
  </p:transition>
  <p:hf hdr="0" ftr="0" dt="0"/>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Tree>
    <p:extLst>
      <p:ext uri="{BB962C8B-B14F-4D97-AF65-F5344CB8AC3E}">
        <p14:creationId xmlns:p14="http://schemas.microsoft.com/office/powerpoint/2010/main" val="541032994"/>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3376100691"/>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Tree>
    <p:extLst>
      <p:ext uri="{BB962C8B-B14F-4D97-AF65-F5344CB8AC3E}">
        <p14:creationId xmlns:p14="http://schemas.microsoft.com/office/powerpoint/2010/main" val="104701499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845463040"/>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algn="ctr" defTabSz="932010" fontAlgn="base">
              <a:spcBef>
                <a:spcPct val="0"/>
              </a:spcBef>
              <a:spcAft>
                <a:spcPct val="0"/>
              </a:spcAft>
              <a:defRPr/>
            </a:pPr>
            <a:endParaRPr lang="en-US" sz="2243" kern="0" dirty="0">
              <a:gradFill>
                <a:gsLst>
                  <a:gs pos="0">
                    <a:srgbClr val="FFFFFF"/>
                  </a:gs>
                  <a:gs pos="100000">
                    <a:srgbClr val="FFFFFF"/>
                  </a:gs>
                </a:gsLst>
                <a:lin ang="5400000" scaled="0"/>
              </a:gradFill>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algn="ctr" defTabSz="932010" fontAlgn="base">
              <a:spcBef>
                <a:spcPct val="0"/>
              </a:spcBef>
              <a:spcAft>
                <a:spcPct val="0"/>
              </a:spcAft>
              <a:defRPr/>
            </a:pPr>
            <a:endParaRPr lang="en-US" sz="1835"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2237958584"/>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algn="ctr" defTabSz="932010" fontAlgn="base">
              <a:spcBef>
                <a:spcPct val="0"/>
              </a:spcBef>
              <a:spcAft>
                <a:spcPct val="0"/>
              </a:spcAft>
              <a:defRPr/>
            </a:pPr>
            <a:endParaRPr lang="en-US" sz="2243" kern="0" dirty="0">
              <a:gradFill>
                <a:gsLst>
                  <a:gs pos="0">
                    <a:srgbClr val="FFFFFF"/>
                  </a:gs>
                  <a:gs pos="100000">
                    <a:srgbClr val="FFFFFF"/>
                  </a:gs>
                </a:gsLst>
                <a:lin ang="5400000" scaled="0"/>
              </a:gradFill>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defTabSz="932279">
              <a:defRPr/>
            </a:pPr>
            <a:endParaRPr lang="en-US" sz="1632" kern="0">
              <a:solidFill>
                <a:srgbClr val="292929"/>
              </a:solidFill>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153524486"/>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2314556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6139"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6" name="Presenter"/>
          <p:cNvSpPr txBox="1">
            <a:spLocks/>
          </p:cNvSpPr>
          <p:nvPr/>
        </p:nvSpPr>
        <p:spPr>
          <a:xfrm>
            <a:off x="6340563" y="5233034"/>
            <a:ext cx="5668478" cy="1095241"/>
          </a:xfrm>
          <a:prstGeom prst="rect">
            <a:avLst/>
          </a:prstGeom>
        </p:spPr>
        <p:txBody>
          <a:bodyPr vert="horz" wrap="square" lIns="228540" tIns="91376" rIns="146202" bIns="91376"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283">
              <a:lnSpc>
                <a:spcPts val="2999"/>
              </a:lnSpc>
              <a:spcBef>
                <a:spcPts val="0"/>
              </a:spcBef>
              <a:spcAft>
                <a:spcPts val="1199"/>
              </a:spcAft>
              <a:defRPr/>
            </a:pPr>
            <a:r>
              <a:rPr lang="en-US" sz="2199" dirty="0">
                <a:solidFill>
                  <a:srgbClr val="FFFFFF"/>
                </a:solidFill>
              </a:rPr>
              <a:t>Presenter</a:t>
            </a:r>
            <a:endParaRPr sz="2199" dirty="0">
              <a:solidFill>
                <a:srgbClr val="FFFFFF"/>
              </a:solidFill>
            </a:endParaRPr>
          </a:p>
        </p:txBody>
      </p:sp>
      <p:sp>
        <p:nvSpPr>
          <p:cNvPr id="10" name="Title"/>
          <p:cNvSpPr>
            <a:spLocks noGrp="1"/>
          </p:cNvSpPr>
          <p:nvPr>
            <p:ph type="title" hasCustomPrompt="1"/>
          </p:nvPr>
        </p:nvSpPr>
        <p:spPr>
          <a:xfrm>
            <a:off x="6362423" y="4263385"/>
            <a:ext cx="5826403"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403251393"/>
      </p:ext>
    </p:extLst>
  </p:cSld>
  <p:clrMapOvr>
    <a:masterClrMapping/>
  </p:clrMapOvr>
  <p:transition>
    <p:fade/>
  </p:transition>
  <p:hf hdr="0" ftr="0" dt="0"/>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6139"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0" name="Title"/>
          <p:cNvSpPr>
            <a:spLocks noGrp="1"/>
          </p:cNvSpPr>
          <p:nvPr>
            <p:ph type="title" hasCustomPrompt="1"/>
          </p:nvPr>
        </p:nvSpPr>
        <p:spPr>
          <a:xfrm>
            <a:off x="6362423" y="4263385"/>
            <a:ext cx="5826403"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675342458"/>
      </p:ext>
    </p:extLst>
  </p:cSld>
  <p:clrMapOvr>
    <a:masterClrMapping/>
  </p:clrMapOvr>
  <p:transition>
    <p:fade/>
  </p:transition>
  <p:hf hdr="0" ftr="0" dt="0"/>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9" name="Title"/>
          <p:cNvSpPr>
            <a:spLocks noGrp="1"/>
          </p:cNvSpPr>
          <p:nvPr>
            <p:ph type="title" hasCustomPrompt="1"/>
          </p:nvPr>
        </p:nvSpPr>
        <p:spPr>
          <a:xfrm>
            <a:off x="0" y="2194769"/>
            <a:ext cx="12188826" cy="1081833"/>
          </a:xfrm>
          <a:prstGeom prst="rect">
            <a:avLst/>
          </a:prstGeom>
        </p:spPr>
        <p:txBody>
          <a:bodyPr/>
          <a:lstStyle>
            <a:lvl1pPr algn="ctr">
              <a:defRPr lang="en-US" sz="5398"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199"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757974293"/>
      </p:ext>
    </p:extLst>
  </p:cSld>
  <p:clrMapOvr>
    <a:masterClrMapping/>
  </p:clrMapOvr>
  <p:transition>
    <p:fade/>
  </p:transition>
  <p:hf hdr="0" ftr="0" dt="0"/>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2"/>
            <a:ext cx="10719432" cy="1266359"/>
          </a:xfrm>
          <a:prstGeom prst="rect">
            <a:avLst/>
          </a:prstGeom>
        </p:spPr>
        <p:txBody>
          <a:bodyPr>
            <a:noAutofit/>
          </a:bodyPr>
          <a:lstStyle>
            <a:lvl1pPr algn="ctr">
              <a:defRPr sz="7998"/>
            </a:lvl1pPr>
          </a:lstStyle>
          <a:p>
            <a:pPr algn="ctr"/>
            <a:r>
              <a:rPr lang="en-US" sz="7996"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1572708128"/>
      </p:ext>
    </p:extLst>
  </p:cSld>
  <p:clrMapOvr>
    <a:masterClrMapping/>
  </p:clrMapOvr>
  <p:transition>
    <p:fade/>
  </p:transition>
  <p:hf hdr="0" ftr="0" dt="0"/>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456163804"/>
      </p:ext>
    </p:extLst>
  </p:cSld>
  <p:clrMapOvr>
    <a:masterClrMapping/>
  </p:clrMapOvr>
  <p:transition>
    <p:fade/>
  </p:transition>
  <p:hf hdr="0" ftr="0" dt="0"/>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2911155394"/>
      </p:ext>
    </p:extLst>
  </p:cSld>
  <p:clrMapOvr>
    <a:masterClrMapping/>
  </p:clrMapOvr>
  <p:transition>
    <p:fade/>
  </p:transition>
  <p:hf hdr="0" ftr="0" dt="0"/>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179636082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9" name="Title"/>
          <p:cNvSpPr>
            <a:spLocks noGrp="1"/>
          </p:cNvSpPr>
          <p:nvPr>
            <p:ph type="title" hasCustomPrompt="1"/>
          </p:nvPr>
        </p:nvSpPr>
        <p:spPr>
          <a:xfrm>
            <a:off x="0" y="2194767"/>
            <a:ext cx="12188826"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3417654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1915913421"/>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449687483"/>
      </p:ext>
    </p:extLst>
  </p:cSld>
  <p:clrMapOvr>
    <a:masterClrMapping/>
  </p:clrMapOvr>
  <p:transition>
    <p:fade/>
  </p:transition>
  <p:hf hdr="0" ftr="0" dt="0"/>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725624516"/>
      </p:ext>
    </p:extLst>
  </p:cSld>
  <p:clrMapOvr>
    <a:masterClrMapping/>
  </p:clrMapOvr>
  <p:transition>
    <p:fade/>
  </p:transition>
  <p:hf hdr="0" ftr="0" dt="0"/>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3672412602"/>
      </p:ext>
    </p:extLst>
  </p:cSld>
  <p:clrMapOvr>
    <a:masterClrMapping/>
  </p:clrMapOvr>
  <p:transition>
    <p:fade/>
  </p:transition>
  <p:hf hdr="0" ftr="0" dt="0"/>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2" name="Body"/>
          <p:cNvSpPr>
            <a:spLocks noGrp="1"/>
          </p:cNvSpPr>
          <p:nvPr>
            <p:ph type="body" sz="quarter" idx="11"/>
          </p:nvPr>
        </p:nvSpPr>
        <p:spPr>
          <a:xfrm>
            <a:off x="373888" y="4824405"/>
            <a:ext cx="6748272" cy="1139825"/>
          </a:xfrm>
          <a:prstGeom prst="rect">
            <a:avLst/>
          </a:prstGeom>
        </p:spPr>
        <p:txBody>
          <a:bodyPr/>
          <a:lstStyle>
            <a:lvl1pPr>
              <a:buClr>
                <a:schemeClr val="tx2"/>
              </a:buClr>
              <a:defRPr lang="en-US" sz="1999" kern="1200" spc="0" baseline="0" dirty="0" smtClean="0">
                <a:solidFill>
                  <a:srgbClr val="0072C6"/>
                </a:solidFill>
                <a:latin typeface="Segoe UI Light" panose="020B0502040204020203" pitchFamily="34" charset="0"/>
                <a:ea typeface="+mn-ea"/>
                <a:cs typeface="+mn-cs"/>
              </a:defRPr>
            </a:lvl1pPr>
            <a:lvl2pPr>
              <a:buClr>
                <a:schemeClr val="tx2"/>
              </a:buClr>
              <a:defRPr lang="en-US" sz="1999" kern="1200" spc="0" baseline="0" dirty="0" smtClean="0">
                <a:solidFill>
                  <a:srgbClr val="0072C6"/>
                </a:solidFill>
                <a:latin typeface="Segoe UI Light" panose="020B0502040204020203" pitchFamily="34" charset="0"/>
                <a:ea typeface="+mn-ea"/>
                <a:cs typeface="+mn-cs"/>
              </a:defRPr>
            </a:lvl2pPr>
            <a:lvl3pPr>
              <a:buClr>
                <a:schemeClr val="tx2"/>
              </a:buClr>
              <a:defRPr lang="en-US" sz="1999" kern="1200" spc="0" baseline="0" dirty="0" smtClean="0">
                <a:solidFill>
                  <a:srgbClr val="0072C6"/>
                </a:solidFill>
                <a:latin typeface="Segoe UI Light" panose="020B0502040204020203" pitchFamily="34" charset="0"/>
                <a:ea typeface="+mn-ea"/>
                <a:cs typeface="+mn-cs"/>
              </a:defRPr>
            </a:lvl3pPr>
            <a:lvl4pPr>
              <a:buClr>
                <a:schemeClr val="tx2"/>
              </a:buClr>
              <a:defRPr lang="en-US" sz="1999" kern="1200" spc="0" baseline="0" dirty="0" smtClean="0">
                <a:solidFill>
                  <a:srgbClr val="0072C6"/>
                </a:solidFill>
                <a:latin typeface="Segoe UI Light" panose="020B0502040204020203" pitchFamily="34" charset="0"/>
                <a:ea typeface="+mn-ea"/>
                <a:cs typeface="+mn-cs"/>
              </a:defRPr>
            </a:lvl4pPr>
            <a:lvl5pPr>
              <a:buClr>
                <a:schemeClr val="tx2"/>
              </a:buClr>
              <a:defRPr lang="en-US" sz="1999"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650" y="3873502"/>
            <a:ext cx="6746875"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1" y="930352"/>
            <a:ext cx="9973765" cy="917575"/>
          </a:xfrm>
          <a:prstGeom prst="rect">
            <a:avLst/>
          </a:prstGeom>
        </p:spPr>
        <p:txBody>
          <a:bodyPr/>
          <a:lstStyle/>
          <a:p>
            <a:r>
              <a:rPr lang="en-US" sz="4799">
                <a:solidFill>
                  <a:schemeClr val="bg1"/>
                </a:solidFill>
              </a:rPr>
              <a:t>Click to edit Master title style</a:t>
            </a:r>
            <a:endParaRPr lang="en-US" sz="4799" dirty="0">
              <a:solidFill>
                <a:schemeClr val="bg1"/>
              </a:solidFill>
            </a:endParaRPr>
          </a:p>
        </p:txBody>
      </p:sp>
    </p:spTree>
    <p:extLst>
      <p:ext uri="{BB962C8B-B14F-4D97-AF65-F5344CB8AC3E}">
        <p14:creationId xmlns:p14="http://schemas.microsoft.com/office/powerpoint/2010/main" val="3614532788"/>
      </p:ext>
    </p:extLst>
  </p:cSld>
  <p:clrMapOvr>
    <a:masterClrMapping/>
  </p:clrMapOvr>
  <p:transition>
    <p:fade/>
  </p:transition>
  <p:hf hdr="0" ftr="0" dt="0"/>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4" name="Subhead"/>
          <p:cNvSpPr>
            <a:spLocks noGrp="1"/>
          </p:cNvSpPr>
          <p:nvPr>
            <p:ph type="body" sz="quarter" idx="12" hasCustomPrompt="1"/>
          </p:nvPr>
        </p:nvSpPr>
        <p:spPr>
          <a:xfrm>
            <a:off x="374650" y="3873502"/>
            <a:ext cx="6746875"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1" y="930352"/>
            <a:ext cx="9973765" cy="917575"/>
          </a:xfrm>
          <a:prstGeom prst="rect">
            <a:avLst/>
          </a:prstGeom>
        </p:spPr>
        <p:txBody>
          <a:bodyPr/>
          <a:lstStyle/>
          <a:p>
            <a:r>
              <a:rPr lang="en-US" sz="4799">
                <a:solidFill>
                  <a:schemeClr val="bg1"/>
                </a:solidFill>
              </a:rPr>
              <a:t>Click to edit Master title style</a:t>
            </a:r>
            <a:endParaRPr lang="en-US" sz="4799"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452053804"/>
      </p:ext>
    </p:extLst>
  </p:cSld>
  <p:clrMapOvr>
    <a:masterClrMapping/>
  </p:clrMapOvr>
  <p:transition>
    <p:fade/>
  </p:transition>
  <p:hf hdr="0" ftr="0" dt="0"/>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3607893867"/>
      </p:ext>
    </p:extLst>
  </p:cSld>
  <p:clrMapOvr>
    <a:masterClrMapping/>
  </p:clrMapOvr>
  <p:transition>
    <p:fade/>
  </p:transition>
  <p:hf hdr="0" ftr="0" dt="0"/>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930352"/>
            <a:ext cx="9973765"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6102449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930352"/>
            <a:ext cx="9973765"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42316691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6" y="5576548"/>
            <a:ext cx="8066963" cy="917575"/>
          </a:xfrm>
          <a:prstGeom prst="rect">
            <a:avLst/>
          </a:prstGeom>
        </p:spPr>
        <p:txBody>
          <a:bodyPr/>
          <a:lstStyle>
            <a:lvl1pPr>
              <a:defRPr>
                <a:solidFill>
                  <a:schemeClr val="bg1"/>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35047169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347576143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305057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2"/>
            <a:ext cx="2847972"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8"/>
            <a:ext cx="8623270" cy="4420683"/>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5470879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2"/>
            <a:ext cx="2847972"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35718853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20" y="2317689"/>
            <a:ext cx="11611293" cy="4083112"/>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5" name="Subhead"/>
          <p:cNvSpPr>
            <a:spLocks noGrp="1"/>
          </p:cNvSpPr>
          <p:nvPr>
            <p:ph type="body" sz="quarter" idx="11" hasCustomPrompt="1"/>
          </p:nvPr>
        </p:nvSpPr>
        <p:spPr>
          <a:xfrm>
            <a:off x="274320" y="1415482"/>
            <a:ext cx="9873083" cy="704850"/>
          </a:xfrm>
          <a:prstGeom prst="rect">
            <a:avLst/>
          </a:prstGeom>
        </p:spPr>
        <p:txBody>
          <a:bodyPr/>
          <a:lstStyle>
            <a:lvl1pPr marL="0" indent="0">
              <a:buNone/>
              <a:defRPr sz="3599">
                <a:solidFill>
                  <a:schemeClr val="tx2"/>
                </a:solidFill>
              </a:defRPr>
            </a:lvl1pPr>
          </a:lstStyle>
          <a:p>
            <a:r>
              <a:rPr lang="en-US" sz="3999" dirty="0">
                <a:solidFill>
                  <a:schemeClr val="tx2"/>
                </a:solidFill>
              </a:rPr>
              <a:t>Subhead</a:t>
            </a:r>
          </a:p>
        </p:txBody>
      </p:sp>
      <p:sp>
        <p:nvSpPr>
          <p:cNvPr id="13" name="Headline"/>
          <p:cNvSpPr>
            <a:spLocks noGrp="1"/>
          </p:cNvSpPr>
          <p:nvPr>
            <p:ph type="title" hasCustomPrompt="1"/>
          </p:nvPr>
        </p:nvSpPr>
        <p:spPr>
          <a:xfrm>
            <a:off x="274639" y="295279"/>
            <a:ext cx="9872764" cy="923922"/>
          </a:xfrm>
          <a:prstGeom prst="rect">
            <a:avLst/>
          </a:prstGeom>
        </p:spPr>
        <p:txBody>
          <a:bodyPr/>
          <a:lstStyle>
            <a:lvl1pPr>
              <a:defRPr sz="5198">
                <a:solidFill>
                  <a:schemeClr val="tx1"/>
                </a:solidFill>
              </a:defRPr>
            </a:lvl1pPr>
          </a:lstStyle>
          <a:p>
            <a:r>
              <a:rPr lang="en-US" dirty="0"/>
              <a:t>Headline</a:t>
            </a:r>
          </a:p>
        </p:txBody>
      </p:sp>
    </p:spTree>
    <p:extLst>
      <p:ext uri="{BB962C8B-B14F-4D97-AF65-F5344CB8AC3E}">
        <p14:creationId xmlns:p14="http://schemas.microsoft.com/office/powerpoint/2010/main" val="3991591498"/>
      </p:ext>
    </p:extLst>
  </p:cSld>
  <p:clrMapOvr>
    <a:masterClrMapping/>
  </p:clrMapOvr>
  <p:transition>
    <p:fade/>
  </p:transition>
  <p:hf hdr="0" ftr="0" dt="0"/>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p:ph type="title" hasCustomPrompt="1"/>
          </p:nvPr>
        </p:nvSpPr>
        <p:spPr>
          <a:xfrm>
            <a:off x="274639" y="295279"/>
            <a:ext cx="9872764" cy="923922"/>
          </a:xfrm>
          <a:prstGeom prst="rect">
            <a:avLst/>
          </a:prstGeom>
        </p:spPr>
        <p:txBody>
          <a:bodyPr/>
          <a:lstStyle>
            <a:lvl1pPr>
              <a:defRPr sz="5198">
                <a:solidFill>
                  <a:schemeClr val="tx1"/>
                </a:solidFill>
              </a:defRPr>
            </a:lvl1pPr>
          </a:lstStyle>
          <a:p>
            <a:r>
              <a:rPr lang="en-US" dirty="0"/>
              <a:t>Headline</a:t>
            </a:r>
          </a:p>
        </p:txBody>
      </p:sp>
    </p:spTree>
    <p:extLst>
      <p:ext uri="{BB962C8B-B14F-4D97-AF65-F5344CB8AC3E}">
        <p14:creationId xmlns:p14="http://schemas.microsoft.com/office/powerpoint/2010/main" val="1858782268"/>
      </p:ext>
    </p:extLst>
  </p:cSld>
  <p:clrMapOvr>
    <a:masterClrMapping/>
  </p:clrMapOvr>
  <p:transition>
    <p:fade/>
  </p:transition>
  <p:hf hdr="0" ftr="0" dt="0"/>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160925605"/>
      </p:ext>
    </p:extLst>
  </p:cSld>
  <p:clrMapOvr>
    <a:masterClrMapping/>
  </p:clrMapOvr>
  <p:transition>
    <p:fade/>
  </p:transition>
  <p:hf hdr="0" ftr="0" dt="0"/>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5"/>
            <a:ext cx="8769842" cy="917575"/>
          </a:xfrm>
          <a:prstGeom prst="rect">
            <a:avLst/>
          </a:prstGeom>
        </p:spPr>
        <p:txBody>
          <a:bodyPr/>
          <a:lstStyle/>
          <a:p>
            <a:r>
              <a:rPr lang="en-US" sz="5398">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353" y="1828800"/>
            <a:ext cx="8740950" cy="4343400"/>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8535628"/>
      </p:ext>
    </p:extLst>
  </p:cSld>
  <p:clrMapOvr>
    <a:masterClrMapping/>
  </p:clrMapOvr>
  <p:transition>
    <p:fade/>
  </p:transition>
  <p:hf hdr="0" ftr="0" dt="0"/>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5"/>
            <a:ext cx="8769842" cy="917575"/>
          </a:xfrm>
          <a:prstGeom prst="rect">
            <a:avLst/>
          </a:prstGeom>
        </p:spPr>
        <p:txBody>
          <a:bodyPr/>
          <a:lstStyle/>
          <a:p>
            <a:r>
              <a:rPr lang="en-US" sz="5398">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80465732"/>
      </p:ext>
    </p:extLst>
  </p:cSld>
  <p:clrMapOvr>
    <a:masterClrMapping/>
  </p:clrMapOvr>
  <p:transition>
    <p:fade/>
  </p:transition>
  <p:hf hdr="0" ftr="0" dt="0"/>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8" y="2970215"/>
            <a:ext cx="10083890" cy="917575"/>
          </a:xfrm>
          <a:prstGeom prst="rect">
            <a:avLst/>
          </a:prstGeom>
        </p:spPr>
        <p:txBody>
          <a:bodyPr/>
          <a:lstStyle>
            <a:lvl1pPr algn="ctr">
              <a:defRPr sz="5998">
                <a:solidFill>
                  <a:srgbClr val="92D050"/>
                </a:solidFill>
              </a:defRPr>
            </a:lvl1pPr>
          </a:lstStyle>
          <a:p>
            <a:r>
              <a:rPr lang="en-US" sz="5398"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2063373319"/>
      </p:ext>
    </p:extLst>
  </p:cSld>
  <p:clrMapOvr>
    <a:masterClrMapping/>
  </p:clrMapOvr>
  <p:transition>
    <p:fade/>
  </p:transition>
  <p:hf hdr="0" ftr="0" dt="0"/>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4217132443"/>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351274928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134" y="353094"/>
            <a:ext cx="10986231"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2914296614"/>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3047408767"/>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hasCustomPrompt="1"/>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1044188038"/>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a:t>Click to edit Master text styles</a:t>
            </a:r>
          </a:p>
        </p:txBody>
      </p:sp>
    </p:spTree>
    <p:extLst>
      <p:ext uri="{BB962C8B-B14F-4D97-AF65-F5344CB8AC3E}">
        <p14:creationId xmlns:p14="http://schemas.microsoft.com/office/powerpoint/2010/main" val="2948180175"/>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2819289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77"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3878574"/>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096" y="470411"/>
            <a:ext cx="1613456" cy="345766"/>
          </a:xfrm>
          <a:prstGeom prst="rect">
            <a:avLst/>
          </a:prstGeom>
        </p:spPr>
      </p:pic>
      <p:sp>
        <p:nvSpPr>
          <p:cNvPr id="2" name="TextBox 1"/>
          <p:cNvSpPr txBox="1"/>
          <p:nvPr userDrawn="1"/>
        </p:nvSpPr>
        <p:spPr>
          <a:xfrm>
            <a:off x="10260783" y="291068"/>
            <a:ext cx="1658874" cy="615609"/>
          </a:xfrm>
          <a:prstGeom prst="rect">
            <a:avLst/>
          </a:prstGeom>
          <a:noFill/>
        </p:spPr>
        <p:txBody>
          <a:bodyPr wrap="none" lIns="179238" tIns="143391" rIns="179238" bIns="143391" rtlCol="0">
            <a:spAutoFit/>
          </a:bodyPr>
          <a:lstStyle/>
          <a:p>
            <a:pPr defTabSz="914180" eaLnBrk="1" fontAlgn="auto" hangingPunct="1">
              <a:lnSpc>
                <a:spcPct val="90000"/>
              </a:lnSpc>
              <a:spcBef>
                <a:spcPts val="0"/>
              </a:spcBef>
              <a:spcAft>
                <a:spcPts val="588"/>
              </a:spcAft>
            </a:pPr>
            <a:r>
              <a:rPr lang="en-US" sz="2352" dirty="0" err="1">
                <a:gradFill>
                  <a:gsLst>
                    <a:gs pos="2917">
                      <a:srgbClr val="FFFFFF"/>
                    </a:gs>
                    <a:gs pos="30000">
                      <a:srgbClr val="FFFFFF"/>
                    </a:gs>
                  </a:gsLst>
                  <a:lin ang="5400000" scaled="0"/>
                </a:gradFill>
                <a:latin typeface="Segoe UI"/>
                <a:ea typeface="+mn-ea"/>
              </a:rPr>
              <a:t>AzureCon</a:t>
            </a:r>
            <a:endParaRPr lang="en-US" sz="2352" dirty="0">
              <a:gradFill>
                <a:gsLst>
                  <a:gs pos="2917">
                    <a:srgbClr val="FFFFFF"/>
                  </a:gs>
                  <a:gs pos="30000">
                    <a:srgbClr val="FFFFFF"/>
                  </a:gs>
                </a:gsLst>
                <a:lin ang="5400000" scaled="0"/>
              </a:gradFill>
              <a:latin typeface="Segoe UI"/>
              <a:ea typeface="+mn-ea"/>
            </a:endParaRPr>
          </a:p>
        </p:txBody>
      </p:sp>
    </p:spTree>
    <p:extLst>
      <p:ext uri="{BB962C8B-B14F-4D97-AF65-F5344CB8AC3E}">
        <p14:creationId xmlns:p14="http://schemas.microsoft.com/office/powerpoint/2010/main" val="26623361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3099" y="0"/>
            <a:ext cx="12655023" cy="684218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13843" eaLnBrk="1" hangingPunct="1">
                <a:defRPr/>
              </a:pPr>
              <a:endParaRPr lang="en-US" sz="1960"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13870" eaLnBrk="1" fontAlgn="auto" hangingPunct="1">
                <a:spcBef>
                  <a:spcPts val="0"/>
                </a:spcBef>
                <a:spcAft>
                  <a:spcPts val="0"/>
                </a:spcAft>
                <a:defRPr/>
              </a:pPr>
              <a:endParaRPr lang="en-US" sz="1799"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895740"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BLOB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Machine</a:t>
                  </a: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VPN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Web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Mobile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API</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API</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Logic</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Notification</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882" kern="0" dirty="0">
                            <a:gradFill>
                              <a:gsLst>
                                <a:gs pos="76250">
                                  <a:srgbClr val="FFFFFF"/>
                                </a:gs>
                                <a:gs pos="31000">
                                  <a:srgbClr val="FFFFFF"/>
                                </a:gs>
                              </a:gsLst>
                              <a:lin ang="5400000" scaled="0"/>
                            </a:gradFill>
                          </a:rPr>
                          <a:t>Content Delivery</a:t>
                        </a:r>
                        <a:br>
                          <a:rPr lang="en-US" altLang="en-US" sz="882" kern="0" dirty="0">
                            <a:gradFill>
                              <a:gsLst>
                                <a:gs pos="76250">
                                  <a:srgbClr val="FFFFFF"/>
                                </a:gs>
                                <a:gs pos="31000">
                                  <a:srgbClr val="FFFFFF"/>
                                </a:gs>
                              </a:gsLst>
                              <a:lin ang="5400000" scaled="0"/>
                            </a:gradFill>
                          </a:rPr>
                        </a:br>
                        <a:r>
                          <a:rPr lang="en-US" altLang="en-US" sz="882" kern="0" dirty="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Media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176"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HDInsight</a:t>
                        </a:r>
                        <a:endParaRPr lang="en-US" sz="980" kern="0" dirty="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Machine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Stream</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Data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Event</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Mobile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Biztalk</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Hybrid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Service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Storage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SQL</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DocumentDB</a:t>
                        </a:r>
                        <a:endParaRPr lang="en-US" sz="980" kern="0" dirty="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Redis</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SQL Data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Cloud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Remote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Service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Visual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Application</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Team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Active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Multi-factor</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13764">
                        <a:lnSpc>
                          <a:spcPct val="90000"/>
                        </a:lnSpc>
                        <a:spcBef>
                          <a:spcPts val="588"/>
                        </a:spcBef>
                        <a:defRPr/>
                      </a:pPr>
                      <a:r>
                        <a:rPr lang="en-US" sz="98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Store/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VM Image Gallery</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Site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AD Privileged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Identity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Operational</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Azure AD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StorSimple</a:t>
                      </a:r>
                      <a:endParaRPr lang="en-US" sz="980" kern="0" dirty="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494974626"/>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7500">
                      <a:schemeClr val="bg1"/>
                    </a:gs>
                    <a:gs pos="43000">
                      <a:schemeClr val="bg1"/>
                    </a:gs>
                  </a:gsLst>
                  <a:lin ang="5400000" scaled="0"/>
                </a:gradFill>
              </a:defRPr>
            </a:lvl1pPr>
            <a:lvl2pPr marL="672153" indent="-280064">
              <a:buClr>
                <a:srgbClr val="92D050"/>
              </a:buClr>
              <a:buSzPct val="100000"/>
              <a:buFont typeface="Wingdings" panose="05000000000000000000" pitchFamily="2" charset="2"/>
              <a:buChar char="ü"/>
              <a:defRPr sz="2352">
                <a:gradFill>
                  <a:gsLst>
                    <a:gs pos="7500">
                      <a:schemeClr val="bg1"/>
                    </a:gs>
                    <a:gs pos="43000">
                      <a:schemeClr val="bg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7500">
                      <a:schemeClr val="bg1"/>
                    </a:gs>
                    <a:gs pos="43000">
                      <a:schemeClr val="bg1"/>
                    </a:gs>
                  </a:gsLst>
                  <a:lin ang="5400000" scaled="0"/>
                </a:gradFill>
              </a:defRPr>
            </a:lvl3pPr>
            <a:lvl4pPr marL="952216" indent="224051">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80"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305445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53" indent="-280064">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216" indent="22405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80"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3139445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53" indent="-280064">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216" indent="22405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sz="3136"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2733888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7525" y="0"/>
            <a:ext cx="6091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a:t>Click to edit Master text styles</a:t>
            </a:r>
          </a:p>
        </p:txBody>
      </p:sp>
    </p:spTree>
    <p:extLst>
      <p:ext uri="{BB962C8B-B14F-4D97-AF65-F5344CB8AC3E}">
        <p14:creationId xmlns:p14="http://schemas.microsoft.com/office/powerpoint/2010/main" val="11712566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11648624"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2893440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170" y="291102"/>
            <a:ext cx="5825243" cy="1267431"/>
          </a:xfrm>
        </p:spPr>
        <p:txBody>
          <a:bodyPr/>
          <a:lstStyle>
            <a:lvl1pPr marL="0" indent="0">
              <a:buNone/>
              <a:defRPr sz="3920">
                <a:gradFill>
                  <a:gsLst>
                    <a:gs pos="15000">
                      <a:srgbClr val="1E1E1E"/>
                    </a:gs>
                    <a:gs pos="49000">
                      <a:srgbClr val="1E1E1E"/>
                    </a:gs>
                  </a:gsLst>
                  <a:lin ang="5400000" scaled="0"/>
                </a:gradFill>
              </a:defRPr>
            </a:lvl1pPr>
            <a:lvl2pPr marL="0" indent="0">
              <a:buFontTx/>
              <a:buNone/>
              <a:defRPr sz="1960">
                <a:gradFill>
                  <a:gsLst>
                    <a:gs pos="73750">
                      <a:schemeClr val="bg1"/>
                    </a:gs>
                    <a:gs pos="36000">
                      <a:schemeClr val="bg1"/>
                    </a:gs>
                  </a:gsLst>
                  <a:lin ang="5400000" scaled="0"/>
                </a:gradFill>
              </a:defRPr>
            </a:lvl2pPr>
            <a:lvl3pPr marL="224051" indent="0">
              <a:buNone/>
              <a:defRPr/>
            </a:lvl3pPr>
            <a:lvl4pPr marL="448102" indent="0">
              <a:buNone/>
              <a:defRPr/>
            </a:lvl4pPr>
            <a:lvl5pPr marL="672153"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7525" y="0"/>
            <a:ext cx="6091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69169" y="1635897"/>
            <a:ext cx="5735625" cy="561290"/>
          </a:xfrm>
        </p:spPr>
        <p:txBody>
          <a:bodyPr/>
          <a:lstStyle>
            <a:lvl1pPr marL="0" indent="0">
              <a:buNone/>
              <a:defRPr sz="2744">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1391541877"/>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a:t>Click to edit Master text styles</a:t>
            </a:r>
          </a:p>
        </p:txBody>
      </p:sp>
    </p:spTree>
    <p:extLst>
      <p:ext uri="{BB962C8B-B14F-4D97-AF65-F5344CB8AC3E}">
        <p14:creationId xmlns:p14="http://schemas.microsoft.com/office/powerpoint/2010/main" val="1064379830"/>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a:t>Click to edit Master text styles</a:t>
            </a:r>
          </a:p>
        </p:txBody>
      </p:sp>
    </p:spTree>
    <p:extLst>
      <p:ext uri="{BB962C8B-B14F-4D97-AF65-F5344CB8AC3E}">
        <p14:creationId xmlns:p14="http://schemas.microsoft.com/office/powerpoint/2010/main" val="2186250252"/>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marL="0" indent="0">
              <a:buFontTx/>
              <a:buNone/>
              <a:defRPr sz="3528"/>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117233"/>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69169" y="1189177"/>
            <a:ext cx="11650488" cy="669927"/>
          </a:xfrm>
        </p:spPr>
        <p:txBody>
          <a:bodyPr>
            <a:spAutoFit/>
          </a:bodyPr>
          <a:lstStyle>
            <a:lvl1pPr marL="0" indent="0">
              <a:buFontTx/>
              <a:buNone/>
              <a:defRPr sz="3528"/>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8402739"/>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2238578"/>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9821925"/>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6440461"/>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392089" indent="-392089">
              <a:spcBef>
                <a:spcPts val="1200"/>
              </a:spcBef>
              <a:buClr>
                <a:srgbClr val="89C402"/>
              </a:buClr>
              <a:buSzPct val="100000"/>
              <a:buFont typeface="Wingdings" panose="05000000000000000000" pitchFamily="2" charset="2"/>
              <a:buChar char="ü"/>
              <a:defRPr sz="3136"/>
            </a:lvl1pPr>
            <a:lvl2pPr marL="728165" indent="-336076">
              <a:buClr>
                <a:srgbClr val="89C402"/>
              </a:buClr>
              <a:buSzPct val="100000"/>
              <a:buFont typeface="Wingdings" panose="05000000000000000000" pitchFamily="2" charset="2"/>
              <a:buChar char="ü"/>
              <a:defRPr sz="2352"/>
            </a:lvl2pPr>
            <a:lvl3pPr marL="1008229" indent="-280064">
              <a:buClr>
                <a:srgbClr val="89C402"/>
              </a:buClr>
              <a:buSzPct val="100000"/>
              <a:buFont typeface="Wingdings" panose="05000000000000000000" pitchFamily="2" charset="2"/>
              <a:buChar char="ü"/>
              <a:tabLst/>
              <a:defRPr sz="1960"/>
            </a:lvl3pPr>
            <a:lvl4pPr marL="1232280" indent="-224051">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280" indent="-224051">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544828" y="1189176"/>
            <a:ext cx="5377147" cy="2377940"/>
          </a:xfrm>
        </p:spPr>
        <p:txBody>
          <a:bodyPr wrap="square">
            <a:spAutoFit/>
          </a:bodyPr>
          <a:lstStyle>
            <a:lvl1pPr marL="392089" indent="-392089">
              <a:spcBef>
                <a:spcPts val="1200"/>
              </a:spcBef>
              <a:buClr>
                <a:srgbClr val="89C402"/>
              </a:buClr>
              <a:buSzPct val="100000"/>
              <a:buFont typeface="Wingdings" panose="05000000000000000000" pitchFamily="2" charset="2"/>
              <a:buChar char="ü"/>
              <a:defRPr sz="3136"/>
            </a:lvl1pPr>
            <a:lvl2pPr marL="728165" indent="-336076">
              <a:buClr>
                <a:srgbClr val="89C402"/>
              </a:buClr>
              <a:buSzPct val="100000"/>
              <a:buFont typeface="Wingdings" panose="05000000000000000000" pitchFamily="2" charset="2"/>
              <a:buChar char="ü"/>
              <a:defRPr sz="2352"/>
            </a:lvl2pPr>
            <a:lvl3pPr marL="1008229" indent="-280064">
              <a:buClr>
                <a:srgbClr val="89C402"/>
              </a:buClr>
              <a:buSzPct val="100000"/>
              <a:buFont typeface="Wingdings" panose="05000000000000000000" pitchFamily="2" charset="2"/>
              <a:buChar char="ü"/>
              <a:tabLst/>
              <a:defRPr sz="1960"/>
            </a:lvl3pPr>
            <a:lvl4pPr marL="1232280" indent="-224051">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280" indent="-224051">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908166"/>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7985275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sp>
        <p:nvSpPr>
          <p:cNvPr id="6"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1712477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69169" y="1008336"/>
            <a:ext cx="11650488" cy="561290"/>
          </a:xfrm>
        </p:spPr>
        <p:txBody>
          <a:bodyPr/>
          <a:lstStyle>
            <a:lvl1pPr marL="0" indent="0">
              <a:buFontTx/>
              <a:buNone/>
              <a:defRPr sz="2744" baseline="0"/>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783089645"/>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69169" y="1008336"/>
            <a:ext cx="11650488" cy="561290"/>
          </a:xfrm>
        </p:spPr>
        <p:txBody>
          <a:bodyPr/>
          <a:lstStyle>
            <a:lvl1pPr marL="0" indent="0">
              <a:buFontTx/>
              <a:buNone/>
              <a:defRPr sz="2744" baseline="0"/>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4070447848"/>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6"/>
            <a:ext cx="9858106"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159689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1664977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88258894"/>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91408625"/>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991141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30824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200032281"/>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860231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0651691"/>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94622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4710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81658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eaLnBrk="1" hangingPunct="1"/>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6326730"/>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314067"/>
            <a:ext cx="11652805" cy="89966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5340065"/>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fontAlgn="auto">
              <a:spcBef>
                <a:spcPts val="0"/>
              </a:spcBef>
              <a:spcAft>
                <a:spcPts val="0"/>
              </a:spcAft>
            </a:pPr>
            <a:r>
              <a:rPr lang="en-US" sz="686"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085" y="3083653"/>
            <a:ext cx="3223021" cy="690695"/>
          </a:xfrm>
          <a:prstGeom prst="rect">
            <a:avLst/>
          </a:prstGeom>
        </p:spPr>
      </p:pic>
    </p:spTree>
    <p:extLst>
      <p:ext uri="{BB962C8B-B14F-4D97-AF65-F5344CB8AC3E}">
        <p14:creationId xmlns:p14="http://schemas.microsoft.com/office/powerpoint/2010/main" val="262501508"/>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3031062186"/>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61518262"/>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2/18/2016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126"/>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153018383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2/18/2016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126"/>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36274282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49" y="1635896"/>
            <a:ext cx="8603408" cy="4931036"/>
          </a:xfrm>
        </p:spPr>
        <p:txBody>
          <a:bodyPr wrap="square">
            <a:no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3392485709"/>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2/18/2016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126"/>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3969931241"/>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7982" y="1825625"/>
            <a:ext cx="5180251"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0592" y="1825625"/>
            <a:ext cx="5180251"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2/18/2016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126"/>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4082807259"/>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a:t>Click to edit Master title style</a:t>
            </a:r>
          </a:p>
        </p:txBody>
      </p:sp>
      <p:sp>
        <p:nvSpPr>
          <p:cNvPr id="3" name="Text Placeholder 2"/>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4" name="Content Placeholder 3"/>
          <p:cNvSpPr>
            <a:spLocks noGrp="1"/>
          </p:cNvSpPr>
          <p:nvPr>
            <p:ph sz="half" idx="2"/>
          </p:nvPr>
        </p:nvSpPr>
        <p:spPr>
          <a:xfrm>
            <a:off x="839570" y="2505075"/>
            <a:ext cx="5156444"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2/18/2016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defTabSz="914126"/>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3392540344"/>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2/18/2016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defTabSz="914126"/>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4095375052"/>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2/18/2016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defTabSz="914126"/>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1781301476"/>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p>
        </p:txBody>
      </p:sp>
      <p:sp>
        <p:nvSpPr>
          <p:cNvPr id="3" name="Content Placeholder 2"/>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2/18/2016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126"/>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2114366675"/>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p>
        </p:txBody>
      </p:sp>
      <p:sp>
        <p:nvSpPr>
          <p:cNvPr id="3" name="Picture Placeholder 2"/>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n-US"/>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2/18/2016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126"/>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2830863888"/>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2/18/2016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126"/>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1934152553"/>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7982" y="365125"/>
            <a:ext cx="7732286"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2/18/2016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126"/>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1886930112"/>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532455"/>
            <a:ext cx="8961851" cy="1793090"/>
          </a:xfrm>
          <a:noFill/>
        </p:spPr>
        <p:txBody>
          <a:bodyPr lIns="146304" tIns="91440" rIns="146304" bIns="91440" anchor="ctr"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4775125"/>
            <a:ext cx="8961852"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93216" y="477196"/>
            <a:ext cx="1254668" cy="267546"/>
          </a:xfrm>
          <a:prstGeom prst="rect">
            <a:avLst/>
          </a:prstGeom>
        </p:spPr>
      </p:pic>
    </p:spTree>
    <p:extLst>
      <p:ext uri="{BB962C8B-B14F-4D97-AF65-F5344CB8AC3E}">
        <p14:creationId xmlns:p14="http://schemas.microsoft.com/office/powerpoint/2010/main" val="1621461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dirty="0"/>
              <a:t>Click to edit Master title style</a:t>
            </a:r>
          </a:p>
        </p:txBody>
      </p:sp>
    </p:spTree>
    <p:extLst>
      <p:ext uri="{BB962C8B-B14F-4D97-AF65-F5344CB8AC3E}">
        <p14:creationId xmlns:p14="http://schemas.microsoft.com/office/powerpoint/2010/main" val="2560666077"/>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2"/>
            </a:lvl2pPr>
            <a:lvl3pPr marL="224051" indent="0">
              <a:buNone/>
              <a:defRPr/>
            </a:lvl3pPr>
            <a:lvl4pPr marL="448102" indent="0">
              <a:buNone/>
              <a:defRPr/>
            </a:lvl4pPr>
            <a:lvl5pPr marL="6721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8098604"/>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7987793"/>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0551286"/>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4567171"/>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89152554"/>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721017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1"/>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0156331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1"/>
            <a:ext cx="11650488" cy="1063736"/>
          </a:xfrm>
          <a:noFill/>
        </p:spPr>
        <p:txBody>
          <a:bodyPr tIns="91440" bIns="91440" anchor="t" anchorCtr="0">
            <a:spAutoFit/>
          </a:bodyPr>
          <a:lstStyle>
            <a:lvl1pPr>
              <a:defRPr sz="6371"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65927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124345"/>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60646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a:defRPr kumimoji="0" lang="en-US" sz="2352"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3562853318"/>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86"/>
            <a:ext cx="9856549" cy="1063736"/>
          </a:xfrm>
          <a:noFill/>
        </p:spPr>
        <p:txBody>
          <a:bodyPr tIns="91440" bIns="91440" anchor="t" anchorCtr="0">
            <a:spAutoFit/>
          </a:bodyPr>
          <a:lstStyle>
            <a:lvl1pPr>
              <a:defRPr lang="en-US" sz="6371"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136386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86"/>
            <a:ext cx="9856549" cy="1063736"/>
          </a:xfrm>
          <a:noFill/>
        </p:spPr>
        <p:txBody>
          <a:bodyPr tIns="91440" bIns="91440" anchor="t" anchorCtr="0">
            <a:spAutoFit/>
          </a:bodyPr>
          <a:lstStyle>
            <a:lvl1pPr>
              <a:defRPr sz="6371"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4773829"/>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388690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1632216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4"/>
            <a:ext cx="10083890" cy="917575"/>
          </a:xfrm>
          <a:prstGeom prst="rect">
            <a:avLst/>
          </a:prstGeom>
        </p:spPr>
        <p:txBody>
          <a:bodyPr/>
          <a:lstStyle>
            <a:lvl1pPr algn="ctr">
              <a:defRPr sz="5997">
                <a:solidFill>
                  <a:srgbClr val="92D050"/>
                </a:solidFill>
              </a:defRPr>
            </a:lvl1pPr>
          </a:lstStyle>
          <a:p>
            <a:r>
              <a:rPr lang="en-US" sz="5397"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51" y="4928557"/>
            <a:ext cx="2713898" cy="1972396"/>
          </a:xfrm>
          <a:prstGeom prst="rect">
            <a:avLst/>
          </a:prstGeom>
        </p:spPr>
      </p:pic>
    </p:spTree>
    <p:extLst>
      <p:ext uri="{BB962C8B-B14F-4D97-AF65-F5344CB8AC3E}">
        <p14:creationId xmlns:p14="http://schemas.microsoft.com/office/powerpoint/2010/main" val="2805033652"/>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517956" y="5576547"/>
            <a:ext cx="8066963" cy="917575"/>
          </a:xfrm>
          <a:prstGeom prst="rect">
            <a:avLst/>
          </a:prstGeom>
        </p:spPr>
        <p:txBody>
          <a:bodyPr/>
          <a:lstStyle>
            <a:lvl1pPr>
              <a:defRPr>
                <a:solidFill>
                  <a:schemeClr val="bg1"/>
                </a:solidFill>
              </a:defRPr>
            </a:lvl1pPr>
          </a:lstStyle>
          <a:p>
            <a:r>
              <a:rPr lang="en-US" sz="4799"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17005987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5988" y="147877"/>
            <a:ext cx="1661800" cy="38228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354270744"/>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59585" y="151316"/>
            <a:ext cx="1660940" cy="382084"/>
          </a:xfrm>
          <a:prstGeom prst="rect">
            <a:avLst/>
          </a:prstGeom>
        </p:spPr>
      </p:pic>
    </p:spTree>
    <p:extLst>
      <p:ext uri="{BB962C8B-B14F-4D97-AF65-F5344CB8AC3E}">
        <p14:creationId xmlns:p14="http://schemas.microsoft.com/office/powerpoint/2010/main" val="25474955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5988" y="147877"/>
            <a:ext cx="1661800" cy="382281"/>
          </a:xfrm>
          <a:prstGeom prst="rect">
            <a:avLst/>
          </a:prstGeom>
        </p:spPr>
      </p:pic>
    </p:spTree>
    <p:extLst>
      <p:ext uri="{BB962C8B-B14F-4D97-AF65-F5344CB8AC3E}">
        <p14:creationId xmlns:p14="http://schemas.microsoft.com/office/powerpoint/2010/main" val="3771003152"/>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87089" cy="6857996"/>
          </a:xfrm>
          <a:prstGeom prst="rect">
            <a:avLst/>
          </a:prstGeom>
        </p:spPr>
      </p:pic>
      <p:sp>
        <p:nvSpPr>
          <p:cNvPr id="2" name="Rectangle 1"/>
          <p:cNvSpPr/>
          <p:nvPr userDrawn="1"/>
        </p:nvSpPr>
        <p:spPr bwMode="auto">
          <a:xfrm>
            <a:off x="265994" y="2084173"/>
            <a:ext cx="6276515"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1" hangingPunct="1">
              <a:lnSpc>
                <a:spcPct val="90000"/>
              </a:lnSpc>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2" y="2084173"/>
            <a:ext cx="6273277"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13" y="3877257"/>
            <a:ext cx="6274896"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096" y="470068"/>
            <a:ext cx="2060121"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16" eaLnBrk="1" hangingPunct="1">
              <a:lnSpc>
                <a:spcPct val="90000"/>
              </a:lnSpc>
              <a:defRPr/>
            </a:pPr>
            <a:r>
              <a:rPr lang="en-US" sz="2744" dirty="0">
                <a:gradFill>
                  <a:gsLst>
                    <a:gs pos="93939">
                      <a:srgbClr val="525252"/>
                    </a:gs>
                    <a:gs pos="80808">
                      <a:srgbClr val="525252"/>
                    </a:gs>
                  </a:gsLst>
                  <a:lin ang="5400000" scaled="1"/>
                </a:gradFill>
                <a:ea typeface="Segoe UI" pitchFamily="34" charset="0"/>
                <a:cs typeface="Segoe UI" pitchFamily="34" charset="0"/>
              </a:rPr>
              <a:t>Product logo</a:t>
            </a:r>
          </a:p>
        </p:txBody>
      </p:sp>
      <p:sp>
        <p:nvSpPr>
          <p:cNvPr id="10" name="Rectangle 9"/>
          <p:cNvSpPr/>
          <p:nvPr userDrawn="1"/>
        </p:nvSpPr>
        <p:spPr bwMode="auto">
          <a:xfrm>
            <a:off x="448096" y="863772"/>
            <a:ext cx="2060121"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16" eaLnBrk="1" hangingPunct="1">
              <a:lnSpc>
                <a:spcPct val="90000"/>
              </a:lnSpc>
              <a:defRPr/>
            </a:pPr>
            <a:r>
              <a:rPr lang="en-US" sz="1372" dirty="0">
                <a:gradFill>
                  <a:gsLst>
                    <a:gs pos="93939">
                      <a:srgbClr val="525252"/>
                    </a:gs>
                    <a:gs pos="80808">
                      <a:srgbClr val="525252"/>
                    </a:gs>
                  </a:gsLst>
                  <a:lin ang="5400000" scaled="1"/>
                </a:gradFill>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6598" y="6029312"/>
            <a:ext cx="1668354" cy="358621"/>
          </a:xfrm>
          <a:prstGeom prst="rect">
            <a:avLst/>
          </a:prstGeom>
        </p:spPr>
      </p:pic>
    </p:spTree>
    <p:extLst>
      <p:ext uri="{BB962C8B-B14F-4D97-AF65-F5344CB8AC3E}">
        <p14:creationId xmlns:p14="http://schemas.microsoft.com/office/powerpoint/2010/main" val="1525546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3878574"/>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096" y="6029312"/>
            <a:ext cx="1673454" cy="358621"/>
          </a:xfrm>
          <a:prstGeom prst="rect">
            <a:avLst/>
          </a:prstGeom>
        </p:spPr>
      </p:pic>
      <p:sp>
        <p:nvSpPr>
          <p:cNvPr id="8" name="Rectangle 7"/>
          <p:cNvSpPr/>
          <p:nvPr userDrawn="1"/>
        </p:nvSpPr>
        <p:spPr bwMode="auto">
          <a:xfrm>
            <a:off x="448096" y="470068"/>
            <a:ext cx="2060121"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16" eaLnBrk="1" hangingPunct="1">
              <a:lnSpc>
                <a:spcPct val="90000"/>
              </a:lnSpc>
              <a:defRPr/>
            </a:pPr>
            <a:r>
              <a:rPr lang="en-US" sz="2744" dirty="0">
                <a:gradFill>
                  <a:gsLst>
                    <a:gs pos="51515">
                      <a:srgbClr val="FFFFFF"/>
                    </a:gs>
                    <a:gs pos="43000">
                      <a:srgbClr val="FFFFFF"/>
                    </a:gs>
                  </a:gsLst>
                  <a:lin ang="5400000" scaled="1"/>
                </a:gradFill>
                <a:ea typeface="Segoe UI" pitchFamily="34" charset="0"/>
                <a:cs typeface="Segoe UI" pitchFamily="34" charset="0"/>
              </a:rPr>
              <a:t>Product logo</a:t>
            </a:r>
          </a:p>
        </p:txBody>
      </p:sp>
      <p:sp>
        <p:nvSpPr>
          <p:cNvPr id="10" name="Rectangle 9"/>
          <p:cNvSpPr/>
          <p:nvPr userDrawn="1"/>
        </p:nvSpPr>
        <p:spPr bwMode="auto">
          <a:xfrm>
            <a:off x="448096" y="863772"/>
            <a:ext cx="2060121"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16" eaLnBrk="1" hangingPunct="1">
              <a:lnSpc>
                <a:spcPct val="90000"/>
              </a:lnSpc>
              <a:defRPr/>
            </a:pPr>
            <a:r>
              <a:rPr lang="en-US" sz="1372" dirty="0">
                <a:gradFill>
                  <a:gsLst>
                    <a:gs pos="51515">
                      <a:srgbClr val="FFFFFF"/>
                    </a:gs>
                    <a:gs pos="43000">
                      <a:srgbClr val="FFFFFF"/>
                    </a:gs>
                  </a:gsLst>
                  <a:lin ang="5400000" scaled="1"/>
                </a:gradFill>
                <a:ea typeface="Segoe UI" pitchFamily="34" charset="0"/>
                <a:cs typeface="Segoe UI" pitchFamily="34" charset="0"/>
              </a:rPr>
              <a:t>Update on slide master</a:t>
            </a:r>
          </a:p>
        </p:txBody>
      </p:sp>
    </p:spTree>
    <p:extLst>
      <p:ext uri="{BB962C8B-B14F-4D97-AF65-F5344CB8AC3E}">
        <p14:creationId xmlns:p14="http://schemas.microsoft.com/office/powerpoint/2010/main" val="41113845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wrap="square" lIns="182880" tIns="146304" rIns="182880" bIns="146304" anchor="ctr">
            <a:noAutofit/>
          </a:bodyPr>
          <a:lstStyle>
            <a:lvl1pPr>
              <a:lnSpc>
                <a:spcPct val="95000"/>
              </a:lnSpc>
              <a:spcBef>
                <a:spcPts val="0"/>
              </a:spcBef>
              <a:spcAft>
                <a:spcPts val="1600"/>
              </a:spcAft>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974"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86937673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1425691"/>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a:defRPr sz="352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998742"/>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6379867"/>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55927373"/>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27076294"/>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6"/>
            <a:ext cx="9858106"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544498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18159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66410202"/>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93064081"/>
      </p:ext>
    </p:extLst>
  </p:cSld>
  <p:clrMapOvr>
    <a:masterClrMapping/>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9483336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0"/>
            <a:ext cx="10719432"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57871462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spcAft>
                <a:spcPts val="1600"/>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27176869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47384777"/>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67854601"/>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9868789"/>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4115037"/>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4529615"/>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8077833"/>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eaLnBrk="1" hangingPunct="1"/>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1431514"/>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0" y="6170059"/>
            <a:ext cx="11620304"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fontAlgn="auto">
              <a:spcBef>
                <a:spcPts val="0"/>
              </a:spcBef>
              <a:spcAft>
                <a:spcPts val="0"/>
              </a:spcAft>
            </a:pPr>
            <a:r>
              <a:rPr lang="en-US" sz="686"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085" y="3083653"/>
            <a:ext cx="3223021" cy="690695"/>
          </a:xfrm>
          <a:prstGeom prst="rect">
            <a:avLst/>
          </a:prstGeom>
        </p:spPr>
      </p:pic>
    </p:spTree>
    <p:extLst>
      <p:ext uri="{BB962C8B-B14F-4D97-AF65-F5344CB8AC3E}">
        <p14:creationId xmlns:p14="http://schemas.microsoft.com/office/powerpoint/2010/main" val="4092221928"/>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3536933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a:defRPr lang="en-US" sz="3528"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86834915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574" indent="-236498">
              <a:defRPr lang="en-US" sz="2352"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069" indent="-336076">
              <a:defRPr lang="en-US" sz="2352"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974" rtl="0" eaLnBrk="1" latinLnBrk="0" hangingPunct="1">
              <a:spcBef>
                <a:spcPct val="20000"/>
              </a:spcBef>
              <a:spcAft>
                <a:spcPts val="800"/>
              </a:spcAft>
              <a:buFont typeface="Arial" pitchFamily="34" charset="0"/>
              <a:buNone/>
            </a:pPr>
            <a:r>
              <a:rPr lang="en-US" dirty="0"/>
              <a:t>Click to edit Master text styles</a:t>
            </a:r>
          </a:p>
          <a:p>
            <a:pPr marL="0" marR="0" lvl="1" indent="0" algn="l" defTabSz="895974"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7986" lvl="2" indent="-223993" algn="l" defTabSz="895974"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536058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790164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249948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6" y="2257102"/>
            <a:ext cx="3825981"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346406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p:cNvSpPr>
            <a:spLocks noGrp="1"/>
          </p:cNvSpPr>
          <p:nvPr>
            <p:ph type="title"/>
          </p:nvPr>
        </p:nvSpPr>
        <p:spPr/>
        <p:txBody>
          <a:bodyPr/>
          <a:lstStyle/>
          <a:p>
            <a:r>
              <a:rPr lang="en-US"/>
              <a:t>Click to edit Master title style</a:t>
            </a:r>
          </a:p>
        </p:txBody>
      </p:sp>
      <p:sp>
        <p:nvSpPr>
          <p:cNvPr id="8" name="Date Placeholder 7"/>
          <p:cNvSpPr>
            <a:spLocks noGrp="1"/>
          </p:cNvSpPr>
          <p:nvPr>
            <p:ph type="dt" sz="half" idx="10"/>
          </p:nvPr>
        </p:nvSpPr>
        <p:spPr>
          <a:xfrm>
            <a:off x="8532178" y="6356351"/>
            <a:ext cx="3051269" cy="365760"/>
          </a:xfrm>
          <a:prstGeom prst="rect">
            <a:avLst/>
          </a:prstGeom>
        </p:spPr>
        <p:txBody>
          <a:bodyPr/>
          <a:lstStyle/>
          <a:p>
            <a:pPr algn="r" defTabSz="914180"/>
            <a:fld id="{85526287-B2AA-4534-9616-8C1371A5F2E4}" type="datetime1">
              <a:rPr lang="en-US" smtClean="0">
                <a:solidFill>
                  <a:srgbClr val="FFFFFF"/>
                </a:solidFill>
              </a:rPr>
              <a:pPr algn="r" defTabSz="914180"/>
              <a:t>2/18/2016</a:t>
            </a:fld>
            <a:endParaRPr lang="en-US" sz="1600">
              <a:solidFill>
                <a:srgbClr val="00188F">
                  <a:shade val="50000"/>
                </a:srgbClr>
              </a:solidFill>
            </a:endParaRPr>
          </a:p>
        </p:txBody>
      </p:sp>
      <p:sp>
        <p:nvSpPr>
          <p:cNvPr id="9" name="Slide Number Placeholder 8"/>
          <p:cNvSpPr>
            <a:spLocks noGrp="1"/>
          </p:cNvSpPr>
          <p:nvPr>
            <p:ph type="sldNum" sz="quarter" idx="11"/>
          </p:nvPr>
        </p:nvSpPr>
        <p:spPr>
          <a:xfrm>
            <a:off x="816652" y="6356351"/>
            <a:ext cx="2640912" cy="365760"/>
          </a:xfrm>
          <a:prstGeom prst="rect">
            <a:avLst/>
          </a:prstGeom>
        </p:spPr>
        <p:txBody>
          <a:bodyPr/>
          <a:lstStyle/>
          <a:p>
            <a:pPr defTabSz="914180"/>
            <a:fld id="{0C2EF4DC-10BE-438D-A0C2-4265DEFE2ED1}" type="slidenum">
              <a:rPr lang="en-US" smtClean="0">
                <a:solidFill>
                  <a:srgbClr val="00188F">
                    <a:shade val="50000"/>
                  </a:srgbClr>
                </a:solidFill>
              </a:rPr>
              <a:pPr defTabSz="914180"/>
              <a:t>‹#›</a:t>
            </a:fld>
            <a:endParaRPr lang="en-US" dirty="0">
              <a:solidFill>
                <a:srgbClr val="00188F">
                  <a:shade val="50000"/>
                </a:srgbClr>
              </a:solidFill>
            </a:endParaRPr>
          </a:p>
        </p:txBody>
      </p:sp>
      <p:sp>
        <p:nvSpPr>
          <p:cNvPr id="10" name="Footer Placeholder 9"/>
          <p:cNvSpPr>
            <a:spLocks noGrp="1"/>
          </p:cNvSpPr>
          <p:nvPr>
            <p:ph type="ftr" sz="quarter" idx="12"/>
          </p:nvPr>
        </p:nvSpPr>
        <p:spPr>
          <a:xfrm>
            <a:off x="3863858" y="6356351"/>
            <a:ext cx="4672383" cy="365760"/>
          </a:xfrm>
          <a:prstGeom prst="rect">
            <a:avLst/>
          </a:prstGeom>
        </p:spPr>
        <p:txBody>
          <a:bodyPr/>
          <a:lstStyle/>
          <a:p>
            <a:pPr defTabSz="914180"/>
            <a:endParaRPr lang="en-US" sz="1600" dirty="0">
              <a:solidFill>
                <a:srgbClr val="00188F">
                  <a:shade val="50000"/>
                </a:srgbClr>
              </a:solidFill>
            </a:endParaRPr>
          </a:p>
        </p:txBody>
      </p:sp>
    </p:spTree>
    <p:extLst>
      <p:ext uri="{BB962C8B-B14F-4D97-AF65-F5344CB8AC3E}">
        <p14:creationId xmlns:p14="http://schemas.microsoft.com/office/powerpoint/2010/main" val="40919584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77"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3878574"/>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spTree>
    <p:extLst>
      <p:ext uri="{BB962C8B-B14F-4D97-AF65-F5344CB8AC3E}">
        <p14:creationId xmlns:p14="http://schemas.microsoft.com/office/powerpoint/2010/main" val="35041899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3099" y="0"/>
            <a:ext cx="12655023" cy="684218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13843" eaLnBrk="1" hangingPunct="1">
                <a:defRPr/>
              </a:pPr>
              <a:endParaRPr lang="en-US" sz="1960"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13870" eaLnBrk="1" fontAlgn="auto" hangingPunct="1">
                <a:spcBef>
                  <a:spcPts val="0"/>
                </a:spcBef>
                <a:spcAft>
                  <a:spcPts val="0"/>
                </a:spcAft>
                <a:defRPr/>
              </a:pPr>
              <a:endParaRPr lang="en-US" sz="1799"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895740"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BLOB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Machine</a:t>
                  </a: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VPN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Web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Mobile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API</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API</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Logic</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Notification</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882" kern="0" dirty="0">
                            <a:gradFill>
                              <a:gsLst>
                                <a:gs pos="76250">
                                  <a:srgbClr val="FFFFFF"/>
                                </a:gs>
                                <a:gs pos="31000">
                                  <a:srgbClr val="FFFFFF"/>
                                </a:gs>
                              </a:gsLst>
                              <a:lin ang="5400000" scaled="0"/>
                            </a:gradFill>
                          </a:rPr>
                          <a:t>Content Delivery</a:t>
                        </a:r>
                        <a:br>
                          <a:rPr lang="en-US" altLang="en-US" sz="882" kern="0" dirty="0">
                            <a:gradFill>
                              <a:gsLst>
                                <a:gs pos="76250">
                                  <a:srgbClr val="FFFFFF"/>
                                </a:gs>
                                <a:gs pos="31000">
                                  <a:srgbClr val="FFFFFF"/>
                                </a:gs>
                              </a:gsLst>
                              <a:lin ang="5400000" scaled="0"/>
                            </a:gradFill>
                          </a:rPr>
                        </a:br>
                        <a:r>
                          <a:rPr lang="en-US" altLang="en-US" sz="882" kern="0" dirty="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Media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176"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HDInsight</a:t>
                        </a:r>
                        <a:endParaRPr lang="en-US" sz="980" kern="0" dirty="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Machine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Stream</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Data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Event</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Mobile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BizTalk</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Hybrid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Service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Storage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SQL</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DocumentDB</a:t>
                        </a:r>
                        <a:endParaRPr lang="en-US" sz="980" kern="0" dirty="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Redis</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SQL Data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Cloud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Remote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Service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Visual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Application</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Team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Active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Multi-Factor</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13764">
                        <a:lnSpc>
                          <a:spcPct val="90000"/>
                        </a:lnSpc>
                        <a:spcBef>
                          <a:spcPts val="588"/>
                        </a:spcBef>
                        <a:defRPr/>
                      </a:pPr>
                      <a:r>
                        <a:rPr lang="en-US" sz="98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Store/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VM Image Gallery</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Site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AD Privileged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Identity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Operational</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Azure AD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StorSimple</a:t>
                      </a:r>
                      <a:endParaRPr lang="en-US" sz="980" kern="0" dirty="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352665434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7500">
                      <a:schemeClr val="bg1"/>
                    </a:gs>
                    <a:gs pos="43000">
                      <a:schemeClr val="bg1"/>
                    </a:gs>
                  </a:gsLst>
                  <a:lin ang="5400000" scaled="0"/>
                </a:gradFill>
              </a:defRPr>
            </a:lvl1pPr>
            <a:lvl2pPr marL="672153" indent="-280064">
              <a:buClr>
                <a:srgbClr val="92D050"/>
              </a:buClr>
              <a:buSzPct val="100000"/>
              <a:buFont typeface="Wingdings" panose="05000000000000000000" pitchFamily="2" charset="2"/>
              <a:buChar char="ü"/>
              <a:defRPr sz="2352">
                <a:gradFill>
                  <a:gsLst>
                    <a:gs pos="7500">
                      <a:schemeClr val="bg1"/>
                    </a:gs>
                    <a:gs pos="43000">
                      <a:schemeClr val="bg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7500">
                      <a:schemeClr val="bg1"/>
                    </a:gs>
                    <a:gs pos="43000">
                      <a:schemeClr val="bg1"/>
                    </a:gs>
                  </a:gsLst>
                  <a:lin ang="5400000" scaled="0"/>
                </a:gradFill>
              </a:defRPr>
            </a:lvl3pPr>
            <a:lvl4pPr marL="952216" indent="224051">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80"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1307698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411853659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53" indent="-280064">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216" indent="22405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80"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688164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53" indent="-280064">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216" indent="22405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sz="3136"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9065520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7525" y="0"/>
            <a:ext cx="6091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a:t>Click to edit Master text styles</a:t>
            </a:r>
          </a:p>
        </p:txBody>
      </p:sp>
    </p:spTree>
    <p:extLst>
      <p:ext uri="{BB962C8B-B14F-4D97-AF65-F5344CB8AC3E}">
        <p14:creationId xmlns:p14="http://schemas.microsoft.com/office/powerpoint/2010/main" val="118837454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170" y="291102"/>
            <a:ext cx="5825243" cy="1267431"/>
          </a:xfrm>
        </p:spPr>
        <p:txBody>
          <a:bodyPr/>
          <a:lstStyle>
            <a:lvl1pPr marL="0" indent="0">
              <a:buNone/>
              <a:defRPr sz="3920">
                <a:gradFill>
                  <a:gsLst>
                    <a:gs pos="15000">
                      <a:srgbClr val="1E1E1E"/>
                    </a:gs>
                    <a:gs pos="49000">
                      <a:srgbClr val="1E1E1E"/>
                    </a:gs>
                  </a:gsLst>
                  <a:lin ang="5400000" scaled="0"/>
                </a:gradFill>
              </a:defRPr>
            </a:lvl1pPr>
            <a:lvl2pPr marL="0" indent="0">
              <a:buFontTx/>
              <a:buNone/>
              <a:defRPr sz="1960">
                <a:gradFill>
                  <a:gsLst>
                    <a:gs pos="73750">
                      <a:schemeClr val="bg1"/>
                    </a:gs>
                    <a:gs pos="36000">
                      <a:schemeClr val="bg1"/>
                    </a:gs>
                  </a:gsLst>
                  <a:lin ang="5400000" scaled="0"/>
                </a:gradFill>
              </a:defRPr>
            </a:lvl2pPr>
            <a:lvl3pPr marL="224051" indent="0">
              <a:buNone/>
              <a:defRPr/>
            </a:lvl3pPr>
            <a:lvl4pPr marL="448102" indent="0">
              <a:buNone/>
              <a:defRPr/>
            </a:lvl4pPr>
            <a:lvl5pPr marL="672153"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7525" y="0"/>
            <a:ext cx="6091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69169" y="1635897"/>
            <a:ext cx="5735625" cy="561290"/>
          </a:xfrm>
        </p:spPr>
        <p:txBody>
          <a:bodyPr/>
          <a:lstStyle>
            <a:lvl1pPr marL="0" indent="0">
              <a:buNone/>
              <a:defRPr sz="2744">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282095119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a:t>Click to edit Master text styles</a:t>
            </a:r>
          </a:p>
        </p:txBody>
      </p:sp>
    </p:spTree>
    <p:extLst>
      <p:ext uri="{BB962C8B-B14F-4D97-AF65-F5344CB8AC3E}">
        <p14:creationId xmlns:p14="http://schemas.microsoft.com/office/powerpoint/2010/main" val="143998062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a:t>Click to edit Master text styles</a:t>
            </a:r>
          </a:p>
        </p:txBody>
      </p:sp>
    </p:spTree>
    <p:extLst>
      <p:ext uri="{BB962C8B-B14F-4D97-AF65-F5344CB8AC3E}">
        <p14:creationId xmlns:p14="http://schemas.microsoft.com/office/powerpoint/2010/main" val="237134394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marL="0" indent="0">
              <a:buFontTx/>
              <a:buNone/>
              <a:defRPr sz="3528"/>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865643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69169" y="1189177"/>
            <a:ext cx="11650488" cy="669927"/>
          </a:xfrm>
        </p:spPr>
        <p:txBody>
          <a:bodyPr>
            <a:spAutoFit/>
          </a:bodyPr>
          <a:lstStyle>
            <a:lvl1pPr marL="0" indent="0">
              <a:buFontTx/>
              <a:buNone/>
              <a:defRPr sz="3528"/>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178958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084591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89210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94998317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395445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392089" indent="-392089">
              <a:spcBef>
                <a:spcPts val="1200"/>
              </a:spcBef>
              <a:buClr>
                <a:srgbClr val="89C402"/>
              </a:buClr>
              <a:buSzPct val="100000"/>
              <a:buFont typeface="Wingdings" panose="05000000000000000000" pitchFamily="2" charset="2"/>
              <a:buChar char="ü"/>
              <a:defRPr sz="3136"/>
            </a:lvl1pPr>
            <a:lvl2pPr marL="728165" indent="-336076">
              <a:buClr>
                <a:srgbClr val="89C402"/>
              </a:buClr>
              <a:buSzPct val="100000"/>
              <a:buFont typeface="Wingdings" panose="05000000000000000000" pitchFamily="2" charset="2"/>
              <a:buChar char="ü"/>
              <a:defRPr sz="2352"/>
            </a:lvl2pPr>
            <a:lvl3pPr marL="1008229" indent="-280064">
              <a:buClr>
                <a:srgbClr val="89C402"/>
              </a:buClr>
              <a:buSzPct val="100000"/>
              <a:buFont typeface="Wingdings" panose="05000000000000000000" pitchFamily="2" charset="2"/>
              <a:buChar char="ü"/>
              <a:tabLst/>
              <a:defRPr sz="1960"/>
            </a:lvl3pPr>
            <a:lvl4pPr marL="1232280" indent="-224051">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280" indent="-224051">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544828" y="1189176"/>
            <a:ext cx="5377147" cy="2377940"/>
          </a:xfrm>
        </p:spPr>
        <p:txBody>
          <a:bodyPr wrap="square">
            <a:spAutoFit/>
          </a:bodyPr>
          <a:lstStyle>
            <a:lvl1pPr marL="392089" indent="-392089">
              <a:spcBef>
                <a:spcPts val="1200"/>
              </a:spcBef>
              <a:buClr>
                <a:srgbClr val="89C402"/>
              </a:buClr>
              <a:buSzPct val="100000"/>
              <a:buFont typeface="Wingdings" panose="05000000000000000000" pitchFamily="2" charset="2"/>
              <a:buChar char="ü"/>
              <a:defRPr sz="3136"/>
            </a:lvl1pPr>
            <a:lvl2pPr marL="728165" indent="-336076">
              <a:buClr>
                <a:srgbClr val="89C402"/>
              </a:buClr>
              <a:buSzPct val="100000"/>
              <a:buFont typeface="Wingdings" panose="05000000000000000000" pitchFamily="2" charset="2"/>
              <a:buChar char="ü"/>
              <a:defRPr sz="2352"/>
            </a:lvl2pPr>
            <a:lvl3pPr marL="1008229" indent="-280064">
              <a:buClr>
                <a:srgbClr val="89C402"/>
              </a:buClr>
              <a:buSzPct val="100000"/>
              <a:buFont typeface="Wingdings" panose="05000000000000000000" pitchFamily="2" charset="2"/>
              <a:buChar char="ü"/>
              <a:tabLst/>
              <a:defRPr sz="1960"/>
            </a:lvl3pPr>
            <a:lvl4pPr marL="1232280" indent="-224051">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280" indent="-224051">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893130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4964126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69169" y="1008336"/>
            <a:ext cx="11650488" cy="561290"/>
          </a:xfrm>
        </p:spPr>
        <p:txBody>
          <a:bodyPr/>
          <a:lstStyle>
            <a:lvl1pPr marL="0" indent="0">
              <a:buFontTx/>
              <a:buNone/>
              <a:defRPr sz="2744" baseline="0"/>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26095134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69169" y="1008336"/>
            <a:ext cx="11650488" cy="561290"/>
          </a:xfrm>
        </p:spPr>
        <p:txBody>
          <a:bodyPr/>
          <a:lstStyle>
            <a:lvl1pPr marL="0" indent="0">
              <a:buFontTx/>
              <a:buNone/>
              <a:defRPr sz="2744" baseline="0"/>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159926307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6"/>
            <a:ext cx="9858106"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95330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2699430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094837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9912920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247827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34687427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482889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1504162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141155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94668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50460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27326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eaLnBrk="1" hangingPunct="1"/>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8086495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314067"/>
            <a:ext cx="11652805" cy="89966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780605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fontAlgn="auto">
              <a:spcBef>
                <a:spcPts val="0"/>
              </a:spcBef>
              <a:spcAft>
                <a:spcPts val="0"/>
              </a:spcAft>
            </a:pPr>
            <a:r>
              <a:rPr lang="en-US" sz="686"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085" y="3083653"/>
            <a:ext cx="3223021" cy="690695"/>
          </a:xfrm>
          <a:prstGeom prst="rect">
            <a:avLst/>
          </a:prstGeom>
        </p:spPr>
      </p:pic>
    </p:spTree>
    <p:extLst>
      <p:ext uri="{BB962C8B-B14F-4D97-AF65-F5344CB8AC3E}">
        <p14:creationId xmlns:p14="http://schemas.microsoft.com/office/powerpoint/2010/main" val="350839779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390920498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87151431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3032371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997239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81401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51322" y="6145571"/>
            <a:ext cx="1355277" cy="290715"/>
          </a:xfrm>
          <a:prstGeom prst="rect">
            <a:avLst/>
          </a:prstGeom>
        </p:spPr>
      </p:pic>
      <p:sp>
        <p:nvSpPr>
          <p:cNvPr id="3" name="Freeform 2"/>
          <p:cNvSpPr>
            <a:spLocks noEditPoints="1"/>
          </p:cNvSpPr>
          <p:nvPr userDrawn="1"/>
        </p:nvSpPr>
        <p:spPr bwMode="black">
          <a:xfrm>
            <a:off x="2095003" y="2425050"/>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1523661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9"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2" y="3878576"/>
            <a:ext cx="716947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472" y="6118622"/>
            <a:ext cx="1255086" cy="268966"/>
          </a:xfrm>
          <a:prstGeom prst="rect">
            <a:avLst/>
          </a:prstGeom>
        </p:spPr>
      </p:pic>
    </p:spTree>
    <p:extLst>
      <p:ext uri="{BB962C8B-B14F-4D97-AF65-F5344CB8AC3E}">
        <p14:creationId xmlns:p14="http://schemas.microsoft.com/office/powerpoint/2010/main" val="25539182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2050989"/>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7" indent="0">
              <a:buNone/>
              <a:defRPr/>
            </a:lvl3pPr>
            <a:lvl4pPr marL="448072" indent="0">
              <a:buNone/>
              <a:defRPr/>
            </a:lvl4pPr>
            <a:lvl5pPr marL="67210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462983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117332"/>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829216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8" indent="0">
              <a:buNone/>
              <a:tabLst/>
              <a:defRPr sz="1960"/>
            </a:lvl3pPr>
            <a:lvl4pPr marL="451184" indent="0">
              <a:buNone/>
              <a:defRPr/>
            </a:lvl4pPr>
            <a:lvl5pPr marL="67210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2" y="1189176"/>
            <a:ext cx="5377147"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8" indent="0">
              <a:buNone/>
              <a:tabLst/>
              <a:defRPr sz="1960"/>
            </a:lvl3pPr>
            <a:lvl4pPr marL="451184" indent="0">
              <a:buNone/>
              <a:defRPr/>
            </a:lvl4pPr>
            <a:lvl5pPr marL="67210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379244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443234"/>
          </a:xfrm>
        </p:spPr>
        <p:txBody>
          <a:bodyPr wrap="square">
            <a:spAutoFit/>
          </a:bodyPr>
          <a:lstStyle>
            <a:lvl1pPr marL="281602" indent="-281602">
              <a:spcBef>
                <a:spcPts val="1200"/>
              </a:spcBef>
              <a:buClr>
                <a:schemeClr val="tx1"/>
              </a:buClr>
              <a:buFont typeface="Arial" pitchFamily="34" charset="0"/>
              <a:buChar char="•"/>
              <a:defRPr sz="3136"/>
            </a:lvl1pPr>
            <a:lvl2pPr marL="520561" indent="-228539">
              <a:defRPr sz="2352"/>
            </a:lvl2pPr>
            <a:lvl3pPr marL="685618" indent="-165056">
              <a:tabLst/>
              <a:defRPr sz="1960"/>
            </a:lvl3pPr>
            <a:lvl4pPr marL="863370" indent="-177753">
              <a:defRPr/>
            </a:lvl4pPr>
            <a:lvl5pPr marL="1028427" indent="-16505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2" y="1189176"/>
            <a:ext cx="5377147" cy="2443234"/>
          </a:xfrm>
        </p:spPr>
        <p:txBody>
          <a:bodyPr wrap="square">
            <a:spAutoFit/>
          </a:bodyPr>
          <a:lstStyle>
            <a:lvl1pPr marL="281602" indent="-281602">
              <a:spcBef>
                <a:spcPts val="1200"/>
              </a:spcBef>
              <a:buClr>
                <a:schemeClr val="tx1"/>
              </a:buClr>
              <a:buFont typeface="Arial" pitchFamily="34" charset="0"/>
              <a:buChar char="•"/>
              <a:defRPr sz="3136"/>
            </a:lvl1pPr>
            <a:lvl2pPr marL="520561" indent="-228539">
              <a:defRPr sz="2352"/>
            </a:lvl2pPr>
            <a:lvl3pPr marL="685618" indent="-165056">
              <a:tabLst/>
              <a:defRPr sz="1960"/>
            </a:lvl3pPr>
            <a:lvl4pPr marL="863370" indent="-177753">
              <a:defRPr/>
            </a:lvl4pPr>
            <a:lvl5pPr marL="1028427" indent="-16505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695657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3040221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8305503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197312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40363"/>
            <a:ext cx="9856549" cy="995838"/>
          </a:xfrm>
          <a:noFill/>
        </p:spPr>
        <p:txBody>
          <a:bodyPr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092" y="3694460"/>
            <a:ext cx="9858105" cy="669927"/>
          </a:xfrm>
          <a:noFill/>
        </p:spPr>
        <p:txBody>
          <a:bodyPr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350" y="3429000"/>
            <a:ext cx="7167198"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092" y="4207040"/>
            <a:ext cx="9858105" cy="615609"/>
          </a:xfrm>
          <a:noFill/>
        </p:spPr>
        <p:txBody>
          <a:bodyPr lIns="182880" tIns="146304" rIns="182880" bIns="146304">
            <a:spAutoFit/>
          </a:bodyPr>
          <a:lstStyle>
            <a:lvl1pPr marL="0" indent="0">
              <a:spcBef>
                <a:spcPts val="0"/>
              </a:spcBef>
              <a:buNone/>
              <a:defRPr sz="2352"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33716585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4333" y="2240363"/>
            <a:ext cx="6945325" cy="995838"/>
          </a:xfrm>
          <a:noFill/>
        </p:spPr>
        <p:txBody>
          <a:bodyPr wrap="square"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4559" y="3694460"/>
            <a:ext cx="6946423" cy="669927"/>
          </a:xfrm>
          <a:noFill/>
        </p:spPr>
        <p:txBody>
          <a:bodyPr wrap="square"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68818" y="3429000"/>
            <a:ext cx="6202636"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7065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53185227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9923636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85314483"/>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0325747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0543741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055125956"/>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12612926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5.xml"/><Relationship Id="rId13" Type="http://schemas.openxmlformats.org/officeDocument/2006/relationships/slideLayout" Target="../slideLayouts/slideLayout220.xml"/><Relationship Id="rId18" Type="http://schemas.openxmlformats.org/officeDocument/2006/relationships/slideLayout" Target="../slideLayouts/slideLayout225.xml"/><Relationship Id="rId26" Type="http://schemas.openxmlformats.org/officeDocument/2006/relationships/slideLayout" Target="../slideLayouts/slideLayout233.xml"/><Relationship Id="rId3" Type="http://schemas.openxmlformats.org/officeDocument/2006/relationships/slideLayout" Target="../slideLayouts/slideLayout210.xml"/><Relationship Id="rId21" Type="http://schemas.openxmlformats.org/officeDocument/2006/relationships/slideLayout" Target="../slideLayouts/slideLayout228.xml"/><Relationship Id="rId7" Type="http://schemas.openxmlformats.org/officeDocument/2006/relationships/slideLayout" Target="../slideLayouts/slideLayout214.xml"/><Relationship Id="rId12" Type="http://schemas.openxmlformats.org/officeDocument/2006/relationships/slideLayout" Target="../slideLayouts/slideLayout219.xml"/><Relationship Id="rId17" Type="http://schemas.openxmlformats.org/officeDocument/2006/relationships/slideLayout" Target="../slideLayouts/slideLayout224.xml"/><Relationship Id="rId25" Type="http://schemas.openxmlformats.org/officeDocument/2006/relationships/slideLayout" Target="../slideLayouts/slideLayout232.xml"/><Relationship Id="rId33" Type="http://schemas.openxmlformats.org/officeDocument/2006/relationships/theme" Target="../theme/theme10.xml"/><Relationship Id="rId2" Type="http://schemas.openxmlformats.org/officeDocument/2006/relationships/slideLayout" Target="../slideLayouts/slideLayout209.xml"/><Relationship Id="rId16" Type="http://schemas.openxmlformats.org/officeDocument/2006/relationships/slideLayout" Target="../slideLayouts/slideLayout223.xml"/><Relationship Id="rId20" Type="http://schemas.openxmlformats.org/officeDocument/2006/relationships/slideLayout" Target="../slideLayouts/slideLayout227.xml"/><Relationship Id="rId29" Type="http://schemas.openxmlformats.org/officeDocument/2006/relationships/slideLayout" Target="../slideLayouts/slideLayout236.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24" Type="http://schemas.openxmlformats.org/officeDocument/2006/relationships/slideLayout" Target="../slideLayouts/slideLayout231.xml"/><Relationship Id="rId32" Type="http://schemas.openxmlformats.org/officeDocument/2006/relationships/slideLayout" Target="../slideLayouts/slideLayout239.xml"/><Relationship Id="rId5" Type="http://schemas.openxmlformats.org/officeDocument/2006/relationships/slideLayout" Target="../slideLayouts/slideLayout212.xml"/><Relationship Id="rId15" Type="http://schemas.openxmlformats.org/officeDocument/2006/relationships/slideLayout" Target="../slideLayouts/slideLayout222.xml"/><Relationship Id="rId23" Type="http://schemas.openxmlformats.org/officeDocument/2006/relationships/slideLayout" Target="../slideLayouts/slideLayout230.xml"/><Relationship Id="rId28" Type="http://schemas.openxmlformats.org/officeDocument/2006/relationships/slideLayout" Target="../slideLayouts/slideLayout235.xml"/><Relationship Id="rId10" Type="http://schemas.openxmlformats.org/officeDocument/2006/relationships/slideLayout" Target="../slideLayouts/slideLayout217.xml"/><Relationship Id="rId19" Type="http://schemas.openxmlformats.org/officeDocument/2006/relationships/slideLayout" Target="../slideLayouts/slideLayout226.xml"/><Relationship Id="rId31" Type="http://schemas.openxmlformats.org/officeDocument/2006/relationships/slideLayout" Target="../slideLayouts/slideLayout238.xml"/><Relationship Id="rId4" Type="http://schemas.openxmlformats.org/officeDocument/2006/relationships/slideLayout" Target="../slideLayouts/slideLayout211.xml"/><Relationship Id="rId9" Type="http://schemas.openxmlformats.org/officeDocument/2006/relationships/slideLayout" Target="../slideLayouts/slideLayout216.xml"/><Relationship Id="rId14" Type="http://schemas.openxmlformats.org/officeDocument/2006/relationships/slideLayout" Target="../slideLayouts/slideLayout221.xml"/><Relationship Id="rId22" Type="http://schemas.openxmlformats.org/officeDocument/2006/relationships/slideLayout" Target="../slideLayouts/slideLayout229.xml"/><Relationship Id="rId27" Type="http://schemas.openxmlformats.org/officeDocument/2006/relationships/slideLayout" Target="../slideLayouts/slideLayout234.xml"/><Relationship Id="rId30" Type="http://schemas.openxmlformats.org/officeDocument/2006/relationships/slideLayout" Target="../slideLayouts/slideLayout23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7.xml"/><Relationship Id="rId13" Type="http://schemas.openxmlformats.org/officeDocument/2006/relationships/slideLayout" Target="../slideLayouts/slideLayout252.xml"/><Relationship Id="rId18" Type="http://schemas.openxmlformats.org/officeDocument/2006/relationships/slideLayout" Target="../slideLayouts/slideLayout257.xml"/><Relationship Id="rId3" Type="http://schemas.openxmlformats.org/officeDocument/2006/relationships/slideLayout" Target="../slideLayouts/slideLayout242.xml"/><Relationship Id="rId21" Type="http://schemas.openxmlformats.org/officeDocument/2006/relationships/slideLayout" Target="../slideLayouts/slideLayout260.xml"/><Relationship Id="rId7" Type="http://schemas.openxmlformats.org/officeDocument/2006/relationships/slideLayout" Target="../slideLayouts/slideLayout246.xml"/><Relationship Id="rId12" Type="http://schemas.openxmlformats.org/officeDocument/2006/relationships/slideLayout" Target="../slideLayouts/slideLayout251.xml"/><Relationship Id="rId17" Type="http://schemas.openxmlformats.org/officeDocument/2006/relationships/slideLayout" Target="../slideLayouts/slideLayout256.xml"/><Relationship Id="rId2" Type="http://schemas.openxmlformats.org/officeDocument/2006/relationships/slideLayout" Target="../slideLayouts/slideLayout241.xml"/><Relationship Id="rId16" Type="http://schemas.openxmlformats.org/officeDocument/2006/relationships/slideLayout" Target="../slideLayouts/slideLayout255.xml"/><Relationship Id="rId20" Type="http://schemas.openxmlformats.org/officeDocument/2006/relationships/slideLayout" Target="../slideLayouts/slideLayout259.xml"/><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slideLayout" Target="../slideLayouts/slideLayout250.xml"/><Relationship Id="rId24" Type="http://schemas.openxmlformats.org/officeDocument/2006/relationships/image" Target="../media/image77.png"/><Relationship Id="rId5" Type="http://schemas.openxmlformats.org/officeDocument/2006/relationships/slideLayout" Target="../slideLayouts/slideLayout244.xml"/><Relationship Id="rId15" Type="http://schemas.openxmlformats.org/officeDocument/2006/relationships/slideLayout" Target="../slideLayouts/slideLayout254.xml"/><Relationship Id="rId23" Type="http://schemas.openxmlformats.org/officeDocument/2006/relationships/theme" Target="../theme/theme11.xml"/><Relationship Id="rId10" Type="http://schemas.openxmlformats.org/officeDocument/2006/relationships/slideLayout" Target="../slideLayouts/slideLayout249.xml"/><Relationship Id="rId19" Type="http://schemas.openxmlformats.org/officeDocument/2006/relationships/slideLayout" Target="../slideLayouts/slideLayout258.xml"/><Relationship Id="rId4" Type="http://schemas.openxmlformats.org/officeDocument/2006/relationships/slideLayout" Target="../slideLayouts/slideLayout243.xml"/><Relationship Id="rId9" Type="http://schemas.openxmlformats.org/officeDocument/2006/relationships/slideLayout" Target="../slideLayouts/slideLayout248.xml"/><Relationship Id="rId14" Type="http://schemas.openxmlformats.org/officeDocument/2006/relationships/slideLayout" Target="../slideLayouts/slideLayout253.xml"/><Relationship Id="rId22" Type="http://schemas.openxmlformats.org/officeDocument/2006/relationships/slideLayout" Target="../slideLayouts/slideLayout26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69.xml"/><Relationship Id="rId13" Type="http://schemas.openxmlformats.org/officeDocument/2006/relationships/slideLayout" Target="../slideLayouts/slideLayout274.xml"/><Relationship Id="rId18" Type="http://schemas.openxmlformats.org/officeDocument/2006/relationships/slideLayout" Target="../slideLayouts/slideLayout279.xml"/><Relationship Id="rId26" Type="http://schemas.openxmlformats.org/officeDocument/2006/relationships/slideLayout" Target="../slideLayouts/slideLayout287.xml"/><Relationship Id="rId3" Type="http://schemas.openxmlformats.org/officeDocument/2006/relationships/slideLayout" Target="../slideLayouts/slideLayout264.xml"/><Relationship Id="rId21" Type="http://schemas.openxmlformats.org/officeDocument/2006/relationships/slideLayout" Target="../slideLayouts/slideLayout282.xml"/><Relationship Id="rId34" Type="http://schemas.openxmlformats.org/officeDocument/2006/relationships/image" Target="../media/image90.png"/><Relationship Id="rId7" Type="http://schemas.openxmlformats.org/officeDocument/2006/relationships/slideLayout" Target="../slideLayouts/slideLayout268.xml"/><Relationship Id="rId12" Type="http://schemas.openxmlformats.org/officeDocument/2006/relationships/slideLayout" Target="../slideLayouts/slideLayout273.xml"/><Relationship Id="rId17" Type="http://schemas.openxmlformats.org/officeDocument/2006/relationships/slideLayout" Target="../slideLayouts/slideLayout278.xml"/><Relationship Id="rId25" Type="http://schemas.openxmlformats.org/officeDocument/2006/relationships/slideLayout" Target="../slideLayouts/slideLayout286.xml"/><Relationship Id="rId33" Type="http://schemas.openxmlformats.org/officeDocument/2006/relationships/image" Target="../media/image89.png"/><Relationship Id="rId2" Type="http://schemas.openxmlformats.org/officeDocument/2006/relationships/slideLayout" Target="../slideLayouts/slideLayout263.xml"/><Relationship Id="rId16" Type="http://schemas.openxmlformats.org/officeDocument/2006/relationships/slideLayout" Target="../slideLayouts/slideLayout277.xml"/><Relationship Id="rId20" Type="http://schemas.openxmlformats.org/officeDocument/2006/relationships/slideLayout" Target="../slideLayouts/slideLayout281.xml"/><Relationship Id="rId29" Type="http://schemas.openxmlformats.org/officeDocument/2006/relationships/slideLayout" Target="../slideLayouts/slideLayout290.xml"/><Relationship Id="rId1" Type="http://schemas.openxmlformats.org/officeDocument/2006/relationships/slideLayout" Target="../slideLayouts/slideLayout262.xml"/><Relationship Id="rId6" Type="http://schemas.openxmlformats.org/officeDocument/2006/relationships/slideLayout" Target="../slideLayouts/slideLayout267.xml"/><Relationship Id="rId11" Type="http://schemas.openxmlformats.org/officeDocument/2006/relationships/slideLayout" Target="../slideLayouts/slideLayout272.xml"/><Relationship Id="rId24" Type="http://schemas.openxmlformats.org/officeDocument/2006/relationships/slideLayout" Target="../slideLayouts/slideLayout285.xml"/><Relationship Id="rId32" Type="http://schemas.openxmlformats.org/officeDocument/2006/relationships/theme" Target="../theme/theme12.xml"/><Relationship Id="rId5" Type="http://schemas.openxmlformats.org/officeDocument/2006/relationships/slideLayout" Target="../slideLayouts/slideLayout266.xml"/><Relationship Id="rId15" Type="http://schemas.openxmlformats.org/officeDocument/2006/relationships/slideLayout" Target="../slideLayouts/slideLayout276.xml"/><Relationship Id="rId23" Type="http://schemas.openxmlformats.org/officeDocument/2006/relationships/slideLayout" Target="../slideLayouts/slideLayout284.xml"/><Relationship Id="rId28" Type="http://schemas.openxmlformats.org/officeDocument/2006/relationships/slideLayout" Target="../slideLayouts/slideLayout289.xml"/><Relationship Id="rId10" Type="http://schemas.openxmlformats.org/officeDocument/2006/relationships/slideLayout" Target="../slideLayouts/slideLayout271.xml"/><Relationship Id="rId19" Type="http://schemas.openxmlformats.org/officeDocument/2006/relationships/slideLayout" Target="../slideLayouts/slideLayout280.xml"/><Relationship Id="rId31" Type="http://schemas.openxmlformats.org/officeDocument/2006/relationships/slideLayout" Target="../slideLayouts/slideLayout292.xml"/><Relationship Id="rId4" Type="http://schemas.openxmlformats.org/officeDocument/2006/relationships/slideLayout" Target="../slideLayouts/slideLayout265.xml"/><Relationship Id="rId9" Type="http://schemas.openxmlformats.org/officeDocument/2006/relationships/slideLayout" Target="../slideLayouts/slideLayout270.xml"/><Relationship Id="rId14" Type="http://schemas.openxmlformats.org/officeDocument/2006/relationships/slideLayout" Target="../slideLayouts/slideLayout275.xml"/><Relationship Id="rId22" Type="http://schemas.openxmlformats.org/officeDocument/2006/relationships/slideLayout" Target="../slideLayouts/slideLayout283.xml"/><Relationship Id="rId27" Type="http://schemas.openxmlformats.org/officeDocument/2006/relationships/slideLayout" Target="../slideLayouts/slideLayout288.xml"/><Relationship Id="rId30" Type="http://schemas.openxmlformats.org/officeDocument/2006/relationships/slideLayout" Target="../slideLayouts/slideLayout29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00.xml"/><Relationship Id="rId13" Type="http://schemas.openxmlformats.org/officeDocument/2006/relationships/slideLayout" Target="../slideLayouts/slideLayout305.xml"/><Relationship Id="rId18" Type="http://schemas.openxmlformats.org/officeDocument/2006/relationships/slideLayout" Target="../slideLayouts/slideLayout310.xml"/><Relationship Id="rId26" Type="http://schemas.openxmlformats.org/officeDocument/2006/relationships/slideLayout" Target="../slideLayouts/slideLayout318.xml"/><Relationship Id="rId3" Type="http://schemas.openxmlformats.org/officeDocument/2006/relationships/slideLayout" Target="../slideLayouts/slideLayout295.xml"/><Relationship Id="rId21" Type="http://schemas.openxmlformats.org/officeDocument/2006/relationships/slideLayout" Target="../slideLayouts/slideLayout313.xml"/><Relationship Id="rId34" Type="http://schemas.openxmlformats.org/officeDocument/2006/relationships/image" Target="../media/image90.png"/><Relationship Id="rId7" Type="http://schemas.openxmlformats.org/officeDocument/2006/relationships/slideLayout" Target="../slideLayouts/slideLayout299.xml"/><Relationship Id="rId12" Type="http://schemas.openxmlformats.org/officeDocument/2006/relationships/slideLayout" Target="../slideLayouts/slideLayout304.xml"/><Relationship Id="rId17" Type="http://schemas.openxmlformats.org/officeDocument/2006/relationships/slideLayout" Target="../slideLayouts/slideLayout309.xml"/><Relationship Id="rId25" Type="http://schemas.openxmlformats.org/officeDocument/2006/relationships/slideLayout" Target="../slideLayouts/slideLayout317.xml"/><Relationship Id="rId33" Type="http://schemas.openxmlformats.org/officeDocument/2006/relationships/image" Target="../media/image89.png"/><Relationship Id="rId2" Type="http://schemas.openxmlformats.org/officeDocument/2006/relationships/slideLayout" Target="../slideLayouts/slideLayout294.xml"/><Relationship Id="rId16" Type="http://schemas.openxmlformats.org/officeDocument/2006/relationships/slideLayout" Target="../slideLayouts/slideLayout308.xml"/><Relationship Id="rId20" Type="http://schemas.openxmlformats.org/officeDocument/2006/relationships/slideLayout" Target="../slideLayouts/slideLayout312.xml"/><Relationship Id="rId29" Type="http://schemas.openxmlformats.org/officeDocument/2006/relationships/slideLayout" Target="../slideLayouts/slideLayout321.xml"/><Relationship Id="rId1" Type="http://schemas.openxmlformats.org/officeDocument/2006/relationships/slideLayout" Target="../slideLayouts/slideLayout293.xml"/><Relationship Id="rId6" Type="http://schemas.openxmlformats.org/officeDocument/2006/relationships/slideLayout" Target="../slideLayouts/slideLayout298.xml"/><Relationship Id="rId11" Type="http://schemas.openxmlformats.org/officeDocument/2006/relationships/slideLayout" Target="../slideLayouts/slideLayout303.xml"/><Relationship Id="rId24" Type="http://schemas.openxmlformats.org/officeDocument/2006/relationships/slideLayout" Target="../slideLayouts/slideLayout316.xml"/><Relationship Id="rId32" Type="http://schemas.openxmlformats.org/officeDocument/2006/relationships/theme" Target="../theme/theme13.xml"/><Relationship Id="rId5" Type="http://schemas.openxmlformats.org/officeDocument/2006/relationships/slideLayout" Target="../slideLayouts/slideLayout297.xml"/><Relationship Id="rId15" Type="http://schemas.openxmlformats.org/officeDocument/2006/relationships/slideLayout" Target="../slideLayouts/slideLayout307.xml"/><Relationship Id="rId23" Type="http://schemas.openxmlformats.org/officeDocument/2006/relationships/slideLayout" Target="../slideLayouts/slideLayout315.xml"/><Relationship Id="rId28" Type="http://schemas.openxmlformats.org/officeDocument/2006/relationships/slideLayout" Target="../slideLayouts/slideLayout320.xml"/><Relationship Id="rId10" Type="http://schemas.openxmlformats.org/officeDocument/2006/relationships/slideLayout" Target="../slideLayouts/slideLayout302.xml"/><Relationship Id="rId19" Type="http://schemas.openxmlformats.org/officeDocument/2006/relationships/slideLayout" Target="../slideLayouts/slideLayout311.xml"/><Relationship Id="rId31" Type="http://schemas.openxmlformats.org/officeDocument/2006/relationships/slideLayout" Target="../slideLayouts/slideLayout323.xml"/><Relationship Id="rId4" Type="http://schemas.openxmlformats.org/officeDocument/2006/relationships/slideLayout" Target="../slideLayouts/slideLayout296.xml"/><Relationship Id="rId9" Type="http://schemas.openxmlformats.org/officeDocument/2006/relationships/slideLayout" Target="../slideLayouts/slideLayout301.xml"/><Relationship Id="rId14" Type="http://schemas.openxmlformats.org/officeDocument/2006/relationships/slideLayout" Target="../slideLayouts/slideLayout306.xml"/><Relationship Id="rId22" Type="http://schemas.openxmlformats.org/officeDocument/2006/relationships/slideLayout" Target="../slideLayouts/slideLayout314.xml"/><Relationship Id="rId27" Type="http://schemas.openxmlformats.org/officeDocument/2006/relationships/slideLayout" Target="../slideLayouts/slideLayout319.xml"/><Relationship Id="rId30" Type="http://schemas.openxmlformats.org/officeDocument/2006/relationships/slideLayout" Target="../slideLayouts/slideLayout32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31.xml"/><Relationship Id="rId13" Type="http://schemas.openxmlformats.org/officeDocument/2006/relationships/slideLayout" Target="../slideLayouts/slideLayout336.xml"/><Relationship Id="rId18" Type="http://schemas.openxmlformats.org/officeDocument/2006/relationships/slideLayout" Target="../slideLayouts/slideLayout341.xml"/><Relationship Id="rId26" Type="http://schemas.openxmlformats.org/officeDocument/2006/relationships/slideLayout" Target="../slideLayouts/slideLayout349.xml"/><Relationship Id="rId3" Type="http://schemas.openxmlformats.org/officeDocument/2006/relationships/slideLayout" Target="../slideLayouts/slideLayout326.xml"/><Relationship Id="rId21" Type="http://schemas.openxmlformats.org/officeDocument/2006/relationships/slideLayout" Target="../slideLayouts/slideLayout344.xml"/><Relationship Id="rId34" Type="http://schemas.openxmlformats.org/officeDocument/2006/relationships/slideLayout" Target="../slideLayouts/slideLayout357.xml"/><Relationship Id="rId7" Type="http://schemas.openxmlformats.org/officeDocument/2006/relationships/slideLayout" Target="../slideLayouts/slideLayout330.xml"/><Relationship Id="rId12" Type="http://schemas.openxmlformats.org/officeDocument/2006/relationships/slideLayout" Target="../slideLayouts/slideLayout335.xml"/><Relationship Id="rId17" Type="http://schemas.openxmlformats.org/officeDocument/2006/relationships/slideLayout" Target="../slideLayouts/slideLayout340.xml"/><Relationship Id="rId25" Type="http://schemas.openxmlformats.org/officeDocument/2006/relationships/slideLayout" Target="../slideLayouts/slideLayout348.xml"/><Relationship Id="rId33" Type="http://schemas.openxmlformats.org/officeDocument/2006/relationships/slideLayout" Target="../slideLayouts/slideLayout356.xml"/><Relationship Id="rId2" Type="http://schemas.openxmlformats.org/officeDocument/2006/relationships/slideLayout" Target="../slideLayouts/slideLayout325.xml"/><Relationship Id="rId16" Type="http://schemas.openxmlformats.org/officeDocument/2006/relationships/slideLayout" Target="../slideLayouts/slideLayout339.xml"/><Relationship Id="rId20" Type="http://schemas.openxmlformats.org/officeDocument/2006/relationships/slideLayout" Target="../slideLayouts/slideLayout343.xml"/><Relationship Id="rId29" Type="http://schemas.openxmlformats.org/officeDocument/2006/relationships/slideLayout" Target="../slideLayouts/slideLayout352.xml"/><Relationship Id="rId1" Type="http://schemas.openxmlformats.org/officeDocument/2006/relationships/slideLayout" Target="../slideLayouts/slideLayout324.xml"/><Relationship Id="rId6" Type="http://schemas.openxmlformats.org/officeDocument/2006/relationships/slideLayout" Target="../slideLayouts/slideLayout329.xml"/><Relationship Id="rId11" Type="http://schemas.openxmlformats.org/officeDocument/2006/relationships/slideLayout" Target="../slideLayouts/slideLayout334.xml"/><Relationship Id="rId24" Type="http://schemas.openxmlformats.org/officeDocument/2006/relationships/slideLayout" Target="../slideLayouts/slideLayout347.xml"/><Relationship Id="rId32" Type="http://schemas.openxmlformats.org/officeDocument/2006/relationships/slideLayout" Target="../slideLayouts/slideLayout355.xml"/><Relationship Id="rId5" Type="http://schemas.openxmlformats.org/officeDocument/2006/relationships/slideLayout" Target="../slideLayouts/slideLayout328.xml"/><Relationship Id="rId15" Type="http://schemas.openxmlformats.org/officeDocument/2006/relationships/slideLayout" Target="../slideLayouts/slideLayout338.xml"/><Relationship Id="rId23" Type="http://schemas.openxmlformats.org/officeDocument/2006/relationships/slideLayout" Target="../slideLayouts/slideLayout346.xml"/><Relationship Id="rId28" Type="http://schemas.openxmlformats.org/officeDocument/2006/relationships/slideLayout" Target="../slideLayouts/slideLayout351.xml"/><Relationship Id="rId36" Type="http://schemas.openxmlformats.org/officeDocument/2006/relationships/image" Target="../media/image10.png"/><Relationship Id="rId10" Type="http://schemas.openxmlformats.org/officeDocument/2006/relationships/slideLayout" Target="../slideLayouts/slideLayout333.xml"/><Relationship Id="rId19" Type="http://schemas.openxmlformats.org/officeDocument/2006/relationships/slideLayout" Target="../slideLayouts/slideLayout342.xml"/><Relationship Id="rId31" Type="http://schemas.openxmlformats.org/officeDocument/2006/relationships/slideLayout" Target="../slideLayouts/slideLayout354.xml"/><Relationship Id="rId4" Type="http://schemas.openxmlformats.org/officeDocument/2006/relationships/slideLayout" Target="../slideLayouts/slideLayout327.xml"/><Relationship Id="rId9" Type="http://schemas.openxmlformats.org/officeDocument/2006/relationships/slideLayout" Target="../slideLayouts/slideLayout332.xml"/><Relationship Id="rId14" Type="http://schemas.openxmlformats.org/officeDocument/2006/relationships/slideLayout" Target="../slideLayouts/slideLayout337.xml"/><Relationship Id="rId22" Type="http://schemas.openxmlformats.org/officeDocument/2006/relationships/slideLayout" Target="../slideLayouts/slideLayout345.xml"/><Relationship Id="rId27" Type="http://schemas.openxmlformats.org/officeDocument/2006/relationships/slideLayout" Target="../slideLayouts/slideLayout350.xml"/><Relationship Id="rId30" Type="http://schemas.openxmlformats.org/officeDocument/2006/relationships/slideLayout" Target="../slideLayouts/slideLayout353.xml"/><Relationship Id="rId35"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65.xml"/><Relationship Id="rId3" Type="http://schemas.openxmlformats.org/officeDocument/2006/relationships/slideLayout" Target="../slideLayouts/slideLayout360.xml"/><Relationship Id="rId7" Type="http://schemas.openxmlformats.org/officeDocument/2006/relationships/slideLayout" Target="../slideLayouts/slideLayout364.xml"/><Relationship Id="rId12" Type="http://schemas.openxmlformats.org/officeDocument/2006/relationships/theme" Target="../theme/theme15.xml"/><Relationship Id="rId2" Type="http://schemas.openxmlformats.org/officeDocument/2006/relationships/slideLayout" Target="../slideLayouts/slideLayout359.xml"/><Relationship Id="rId1" Type="http://schemas.openxmlformats.org/officeDocument/2006/relationships/slideLayout" Target="../slideLayouts/slideLayout358.xml"/><Relationship Id="rId6" Type="http://schemas.openxmlformats.org/officeDocument/2006/relationships/slideLayout" Target="../slideLayouts/slideLayout363.xml"/><Relationship Id="rId11" Type="http://schemas.openxmlformats.org/officeDocument/2006/relationships/slideLayout" Target="../slideLayouts/slideLayout368.xml"/><Relationship Id="rId5" Type="http://schemas.openxmlformats.org/officeDocument/2006/relationships/slideLayout" Target="../slideLayouts/slideLayout362.xml"/><Relationship Id="rId10" Type="http://schemas.openxmlformats.org/officeDocument/2006/relationships/slideLayout" Target="../slideLayouts/slideLayout367.xml"/><Relationship Id="rId4" Type="http://schemas.openxmlformats.org/officeDocument/2006/relationships/slideLayout" Target="../slideLayouts/slideLayout361.xml"/><Relationship Id="rId9" Type="http://schemas.openxmlformats.org/officeDocument/2006/relationships/slideLayout" Target="../slideLayouts/slideLayout366.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76.xml"/><Relationship Id="rId13" Type="http://schemas.openxmlformats.org/officeDocument/2006/relationships/slideLayout" Target="../slideLayouts/slideLayout381.xml"/><Relationship Id="rId18" Type="http://schemas.openxmlformats.org/officeDocument/2006/relationships/slideLayout" Target="../slideLayouts/slideLayout386.xml"/><Relationship Id="rId3" Type="http://schemas.openxmlformats.org/officeDocument/2006/relationships/slideLayout" Target="../slideLayouts/slideLayout371.xml"/><Relationship Id="rId7" Type="http://schemas.openxmlformats.org/officeDocument/2006/relationships/slideLayout" Target="../slideLayouts/slideLayout375.xml"/><Relationship Id="rId12" Type="http://schemas.openxmlformats.org/officeDocument/2006/relationships/slideLayout" Target="../slideLayouts/slideLayout380.xml"/><Relationship Id="rId17" Type="http://schemas.openxmlformats.org/officeDocument/2006/relationships/slideLayout" Target="../slideLayouts/slideLayout385.xml"/><Relationship Id="rId2" Type="http://schemas.openxmlformats.org/officeDocument/2006/relationships/slideLayout" Target="../slideLayouts/slideLayout370.xml"/><Relationship Id="rId16" Type="http://schemas.openxmlformats.org/officeDocument/2006/relationships/slideLayout" Target="../slideLayouts/slideLayout384.xml"/><Relationship Id="rId20" Type="http://schemas.openxmlformats.org/officeDocument/2006/relationships/theme" Target="../theme/theme16.xml"/><Relationship Id="rId1" Type="http://schemas.openxmlformats.org/officeDocument/2006/relationships/slideLayout" Target="../slideLayouts/slideLayout369.xml"/><Relationship Id="rId6" Type="http://schemas.openxmlformats.org/officeDocument/2006/relationships/slideLayout" Target="../slideLayouts/slideLayout374.xml"/><Relationship Id="rId11" Type="http://schemas.openxmlformats.org/officeDocument/2006/relationships/slideLayout" Target="../slideLayouts/slideLayout379.xml"/><Relationship Id="rId5" Type="http://schemas.openxmlformats.org/officeDocument/2006/relationships/slideLayout" Target="../slideLayouts/slideLayout373.xml"/><Relationship Id="rId15" Type="http://schemas.openxmlformats.org/officeDocument/2006/relationships/slideLayout" Target="../slideLayouts/slideLayout383.xml"/><Relationship Id="rId10" Type="http://schemas.openxmlformats.org/officeDocument/2006/relationships/slideLayout" Target="../slideLayouts/slideLayout378.xml"/><Relationship Id="rId19" Type="http://schemas.openxmlformats.org/officeDocument/2006/relationships/slideLayout" Target="../slideLayouts/slideLayout387.xml"/><Relationship Id="rId4" Type="http://schemas.openxmlformats.org/officeDocument/2006/relationships/slideLayout" Target="../slideLayouts/slideLayout372.xml"/><Relationship Id="rId9" Type="http://schemas.openxmlformats.org/officeDocument/2006/relationships/slideLayout" Target="../slideLayouts/slideLayout377.xml"/><Relationship Id="rId14" Type="http://schemas.openxmlformats.org/officeDocument/2006/relationships/slideLayout" Target="../slideLayouts/slideLayout382.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95.xml"/><Relationship Id="rId13" Type="http://schemas.openxmlformats.org/officeDocument/2006/relationships/slideLayout" Target="../slideLayouts/slideLayout400.xml"/><Relationship Id="rId18" Type="http://schemas.openxmlformats.org/officeDocument/2006/relationships/slideLayout" Target="../slideLayouts/slideLayout405.xml"/><Relationship Id="rId3" Type="http://schemas.openxmlformats.org/officeDocument/2006/relationships/slideLayout" Target="../slideLayouts/slideLayout390.xml"/><Relationship Id="rId21" Type="http://schemas.openxmlformats.org/officeDocument/2006/relationships/slideLayout" Target="../slideLayouts/slideLayout408.xml"/><Relationship Id="rId7" Type="http://schemas.openxmlformats.org/officeDocument/2006/relationships/slideLayout" Target="../slideLayouts/slideLayout394.xml"/><Relationship Id="rId12" Type="http://schemas.openxmlformats.org/officeDocument/2006/relationships/slideLayout" Target="../slideLayouts/slideLayout399.xml"/><Relationship Id="rId17" Type="http://schemas.openxmlformats.org/officeDocument/2006/relationships/slideLayout" Target="../slideLayouts/slideLayout404.xml"/><Relationship Id="rId2" Type="http://schemas.openxmlformats.org/officeDocument/2006/relationships/slideLayout" Target="../slideLayouts/slideLayout389.xml"/><Relationship Id="rId16" Type="http://schemas.openxmlformats.org/officeDocument/2006/relationships/slideLayout" Target="../slideLayouts/slideLayout403.xml"/><Relationship Id="rId20" Type="http://schemas.openxmlformats.org/officeDocument/2006/relationships/slideLayout" Target="../slideLayouts/slideLayout407.xml"/><Relationship Id="rId1" Type="http://schemas.openxmlformats.org/officeDocument/2006/relationships/slideLayout" Target="../slideLayouts/slideLayout388.xml"/><Relationship Id="rId6" Type="http://schemas.openxmlformats.org/officeDocument/2006/relationships/slideLayout" Target="../slideLayouts/slideLayout393.xml"/><Relationship Id="rId11" Type="http://schemas.openxmlformats.org/officeDocument/2006/relationships/slideLayout" Target="../slideLayouts/slideLayout398.xml"/><Relationship Id="rId5" Type="http://schemas.openxmlformats.org/officeDocument/2006/relationships/slideLayout" Target="../slideLayouts/slideLayout392.xml"/><Relationship Id="rId15" Type="http://schemas.openxmlformats.org/officeDocument/2006/relationships/slideLayout" Target="../slideLayouts/slideLayout402.xml"/><Relationship Id="rId23" Type="http://schemas.openxmlformats.org/officeDocument/2006/relationships/image" Target="../media/image10.png"/><Relationship Id="rId10" Type="http://schemas.openxmlformats.org/officeDocument/2006/relationships/slideLayout" Target="../slideLayouts/slideLayout397.xml"/><Relationship Id="rId19" Type="http://schemas.openxmlformats.org/officeDocument/2006/relationships/slideLayout" Target="../slideLayouts/slideLayout406.xml"/><Relationship Id="rId4" Type="http://schemas.openxmlformats.org/officeDocument/2006/relationships/slideLayout" Target="../slideLayouts/slideLayout391.xml"/><Relationship Id="rId9" Type="http://schemas.openxmlformats.org/officeDocument/2006/relationships/slideLayout" Target="../slideLayouts/slideLayout396.xml"/><Relationship Id="rId14" Type="http://schemas.openxmlformats.org/officeDocument/2006/relationships/slideLayout" Target="../slideLayouts/slideLayout401.xml"/><Relationship Id="rId22" Type="http://schemas.openxmlformats.org/officeDocument/2006/relationships/theme" Target="../theme/theme1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6" Type="http://schemas.openxmlformats.org/officeDocument/2006/relationships/image" Target="../media/image10.pn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theme" Target="../theme/theme2.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image" Target="../media/image10.png"/><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theme" Target="../theme/theme3.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image" Target="../media/image69.png"/><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theme" Target="../theme/theme4.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slideLayout" Target="../slideLayouts/slideLayout135.xml"/><Relationship Id="rId3" Type="http://schemas.openxmlformats.org/officeDocument/2006/relationships/slideLayout" Target="../slideLayouts/slideLayout112.xml"/><Relationship Id="rId21" Type="http://schemas.openxmlformats.org/officeDocument/2006/relationships/slideLayout" Target="../slideLayouts/slideLayout130.xml"/><Relationship Id="rId34" Type="http://schemas.openxmlformats.org/officeDocument/2006/relationships/image" Target="../media/image1.png"/><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33" Type="http://schemas.openxmlformats.org/officeDocument/2006/relationships/theme" Target="../theme/theme5.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29" Type="http://schemas.openxmlformats.org/officeDocument/2006/relationships/slideLayout" Target="../slideLayouts/slideLayout138.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32" Type="http://schemas.openxmlformats.org/officeDocument/2006/relationships/slideLayout" Target="../slideLayouts/slideLayout141.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28" Type="http://schemas.openxmlformats.org/officeDocument/2006/relationships/slideLayout" Target="../slideLayouts/slideLayout137.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31" Type="http://schemas.openxmlformats.org/officeDocument/2006/relationships/slideLayout" Target="../slideLayouts/slideLayout140.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slideLayout" Target="../slideLayouts/slideLayout136.xml"/><Relationship Id="rId30" Type="http://schemas.openxmlformats.org/officeDocument/2006/relationships/slideLayout" Target="../slideLayouts/slideLayout139.xml"/><Relationship Id="rId35"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5" Type="http://schemas.openxmlformats.org/officeDocument/2006/relationships/theme" Target="../theme/theme6.xml"/><Relationship Id="rId10" Type="http://schemas.openxmlformats.org/officeDocument/2006/relationships/slideLayout" Target="../slideLayouts/slideLayout151.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3" Type="http://schemas.openxmlformats.org/officeDocument/2006/relationships/slideLayout" Target="../slideLayouts/slideLayout158.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0" Type="http://schemas.openxmlformats.org/officeDocument/2006/relationships/image" Target="../media/image10.png"/><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10" Type="http://schemas.openxmlformats.org/officeDocument/2006/relationships/slideLayout" Target="../slideLayouts/slideLayout165.xml"/><Relationship Id="rId19" Type="http://schemas.openxmlformats.org/officeDocument/2006/relationships/theme" Target="../theme/theme7.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8.xml"/><Relationship Id="rId1" Type="http://schemas.openxmlformats.org/officeDocument/2006/relationships/slideLayout" Target="../slideLayouts/slideLayout17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34" Type="http://schemas.openxmlformats.org/officeDocument/2006/relationships/theme" Target="../theme/theme9.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33" Type="http://schemas.openxmlformats.org/officeDocument/2006/relationships/slideLayout" Target="../slideLayouts/slideLayout207.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29" Type="http://schemas.openxmlformats.org/officeDocument/2006/relationships/slideLayout" Target="../slideLayouts/slideLayout203.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32" Type="http://schemas.openxmlformats.org/officeDocument/2006/relationships/slideLayout" Target="../slideLayouts/slideLayout206.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28" Type="http://schemas.openxmlformats.org/officeDocument/2006/relationships/slideLayout" Target="../slideLayouts/slideLayout202.xml"/><Relationship Id="rId36" Type="http://schemas.openxmlformats.org/officeDocument/2006/relationships/image" Target="../media/image2.png"/><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31" Type="http://schemas.openxmlformats.org/officeDocument/2006/relationships/slideLayout" Target="../slideLayouts/slideLayout205.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slideLayout" Target="../slideLayouts/slideLayout201.xml"/><Relationship Id="rId30" Type="http://schemas.openxmlformats.org/officeDocument/2006/relationships/slideLayout" Target="../slideLayouts/slideLayout204.xml"/><Relationship Id="rId3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pic>
        <p:nvPicPr>
          <p:cNvPr id="8" name="Logo" descr="MS Logo White.png"/>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110325035"/>
      </p:ext>
    </p:extLst>
  </p:cSld>
  <p:clrMap bg1="lt1" tx1="dk1" bg2="lt2" tx2="dk2" accent1="accent1" accent2="accent2" accent3="accent3" accent4="accent4" accent5="accent5" accent6="accent6" hlink="hlink" folHlink="folHlink"/>
  <p:sldLayoutIdLst>
    <p:sldLayoutId id="2147484957" r:id="rId1"/>
    <p:sldLayoutId id="2147484960" r:id="rId2"/>
    <p:sldLayoutId id="2147484959" r:id="rId3"/>
    <p:sldLayoutId id="2147484961" r:id="rId4"/>
    <p:sldLayoutId id="2147484985" r:id="rId5"/>
    <p:sldLayoutId id="2147484995" r:id="rId6"/>
    <p:sldLayoutId id="2147484986" r:id="rId7"/>
    <p:sldLayoutId id="2147484987" r:id="rId8"/>
    <p:sldLayoutId id="2147484988" r:id="rId9"/>
    <p:sldLayoutId id="2147484989" r:id="rId10"/>
    <p:sldLayoutId id="2147484962" r:id="rId11"/>
    <p:sldLayoutId id="2147484963" r:id="rId12"/>
    <p:sldLayoutId id="2147484992" r:id="rId13"/>
    <p:sldLayoutId id="2147484964" r:id="rId14"/>
    <p:sldLayoutId id="2147484969" r:id="rId15"/>
    <p:sldLayoutId id="2147484994" r:id="rId16"/>
    <p:sldLayoutId id="2147484991" r:id="rId17"/>
    <p:sldLayoutId id="2147484965" r:id="rId18"/>
    <p:sldLayoutId id="2147484972" r:id="rId19"/>
    <p:sldLayoutId id="2147484966" r:id="rId20"/>
    <p:sldLayoutId id="2147484970" r:id="rId21"/>
    <p:sldLayoutId id="2147484993" r:id="rId22"/>
    <p:sldLayoutId id="2147484967" r:id="rId23"/>
    <p:sldLayoutId id="2147484968" r:id="rId24"/>
    <p:sldLayoutId id="2147484990" r:id="rId25"/>
    <p:sldLayoutId id="2147484996" r:id="rId26"/>
    <p:sldLayoutId id="2147484997" r:id="rId27"/>
    <p:sldLayoutId id="2147484998" r:id="rId28"/>
    <p:sldLayoutId id="2147485000" r:id="rId29"/>
    <p:sldLayoutId id="2147485001" r:id="rId30"/>
    <p:sldLayoutId id="2147484999" r:id="rId31"/>
    <p:sldLayoutId id="2147485017" r:id="rId32"/>
  </p:sldLayoutIdLst>
  <p:transition>
    <p:fade/>
  </p:transition>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80"/>
            <a:ext cx="11650485"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2409368"/>
      </p:ext>
    </p:extLst>
  </p:cSld>
  <p:clrMap bg1="dk1" tx1="lt1" bg2="dk2" tx2="lt2" accent1="accent1" accent2="accent2" accent3="accent3" accent4="accent4" accent5="accent5" accent6="accent6" hlink="hlink" folHlink="folHlink"/>
  <p:sldLayoutIdLst>
    <p:sldLayoutId id="2147485187" r:id="rId1"/>
    <p:sldLayoutId id="2147485188" r:id="rId2"/>
    <p:sldLayoutId id="2147485189" r:id="rId3"/>
    <p:sldLayoutId id="2147485190" r:id="rId4"/>
    <p:sldLayoutId id="2147485191" r:id="rId5"/>
    <p:sldLayoutId id="2147485192" r:id="rId6"/>
    <p:sldLayoutId id="2147485193" r:id="rId7"/>
    <p:sldLayoutId id="2147485194" r:id="rId8"/>
    <p:sldLayoutId id="2147485195" r:id="rId9"/>
    <p:sldLayoutId id="2147485196" r:id="rId10"/>
    <p:sldLayoutId id="2147485197" r:id="rId11"/>
    <p:sldLayoutId id="2147485198" r:id="rId12"/>
    <p:sldLayoutId id="2147485199" r:id="rId13"/>
    <p:sldLayoutId id="2147485200" r:id="rId14"/>
    <p:sldLayoutId id="2147485201" r:id="rId15"/>
    <p:sldLayoutId id="2147485202" r:id="rId16"/>
    <p:sldLayoutId id="2147485203" r:id="rId17"/>
    <p:sldLayoutId id="2147485204" r:id="rId18"/>
    <p:sldLayoutId id="2147485205" r:id="rId19"/>
    <p:sldLayoutId id="2147485206" r:id="rId20"/>
    <p:sldLayoutId id="2147485207" r:id="rId21"/>
    <p:sldLayoutId id="2147485208" r:id="rId22"/>
    <p:sldLayoutId id="2147485209" r:id="rId23"/>
    <p:sldLayoutId id="2147485210" r:id="rId24"/>
    <p:sldLayoutId id="2147485211" r:id="rId25"/>
    <p:sldLayoutId id="2147485212" r:id="rId26"/>
    <p:sldLayoutId id="2147485213" r:id="rId27"/>
    <p:sldLayoutId id="2147485214" r:id="rId28"/>
    <p:sldLayoutId id="2147485215" r:id="rId29"/>
    <p:sldLayoutId id="2147485216" r:id="rId30"/>
    <p:sldLayoutId id="2147485217" r:id="rId31"/>
    <p:sldLayoutId id="2147485218" r:id="rId32"/>
  </p:sldLayoutIdLst>
  <p:transition>
    <p:fade/>
  </p:transition>
  <p:txStyles>
    <p:titleStyle>
      <a:lvl1pPr algn="l" defTabSz="914060"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1" marR="0" indent="-336031" algn="l" defTabSz="914060" rtl="0" eaLnBrk="1" fontAlgn="auto" latinLnBrk="0" hangingPunct="1">
        <a:lnSpc>
          <a:spcPct val="90000"/>
        </a:lnSpc>
        <a:spcBef>
          <a:spcPct val="20000"/>
        </a:spcBef>
        <a:spcAft>
          <a:spcPts val="0"/>
        </a:spcAft>
        <a:buClrTx/>
        <a:buSzPct val="90000"/>
        <a:buFont typeface="Arial" pitchFamily="34" charset="0"/>
        <a:buChar char="•"/>
        <a:tabLst/>
        <a:defRPr sz="3918" kern="1200" spc="0" baseline="0">
          <a:gradFill>
            <a:gsLst>
              <a:gs pos="1250">
                <a:schemeClr val="tx1"/>
              </a:gs>
              <a:gs pos="100000">
                <a:schemeClr val="tx1"/>
              </a:gs>
            </a:gsLst>
            <a:lin ang="5400000" scaled="0"/>
          </a:gradFill>
          <a:latin typeface="+mj-lt"/>
          <a:ea typeface="+mn-ea"/>
          <a:cs typeface="+mn-cs"/>
        </a:defRPr>
      </a:lvl1pPr>
      <a:lvl2pPr marL="572499" marR="0" indent="-236467" algn="l" defTabSz="91406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5" marR="0" indent="-224022" algn="l" defTabSz="91406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6" marR="0" indent="-224022" algn="l" defTabSz="91406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118" marR="0" indent="-224022" algn="l" defTabSz="91406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665" indent="-228516" algn="l" defTabSz="91406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697" indent="-228516" algn="l" defTabSz="91406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27" indent="-228516" algn="l" defTabSz="91406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59" indent="-228516" algn="l" defTabSz="91406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0" rtl="0" eaLnBrk="1" latinLnBrk="0" hangingPunct="1">
        <a:defRPr sz="1765" kern="1200">
          <a:solidFill>
            <a:schemeClr val="tx1"/>
          </a:solidFill>
          <a:latin typeface="+mn-lt"/>
          <a:ea typeface="+mn-ea"/>
          <a:cs typeface="+mn-cs"/>
        </a:defRPr>
      </a:lvl1pPr>
      <a:lvl2pPr marL="457031" algn="l" defTabSz="914060" rtl="0" eaLnBrk="1" latinLnBrk="0" hangingPunct="1">
        <a:defRPr sz="1765" kern="1200">
          <a:solidFill>
            <a:schemeClr val="tx1"/>
          </a:solidFill>
          <a:latin typeface="+mn-lt"/>
          <a:ea typeface="+mn-ea"/>
          <a:cs typeface="+mn-cs"/>
        </a:defRPr>
      </a:lvl2pPr>
      <a:lvl3pPr marL="914060" algn="l" defTabSz="914060" rtl="0" eaLnBrk="1" latinLnBrk="0" hangingPunct="1">
        <a:defRPr sz="1765" kern="1200">
          <a:solidFill>
            <a:schemeClr val="tx1"/>
          </a:solidFill>
          <a:latin typeface="+mn-lt"/>
          <a:ea typeface="+mn-ea"/>
          <a:cs typeface="+mn-cs"/>
        </a:defRPr>
      </a:lvl3pPr>
      <a:lvl4pPr marL="1371091" algn="l" defTabSz="914060" rtl="0" eaLnBrk="1" latinLnBrk="0" hangingPunct="1">
        <a:defRPr sz="1765" kern="1200">
          <a:solidFill>
            <a:schemeClr val="tx1"/>
          </a:solidFill>
          <a:latin typeface="+mn-lt"/>
          <a:ea typeface="+mn-ea"/>
          <a:cs typeface="+mn-cs"/>
        </a:defRPr>
      </a:lvl4pPr>
      <a:lvl5pPr marL="1828121" algn="l" defTabSz="914060" rtl="0" eaLnBrk="1" latinLnBrk="0" hangingPunct="1">
        <a:defRPr sz="1765" kern="1200">
          <a:solidFill>
            <a:schemeClr val="tx1"/>
          </a:solidFill>
          <a:latin typeface="+mn-lt"/>
          <a:ea typeface="+mn-ea"/>
          <a:cs typeface="+mn-cs"/>
        </a:defRPr>
      </a:lvl5pPr>
      <a:lvl6pPr marL="2285153" algn="l" defTabSz="914060" rtl="0" eaLnBrk="1" latinLnBrk="0" hangingPunct="1">
        <a:defRPr sz="1765" kern="1200">
          <a:solidFill>
            <a:schemeClr val="tx1"/>
          </a:solidFill>
          <a:latin typeface="+mn-lt"/>
          <a:ea typeface="+mn-ea"/>
          <a:cs typeface="+mn-cs"/>
        </a:defRPr>
      </a:lvl6pPr>
      <a:lvl7pPr marL="2742183" algn="l" defTabSz="914060" rtl="0" eaLnBrk="1" latinLnBrk="0" hangingPunct="1">
        <a:defRPr sz="1765" kern="1200">
          <a:solidFill>
            <a:schemeClr val="tx1"/>
          </a:solidFill>
          <a:latin typeface="+mn-lt"/>
          <a:ea typeface="+mn-ea"/>
          <a:cs typeface="+mn-cs"/>
        </a:defRPr>
      </a:lvl7pPr>
      <a:lvl8pPr marL="3199212" algn="l" defTabSz="914060" rtl="0" eaLnBrk="1" latinLnBrk="0" hangingPunct="1">
        <a:defRPr sz="1765" kern="1200">
          <a:solidFill>
            <a:schemeClr val="tx1"/>
          </a:solidFill>
          <a:latin typeface="+mn-lt"/>
          <a:ea typeface="+mn-ea"/>
          <a:cs typeface="+mn-cs"/>
        </a:defRPr>
      </a:lvl8pPr>
      <a:lvl9pPr marL="3656243" algn="l" defTabSz="914060"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043"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69" y="1189177"/>
            <a:ext cx="11650488"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12196605" y="0"/>
            <a:ext cx="87596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9154797"/>
      </p:ext>
    </p:extLst>
  </p:cSld>
  <p:clrMap bg1="dk1" tx1="lt1" bg2="dk2" tx2="lt2" accent1="accent1" accent2="accent2" accent3="accent3" accent4="accent4" accent5="accent5" accent6="accent6" hlink="hlink" folHlink="folHlink"/>
  <p:sldLayoutIdLst>
    <p:sldLayoutId id="2147485220" r:id="rId1"/>
    <p:sldLayoutId id="2147485221" r:id="rId2"/>
    <p:sldLayoutId id="2147485222" r:id="rId3"/>
    <p:sldLayoutId id="2147485223" r:id="rId4"/>
    <p:sldLayoutId id="2147485224" r:id="rId5"/>
    <p:sldLayoutId id="2147485225" r:id="rId6"/>
    <p:sldLayoutId id="2147485226" r:id="rId7"/>
    <p:sldLayoutId id="2147485227" r:id="rId8"/>
    <p:sldLayoutId id="2147485228" r:id="rId9"/>
    <p:sldLayoutId id="2147485229" r:id="rId10"/>
    <p:sldLayoutId id="2147485230" r:id="rId11"/>
    <p:sldLayoutId id="2147485231" r:id="rId12"/>
    <p:sldLayoutId id="2147485232" r:id="rId13"/>
    <p:sldLayoutId id="2147485233" r:id="rId14"/>
    <p:sldLayoutId id="2147485234" r:id="rId15"/>
    <p:sldLayoutId id="2147485235" r:id="rId16"/>
    <p:sldLayoutId id="2147485236" r:id="rId17"/>
    <p:sldLayoutId id="2147485237" r:id="rId18"/>
    <p:sldLayoutId id="2147485238" r:id="rId19"/>
    <p:sldLayoutId id="2147485239" r:id="rId20"/>
    <p:sldLayoutId id="2147485240" r:id="rId21"/>
    <p:sldLayoutId id="2147485241" r:id="rId22"/>
  </p:sldLayoutIdLst>
  <p:transition>
    <p:fade/>
  </p:transition>
  <p:txStyles>
    <p:titleStyle>
      <a:lvl1pPr algn="l" defTabSz="913319" rtl="0" eaLnBrk="0" fontAlgn="base" hangingPunct="0">
        <a:lnSpc>
          <a:spcPct val="90000"/>
        </a:lnSpc>
        <a:spcBef>
          <a:spcPct val="0"/>
        </a:spcBef>
        <a:spcAft>
          <a:spcPct val="0"/>
        </a:spcAft>
        <a:defRPr lang="en-US" sz="4704"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2pPr>
      <a:lvl3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3pPr>
      <a:lvl4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4pPr>
      <a:lvl5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5pPr>
      <a:lvl6pPr marL="448102" algn="l" defTabSz="913319" rtl="0" fontAlgn="base">
        <a:lnSpc>
          <a:spcPct val="90000"/>
        </a:lnSpc>
        <a:spcBef>
          <a:spcPct val="0"/>
        </a:spcBef>
        <a:spcAft>
          <a:spcPct val="0"/>
        </a:spcAft>
        <a:defRPr sz="4704">
          <a:solidFill>
            <a:schemeClr val="tx1"/>
          </a:solidFill>
          <a:latin typeface="Segoe UI Light" charset="0"/>
          <a:ea typeface="ＭＳ Ｐゴシック" charset="0"/>
        </a:defRPr>
      </a:lvl6pPr>
      <a:lvl7pPr marL="896203" algn="l" defTabSz="913319" rtl="0" fontAlgn="base">
        <a:lnSpc>
          <a:spcPct val="90000"/>
        </a:lnSpc>
        <a:spcBef>
          <a:spcPct val="0"/>
        </a:spcBef>
        <a:spcAft>
          <a:spcPct val="0"/>
        </a:spcAft>
        <a:defRPr sz="4704">
          <a:solidFill>
            <a:schemeClr val="tx1"/>
          </a:solidFill>
          <a:latin typeface="Segoe UI Light" charset="0"/>
          <a:ea typeface="ＭＳ Ｐゴシック" charset="0"/>
        </a:defRPr>
      </a:lvl7pPr>
      <a:lvl8pPr marL="1344305" algn="l" defTabSz="913319" rtl="0" fontAlgn="base">
        <a:lnSpc>
          <a:spcPct val="90000"/>
        </a:lnSpc>
        <a:spcBef>
          <a:spcPct val="0"/>
        </a:spcBef>
        <a:spcAft>
          <a:spcPct val="0"/>
        </a:spcAft>
        <a:defRPr sz="4704">
          <a:solidFill>
            <a:schemeClr val="tx1"/>
          </a:solidFill>
          <a:latin typeface="Segoe UI Light" charset="0"/>
          <a:ea typeface="ＭＳ Ｐゴシック" charset="0"/>
        </a:defRPr>
      </a:lvl8pPr>
      <a:lvl9pPr marL="1792407" algn="l" defTabSz="913319" rtl="0" fontAlgn="base">
        <a:lnSpc>
          <a:spcPct val="90000"/>
        </a:lnSpc>
        <a:spcBef>
          <a:spcPct val="0"/>
        </a:spcBef>
        <a:spcAft>
          <a:spcPct val="0"/>
        </a:spcAft>
        <a:defRPr sz="4704">
          <a:solidFill>
            <a:schemeClr val="tx1"/>
          </a:solidFill>
          <a:latin typeface="Segoe UI Light" charset="0"/>
          <a:ea typeface="ＭＳ Ｐゴシック" charset="0"/>
        </a:defRPr>
      </a:lvl9pPr>
    </p:titleStyle>
    <p:bodyStyle>
      <a:lvl1pPr marL="336076" indent="-336076" algn="l" defTabSz="913319" rtl="0" eaLnBrk="0" fontAlgn="base" hangingPunct="0">
        <a:lnSpc>
          <a:spcPct val="90000"/>
        </a:lnSpc>
        <a:spcBef>
          <a:spcPct val="20000"/>
        </a:spcBef>
        <a:spcAft>
          <a:spcPct val="0"/>
        </a:spcAft>
        <a:buSzPct val="90000"/>
        <a:buFont typeface="Arial" panose="020B0604020202020204" pitchFamily="34" charset="0"/>
        <a:buChar char="•"/>
        <a:defRPr sz="392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574" indent="-236498" algn="l" defTabSz="913319" rtl="0" eaLnBrk="0" fontAlgn="base" hangingPunct="0">
        <a:lnSpc>
          <a:spcPct val="90000"/>
        </a:lnSpc>
        <a:spcBef>
          <a:spcPct val="20000"/>
        </a:spcBef>
        <a:spcAft>
          <a:spcPct val="0"/>
        </a:spcAft>
        <a:buSzPct val="90000"/>
        <a:buFont typeface="Arial" panose="020B0604020202020204" pitchFamily="34" charset="0"/>
        <a:buChar char="•"/>
        <a:defRPr sz="2352"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178"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sz="196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229"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280"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814896927"/>
      </p:ext>
    </p:extLst>
  </p:cSld>
  <p:clrMap bg1="lt1" tx1="dk1" bg2="lt2" tx2="dk2" accent1="accent1" accent2="accent2" accent3="accent3" accent4="accent4" accent5="accent5" accent6="accent6" hlink="hlink" folHlink="folHlink"/>
  <p:sldLayoutIdLst>
    <p:sldLayoutId id="2147485243" r:id="rId1"/>
    <p:sldLayoutId id="2147485244" r:id="rId2"/>
    <p:sldLayoutId id="2147485245" r:id="rId3"/>
    <p:sldLayoutId id="2147485246" r:id="rId4"/>
    <p:sldLayoutId id="2147485247" r:id="rId5"/>
    <p:sldLayoutId id="2147485248" r:id="rId6"/>
    <p:sldLayoutId id="2147485249" r:id="rId7"/>
    <p:sldLayoutId id="2147485250" r:id="rId8"/>
    <p:sldLayoutId id="2147485251" r:id="rId9"/>
    <p:sldLayoutId id="2147485252" r:id="rId10"/>
    <p:sldLayoutId id="2147485253" r:id="rId11"/>
    <p:sldLayoutId id="2147485254" r:id="rId12"/>
    <p:sldLayoutId id="2147485255" r:id="rId13"/>
    <p:sldLayoutId id="2147485256" r:id="rId14"/>
    <p:sldLayoutId id="2147485257" r:id="rId15"/>
    <p:sldLayoutId id="2147485258" r:id="rId16"/>
    <p:sldLayoutId id="2147485259" r:id="rId17"/>
    <p:sldLayoutId id="2147485260" r:id="rId18"/>
    <p:sldLayoutId id="2147485261" r:id="rId19"/>
    <p:sldLayoutId id="2147485262" r:id="rId20"/>
    <p:sldLayoutId id="2147485263" r:id="rId21"/>
    <p:sldLayoutId id="2147485264" r:id="rId22"/>
    <p:sldLayoutId id="2147485265" r:id="rId23"/>
    <p:sldLayoutId id="2147485266" r:id="rId24"/>
    <p:sldLayoutId id="2147485267" r:id="rId25"/>
    <p:sldLayoutId id="2147485268" r:id="rId26"/>
    <p:sldLayoutId id="2147485269" r:id="rId27"/>
    <p:sldLayoutId id="2147485270" r:id="rId28"/>
    <p:sldLayoutId id="2147485271" r:id="rId29"/>
    <p:sldLayoutId id="2147485272" r:id="rId30"/>
    <p:sldLayoutId id="2147485273" r:id="rId31"/>
  </p:sldLayoutIdLst>
  <p:transition>
    <p:fade/>
  </p:transition>
  <p:hf hdr="0" ftr="0" dt="0"/>
  <p:txStyles>
    <p:titleStyle>
      <a:lvl1pPr algn="l" defTabSz="913906" rtl="0" eaLnBrk="1" latinLnBrk="0" hangingPunct="1">
        <a:lnSpc>
          <a:spcPct val="90000"/>
        </a:lnSpc>
        <a:spcBef>
          <a:spcPct val="0"/>
        </a:spcBef>
        <a:buNone/>
        <a:defRPr lang="en-US" sz="5291" b="0" kern="1200" cap="none" spc="-100" baseline="0" dirty="0" smtClean="0">
          <a:ln w="3175">
            <a:noFill/>
          </a:ln>
          <a:solidFill>
            <a:schemeClr val="bg1"/>
          </a:solidFill>
          <a:effectLst/>
          <a:latin typeface="+mj-lt"/>
          <a:ea typeface="+mn-ea"/>
          <a:cs typeface="Segoe UI" pitchFamily="34" charset="0"/>
        </a:defRPr>
      </a:lvl1pPr>
    </p:titleStyle>
    <p:bodyStyle>
      <a:lvl1pPr marL="335975" marR="0" indent="-335975"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9" kern="1200" spc="0" baseline="0">
          <a:solidFill>
            <a:schemeClr val="bg1"/>
          </a:solidFill>
          <a:latin typeface="+mj-lt"/>
          <a:ea typeface="+mn-ea"/>
          <a:cs typeface="+mn-cs"/>
        </a:defRPr>
      </a:lvl1pPr>
      <a:lvl2pPr marL="572402" marR="0" indent="-236427"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2pPr>
      <a:lvl3pPr marL="783943"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3pPr>
      <a:lvl4pPr marL="1007927"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4pPr>
      <a:lvl5pPr marL="1231910"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5pPr>
      <a:lvl6pPr marL="251324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70196"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7149"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410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906" rtl="0" eaLnBrk="1" latinLnBrk="0" hangingPunct="1">
        <a:defRPr sz="1763" kern="1200">
          <a:solidFill>
            <a:schemeClr val="tx1"/>
          </a:solidFill>
          <a:latin typeface="+mn-lt"/>
          <a:ea typeface="+mn-ea"/>
          <a:cs typeface="+mn-cs"/>
        </a:defRPr>
      </a:lvl1pPr>
      <a:lvl2pPr marL="456953" algn="l" defTabSz="913906" rtl="0" eaLnBrk="1" latinLnBrk="0" hangingPunct="1">
        <a:defRPr sz="1763" kern="1200">
          <a:solidFill>
            <a:schemeClr val="tx1"/>
          </a:solidFill>
          <a:latin typeface="+mn-lt"/>
          <a:ea typeface="+mn-ea"/>
          <a:cs typeface="+mn-cs"/>
        </a:defRPr>
      </a:lvl2pPr>
      <a:lvl3pPr marL="913906" algn="l" defTabSz="913906" rtl="0" eaLnBrk="1" latinLnBrk="0" hangingPunct="1">
        <a:defRPr sz="1763" kern="1200">
          <a:solidFill>
            <a:schemeClr val="tx1"/>
          </a:solidFill>
          <a:latin typeface="+mn-lt"/>
          <a:ea typeface="+mn-ea"/>
          <a:cs typeface="+mn-cs"/>
        </a:defRPr>
      </a:lvl3pPr>
      <a:lvl4pPr marL="1370860" algn="l" defTabSz="913906" rtl="0" eaLnBrk="1" latinLnBrk="0" hangingPunct="1">
        <a:defRPr sz="1763" kern="1200">
          <a:solidFill>
            <a:schemeClr val="tx1"/>
          </a:solidFill>
          <a:latin typeface="+mn-lt"/>
          <a:ea typeface="+mn-ea"/>
          <a:cs typeface="+mn-cs"/>
        </a:defRPr>
      </a:lvl4pPr>
      <a:lvl5pPr marL="1827812" algn="l" defTabSz="913906" rtl="0" eaLnBrk="1" latinLnBrk="0" hangingPunct="1">
        <a:defRPr sz="1763" kern="1200">
          <a:solidFill>
            <a:schemeClr val="tx1"/>
          </a:solidFill>
          <a:latin typeface="+mn-lt"/>
          <a:ea typeface="+mn-ea"/>
          <a:cs typeface="+mn-cs"/>
        </a:defRPr>
      </a:lvl5pPr>
      <a:lvl6pPr marL="2284766" algn="l" defTabSz="913906" rtl="0" eaLnBrk="1" latinLnBrk="0" hangingPunct="1">
        <a:defRPr sz="1763" kern="1200">
          <a:solidFill>
            <a:schemeClr val="tx1"/>
          </a:solidFill>
          <a:latin typeface="+mn-lt"/>
          <a:ea typeface="+mn-ea"/>
          <a:cs typeface="+mn-cs"/>
        </a:defRPr>
      </a:lvl6pPr>
      <a:lvl7pPr marL="2741718" algn="l" defTabSz="913906" rtl="0" eaLnBrk="1" latinLnBrk="0" hangingPunct="1">
        <a:defRPr sz="1763" kern="1200">
          <a:solidFill>
            <a:schemeClr val="tx1"/>
          </a:solidFill>
          <a:latin typeface="+mn-lt"/>
          <a:ea typeface="+mn-ea"/>
          <a:cs typeface="+mn-cs"/>
        </a:defRPr>
      </a:lvl7pPr>
      <a:lvl8pPr marL="3198672" algn="l" defTabSz="913906" rtl="0" eaLnBrk="1" latinLnBrk="0" hangingPunct="1">
        <a:defRPr sz="1763" kern="1200">
          <a:solidFill>
            <a:schemeClr val="tx1"/>
          </a:solidFill>
          <a:latin typeface="+mn-lt"/>
          <a:ea typeface="+mn-ea"/>
          <a:cs typeface="+mn-cs"/>
        </a:defRPr>
      </a:lvl8pPr>
      <a:lvl9pPr marL="3655626" algn="l" defTabSz="913906"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255002727"/>
      </p:ext>
    </p:extLst>
  </p:cSld>
  <p:clrMap bg1="lt1" tx1="dk1" bg2="lt2" tx2="dk2" accent1="accent1" accent2="accent2" accent3="accent3" accent4="accent4" accent5="accent5" accent6="accent6" hlink="hlink" folHlink="folHlink"/>
  <p:sldLayoutIdLst>
    <p:sldLayoutId id="2147485275" r:id="rId1"/>
    <p:sldLayoutId id="2147485276" r:id="rId2"/>
    <p:sldLayoutId id="2147485277" r:id="rId3"/>
    <p:sldLayoutId id="2147485278" r:id="rId4"/>
    <p:sldLayoutId id="2147485279" r:id="rId5"/>
    <p:sldLayoutId id="2147485280" r:id="rId6"/>
    <p:sldLayoutId id="2147485281" r:id="rId7"/>
    <p:sldLayoutId id="2147485282" r:id="rId8"/>
    <p:sldLayoutId id="2147485283" r:id="rId9"/>
    <p:sldLayoutId id="2147485284" r:id="rId10"/>
    <p:sldLayoutId id="2147485285" r:id="rId11"/>
    <p:sldLayoutId id="2147485286" r:id="rId12"/>
    <p:sldLayoutId id="2147485287" r:id="rId13"/>
    <p:sldLayoutId id="2147485288" r:id="rId14"/>
    <p:sldLayoutId id="2147485289" r:id="rId15"/>
    <p:sldLayoutId id="2147485290" r:id="rId16"/>
    <p:sldLayoutId id="2147485291" r:id="rId17"/>
    <p:sldLayoutId id="2147485292" r:id="rId18"/>
    <p:sldLayoutId id="2147485293" r:id="rId19"/>
    <p:sldLayoutId id="2147485294" r:id="rId20"/>
    <p:sldLayoutId id="2147485295" r:id="rId21"/>
    <p:sldLayoutId id="2147485296" r:id="rId22"/>
    <p:sldLayoutId id="2147485297" r:id="rId23"/>
    <p:sldLayoutId id="2147485298" r:id="rId24"/>
    <p:sldLayoutId id="2147485299" r:id="rId25"/>
    <p:sldLayoutId id="2147485300" r:id="rId26"/>
    <p:sldLayoutId id="2147485301" r:id="rId27"/>
    <p:sldLayoutId id="2147485302" r:id="rId28"/>
    <p:sldLayoutId id="2147485303" r:id="rId29"/>
    <p:sldLayoutId id="2147485304" r:id="rId30"/>
    <p:sldLayoutId id="2147485305" r:id="rId31"/>
  </p:sldLayoutIdLst>
  <p:transition>
    <p:fade/>
  </p:transition>
  <p:hf hdr="0" ftr="0" dt="0"/>
  <p:txStyles>
    <p:titleStyle>
      <a:lvl1pPr algn="l" defTabSz="913906" rtl="0" eaLnBrk="1" latinLnBrk="0" hangingPunct="1">
        <a:lnSpc>
          <a:spcPct val="90000"/>
        </a:lnSpc>
        <a:spcBef>
          <a:spcPct val="0"/>
        </a:spcBef>
        <a:buNone/>
        <a:defRPr lang="en-US" sz="5291" b="0" kern="1200" cap="none" spc="-100" baseline="0" dirty="0" smtClean="0">
          <a:ln w="3175">
            <a:noFill/>
          </a:ln>
          <a:solidFill>
            <a:schemeClr val="bg1"/>
          </a:solidFill>
          <a:effectLst/>
          <a:latin typeface="+mj-lt"/>
          <a:ea typeface="+mn-ea"/>
          <a:cs typeface="Segoe UI" pitchFamily="34" charset="0"/>
        </a:defRPr>
      </a:lvl1pPr>
    </p:titleStyle>
    <p:bodyStyle>
      <a:lvl1pPr marL="335975" marR="0" indent="-335975"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9" kern="1200" spc="0" baseline="0">
          <a:solidFill>
            <a:schemeClr val="bg1"/>
          </a:solidFill>
          <a:latin typeface="+mj-lt"/>
          <a:ea typeface="+mn-ea"/>
          <a:cs typeface="+mn-cs"/>
        </a:defRPr>
      </a:lvl1pPr>
      <a:lvl2pPr marL="572402" marR="0" indent="-236427"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2pPr>
      <a:lvl3pPr marL="783943"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3pPr>
      <a:lvl4pPr marL="1007927"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4pPr>
      <a:lvl5pPr marL="1231910"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5pPr>
      <a:lvl6pPr marL="251324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70196"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7149"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410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906" rtl="0" eaLnBrk="1" latinLnBrk="0" hangingPunct="1">
        <a:defRPr sz="1763" kern="1200">
          <a:solidFill>
            <a:schemeClr val="tx1"/>
          </a:solidFill>
          <a:latin typeface="+mn-lt"/>
          <a:ea typeface="+mn-ea"/>
          <a:cs typeface="+mn-cs"/>
        </a:defRPr>
      </a:lvl1pPr>
      <a:lvl2pPr marL="456953" algn="l" defTabSz="913906" rtl="0" eaLnBrk="1" latinLnBrk="0" hangingPunct="1">
        <a:defRPr sz="1763" kern="1200">
          <a:solidFill>
            <a:schemeClr val="tx1"/>
          </a:solidFill>
          <a:latin typeface="+mn-lt"/>
          <a:ea typeface="+mn-ea"/>
          <a:cs typeface="+mn-cs"/>
        </a:defRPr>
      </a:lvl2pPr>
      <a:lvl3pPr marL="913906" algn="l" defTabSz="913906" rtl="0" eaLnBrk="1" latinLnBrk="0" hangingPunct="1">
        <a:defRPr sz="1763" kern="1200">
          <a:solidFill>
            <a:schemeClr val="tx1"/>
          </a:solidFill>
          <a:latin typeface="+mn-lt"/>
          <a:ea typeface="+mn-ea"/>
          <a:cs typeface="+mn-cs"/>
        </a:defRPr>
      </a:lvl3pPr>
      <a:lvl4pPr marL="1370860" algn="l" defTabSz="913906" rtl="0" eaLnBrk="1" latinLnBrk="0" hangingPunct="1">
        <a:defRPr sz="1763" kern="1200">
          <a:solidFill>
            <a:schemeClr val="tx1"/>
          </a:solidFill>
          <a:latin typeface="+mn-lt"/>
          <a:ea typeface="+mn-ea"/>
          <a:cs typeface="+mn-cs"/>
        </a:defRPr>
      </a:lvl4pPr>
      <a:lvl5pPr marL="1827812" algn="l" defTabSz="913906" rtl="0" eaLnBrk="1" latinLnBrk="0" hangingPunct="1">
        <a:defRPr sz="1763" kern="1200">
          <a:solidFill>
            <a:schemeClr val="tx1"/>
          </a:solidFill>
          <a:latin typeface="+mn-lt"/>
          <a:ea typeface="+mn-ea"/>
          <a:cs typeface="+mn-cs"/>
        </a:defRPr>
      </a:lvl5pPr>
      <a:lvl6pPr marL="2284766" algn="l" defTabSz="913906" rtl="0" eaLnBrk="1" latinLnBrk="0" hangingPunct="1">
        <a:defRPr sz="1763" kern="1200">
          <a:solidFill>
            <a:schemeClr val="tx1"/>
          </a:solidFill>
          <a:latin typeface="+mn-lt"/>
          <a:ea typeface="+mn-ea"/>
          <a:cs typeface="+mn-cs"/>
        </a:defRPr>
      </a:lvl6pPr>
      <a:lvl7pPr marL="2741718" algn="l" defTabSz="913906" rtl="0" eaLnBrk="1" latinLnBrk="0" hangingPunct="1">
        <a:defRPr sz="1763" kern="1200">
          <a:solidFill>
            <a:schemeClr val="tx1"/>
          </a:solidFill>
          <a:latin typeface="+mn-lt"/>
          <a:ea typeface="+mn-ea"/>
          <a:cs typeface="+mn-cs"/>
        </a:defRPr>
      </a:lvl7pPr>
      <a:lvl8pPr marL="3198672" algn="l" defTabSz="913906" rtl="0" eaLnBrk="1" latinLnBrk="0" hangingPunct="1">
        <a:defRPr sz="1763" kern="1200">
          <a:solidFill>
            <a:schemeClr val="tx1"/>
          </a:solidFill>
          <a:latin typeface="+mn-lt"/>
          <a:ea typeface="+mn-ea"/>
          <a:cs typeface="+mn-cs"/>
        </a:defRPr>
      </a:lvl8pPr>
      <a:lvl9pPr marL="3655626" algn="l" defTabSz="913906"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6"/>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075233276"/>
      </p:ext>
    </p:extLst>
  </p:cSld>
  <p:clrMap bg1="dk1" tx1="lt1" bg2="dk2" tx2="lt2" accent1="accent1" accent2="accent2" accent3="accent3" accent4="accent4" accent5="accent5" accent6="accent6" hlink="hlink" folHlink="folHlink"/>
  <p:sldLayoutIdLst>
    <p:sldLayoutId id="2147485307" r:id="rId1"/>
    <p:sldLayoutId id="2147485308" r:id="rId2"/>
    <p:sldLayoutId id="2147485309" r:id="rId3"/>
    <p:sldLayoutId id="2147485310" r:id="rId4"/>
    <p:sldLayoutId id="2147485311" r:id="rId5"/>
    <p:sldLayoutId id="2147485312" r:id="rId6"/>
    <p:sldLayoutId id="2147485313" r:id="rId7"/>
    <p:sldLayoutId id="2147485314" r:id="rId8"/>
    <p:sldLayoutId id="2147485315" r:id="rId9"/>
    <p:sldLayoutId id="2147485316" r:id="rId10"/>
    <p:sldLayoutId id="2147485317" r:id="rId11"/>
    <p:sldLayoutId id="2147485318" r:id="rId12"/>
    <p:sldLayoutId id="2147485319" r:id="rId13"/>
    <p:sldLayoutId id="2147485320" r:id="rId14"/>
    <p:sldLayoutId id="2147485321" r:id="rId15"/>
    <p:sldLayoutId id="2147485322" r:id="rId16"/>
    <p:sldLayoutId id="2147485323" r:id="rId17"/>
    <p:sldLayoutId id="2147485324" r:id="rId18"/>
    <p:sldLayoutId id="2147485325" r:id="rId19"/>
    <p:sldLayoutId id="2147485326" r:id="rId20"/>
    <p:sldLayoutId id="2147485327" r:id="rId21"/>
    <p:sldLayoutId id="2147485328" r:id="rId22"/>
    <p:sldLayoutId id="2147485329" r:id="rId23"/>
    <p:sldLayoutId id="2147485330" r:id="rId24"/>
    <p:sldLayoutId id="2147485331" r:id="rId25"/>
    <p:sldLayoutId id="2147485332" r:id="rId26"/>
    <p:sldLayoutId id="2147485333" r:id="rId27"/>
    <p:sldLayoutId id="2147485334" r:id="rId28"/>
    <p:sldLayoutId id="2147485335" r:id="rId29"/>
    <p:sldLayoutId id="2147485336" r:id="rId30"/>
    <p:sldLayoutId id="2147485337" r:id="rId31"/>
    <p:sldLayoutId id="2147485338" r:id="rId32"/>
    <p:sldLayoutId id="2147485339" r:id="rId33"/>
    <p:sldLayoutId id="2147485340" r:id="rId34"/>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126"/>
            <a:fld id="{18192ACA-59BE-493A-AD23-DCA0B63F5A12}" type="datetimeFigureOut">
              <a:rPr lang="en-US" smtClean="0">
                <a:solidFill>
                  <a:prstClr val="black">
                    <a:tint val="75000"/>
                  </a:prstClr>
                </a:solidFill>
              </a:rPr>
              <a:pPr defTabSz="914126"/>
              <a:t>2/18/2016</a:t>
            </a:fld>
            <a:endParaRPr lang="en-US">
              <a:solidFill>
                <a:prstClr val="black">
                  <a:tint val="75000"/>
                </a:prstClr>
              </a:solidFill>
            </a:endParaRPr>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126"/>
            <a:endParaRPr lang="en-US">
              <a:solidFill>
                <a:prstClr val="black">
                  <a:tint val="75000"/>
                </a:prstClr>
              </a:solidFill>
            </a:endParaRPr>
          </a:p>
        </p:txBody>
      </p:sp>
      <p:sp>
        <p:nvSpPr>
          <p:cNvPr id="6" name="Slide Number Placeholder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447849295"/>
      </p:ext>
    </p:extLst>
  </p:cSld>
  <p:clrMap bg1="lt1" tx1="dk1" bg2="lt2" tx2="dk2" accent1="accent1" accent2="accent2" accent3="accent3" accent4="accent4" accent5="accent5" accent6="accent6" hlink="hlink" folHlink="folHlink"/>
  <p:sldLayoutIdLst>
    <p:sldLayoutId id="2147485366" r:id="rId1"/>
    <p:sldLayoutId id="2147485367" r:id="rId2"/>
    <p:sldLayoutId id="2147485368" r:id="rId3"/>
    <p:sldLayoutId id="2147485369" r:id="rId4"/>
    <p:sldLayoutId id="2147485370" r:id="rId5"/>
    <p:sldLayoutId id="2147485371" r:id="rId6"/>
    <p:sldLayoutId id="2147485372" r:id="rId7"/>
    <p:sldLayoutId id="2147485373" r:id="rId8"/>
    <p:sldLayoutId id="2147485374" r:id="rId9"/>
    <p:sldLayoutId id="2147485375" r:id="rId10"/>
    <p:sldLayoutId id="2147485376" r:id="rId11"/>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9849616"/>
      </p:ext>
    </p:extLst>
  </p:cSld>
  <p:clrMap bg1="dk1" tx1="lt1" bg2="dk2" tx2="lt2" accent1="accent1" accent2="accent2" accent3="accent3" accent4="accent4" accent5="accent5" accent6="accent6" hlink="hlink" folHlink="folHlink"/>
  <p:sldLayoutIdLst>
    <p:sldLayoutId id="2147485378" r:id="rId1"/>
    <p:sldLayoutId id="2147485379" r:id="rId2"/>
    <p:sldLayoutId id="2147485380" r:id="rId3"/>
    <p:sldLayoutId id="2147485381" r:id="rId4"/>
    <p:sldLayoutId id="2147485382" r:id="rId5"/>
    <p:sldLayoutId id="2147485383" r:id="rId6"/>
    <p:sldLayoutId id="2147485384" r:id="rId7"/>
    <p:sldLayoutId id="2147485385" r:id="rId8"/>
    <p:sldLayoutId id="2147485386" r:id="rId9"/>
    <p:sldLayoutId id="2147485387" r:id="rId10"/>
    <p:sldLayoutId id="2147485388" r:id="rId11"/>
    <p:sldLayoutId id="2147485389" r:id="rId12"/>
    <p:sldLayoutId id="2147485390" r:id="rId13"/>
    <p:sldLayoutId id="2147485391" r:id="rId14"/>
    <p:sldLayoutId id="2147485392" r:id="rId15"/>
    <p:sldLayoutId id="2147485393" r:id="rId16"/>
    <p:sldLayoutId id="2147485394" r:id="rId17"/>
    <p:sldLayoutId id="2147485395" r:id="rId18"/>
    <p:sldLayoutId id="2147485396" r:id="rId19"/>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624017278"/>
      </p:ext>
    </p:extLst>
  </p:cSld>
  <p:clrMap bg1="dk1" tx1="lt1" bg2="dk2" tx2="lt2" accent1="accent1" accent2="accent2" accent3="accent3" accent4="accent4" accent5="accent5" accent6="accent6" hlink="hlink" folHlink="folHlink"/>
  <p:sldLayoutIdLst>
    <p:sldLayoutId id="2147485398" r:id="rId1"/>
    <p:sldLayoutId id="2147485399" r:id="rId2"/>
    <p:sldLayoutId id="2147485400" r:id="rId3"/>
    <p:sldLayoutId id="2147485401" r:id="rId4"/>
    <p:sldLayoutId id="2147485402" r:id="rId5"/>
    <p:sldLayoutId id="2147485403" r:id="rId6"/>
    <p:sldLayoutId id="2147485404" r:id="rId7"/>
    <p:sldLayoutId id="2147485405" r:id="rId8"/>
    <p:sldLayoutId id="2147485406" r:id="rId9"/>
    <p:sldLayoutId id="2147485407" r:id="rId10"/>
    <p:sldLayoutId id="2147485408" r:id="rId11"/>
    <p:sldLayoutId id="2147485409" r:id="rId12"/>
    <p:sldLayoutId id="2147485410" r:id="rId13"/>
    <p:sldLayoutId id="2147485411" r:id="rId14"/>
    <p:sldLayoutId id="2147485412" r:id="rId15"/>
    <p:sldLayoutId id="2147485413" r:id="rId16"/>
    <p:sldLayoutId id="2147485414" r:id="rId17"/>
    <p:sldLayoutId id="2147485415" r:id="rId18"/>
    <p:sldLayoutId id="2147485416" r:id="rId19"/>
    <p:sldLayoutId id="2147485417" r:id="rId20"/>
    <p:sldLayoutId id="2147485418" r:id="rId21"/>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6"/>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632658193"/>
      </p:ext>
    </p:extLst>
  </p:cSld>
  <p:clrMap bg1="dk1" tx1="lt1" bg2="dk2" tx2="lt2" accent1="accent1" accent2="accent2" accent3="accent3" accent4="accent4" accent5="accent5" accent6="accent6" hlink="hlink" folHlink="folHlink"/>
  <p:sldLayoutIdLst>
    <p:sldLayoutId id="2147485003" r:id="rId1"/>
    <p:sldLayoutId id="2147485004" r:id="rId2"/>
    <p:sldLayoutId id="2147485005" r:id="rId3"/>
    <p:sldLayoutId id="2147485006" r:id="rId4"/>
    <p:sldLayoutId id="2147485007" r:id="rId5"/>
    <p:sldLayoutId id="2147485008" r:id="rId6"/>
    <p:sldLayoutId id="2147485009" r:id="rId7"/>
    <p:sldLayoutId id="2147485010" r:id="rId8"/>
    <p:sldLayoutId id="2147485011" r:id="rId9"/>
    <p:sldLayoutId id="2147485012" r:id="rId10"/>
    <p:sldLayoutId id="2147485013" r:id="rId11"/>
    <p:sldLayoutId id="2147485014" r:id="rId12"/>
    <p:sldLayoutId id="2147485015" r:id="rId13"/>
    <p:sldLayoutId id="2147485016" r:id="rId14"/>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8"/>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1777144081"/>
      </p:ext>
    </p:extLst>
  </p:cSld>
  <p:clrMap bg1="dk1" tx1="lt1" bg2="dk2" tx2="lt2" accent1="accent1" accent2="accent2" accent3="accent3" accent4="accent4" accent5="accent5" accent6="accent6" hlink="hlink" folHlink="folHlink"/>
  <p:sldLayoutIdLst>
    <p:sldLayoutId id="2147485019" r:id="rId1"/>
    <p:sldLayoutId id="2147485020" r:id="rId2"/>
    <p:sldLayoutId id="2147485021" r:id="rId3"/>
    <p:sldLayoutId id="2147485022" r:id="rId4"/>
    <p:sldLayoutId id="2147485023" r:id="rId5"/>
    <p:sldLayoutId id="2147485024" r:id="rId6"/>
    <p:sldLayoutId id="2147485025" r:id="rId7"/>
    <p:sldLayoutId id="2147485026" r:id="rId8"/>
    <p:sldLayoutId id="2147485027" r:id="rId9"/>
    <p:sldLayoutId id="2147485028" r:id="rId10"/>
    <p:sldLayoutId id="2147485029" r:id="rId11"/>
    <p:sldLayoutId id="2147485030" r:id="rId12"/>
    <p:sldLayoutId id="2147485031" r:id="rId13"/>
    <p:sldLayoutId id="2147485032" r:id="rId14"/>
    <p:sldLayoutId id="2147485033" r:id="rId15"/>
    <p:sldLayoutId id="2147485034" r:id="rId16"/>
    <p:sldLayoutId id="2147485035" r:id="rId17"/>
    <p:sldLayoutId id="2147485036" r:id="rId18"/>
    <p:sldLayoutId id="2147485037" r:id="rId19"/>
    <p:sldLayoutId id="2147485038" r:id="rId20"/>
    <p:sldLayoutId id="2147485039" r:id="rId21"/>
    <p:sldLayoutId id="2147485040" r:id="rId22"/>
    <p:sldLayoutId id="2147485041" r:id="rId23"/>
    <p:sldLayoutId id="2147485042" r:id="rId24"/>
    <p:sldLayoutId id="2147485043" r:id="rId25"/>
    <p:sldLayoutId id="2147485044" r:id="rId26"/>
    <p:sldLayoutId id="2147485045" r:id="rId27"/>
    <p:sldLayoutId id="2147485046" r:id="rId28"/>
    <p:sldLayoutId id="2147485047" r:id="rId29"/>
    <p:sldLayoutId id="2147485048" r:id="rId30"/>
    <p:sldLayoutId id="2147485049" r:id="rId31"/>
    <p:sldLayoutId id="2147485050" r:id="rId32"/>
    <p:sldLayoutId id="2147485051" r:id="rId33"/>
    <p:sldLayoutId id="2147485052" r:id="rId34"/>
    <p:sldLayoutId id="2147485053" r:id="rId35"/>
    <p:sldLayoutId id="2147485054" r:id="rId36"/>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5"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205457" y="2991146"/>
            <a:ext cx="6858623" cy="876329"/>
          </a:xfrm>
          <a:prstGeom prst="rect">
            <a:avLst/>
          </a:prstGeom>
        </p:spPr>
      </p:pic>
    </p:spTree>
    <p:extLst>
      <p:ext uri="{BB962C8B-B14F-4D97-AF65-F5344CB8AC3E}">
        <p14:creationId xmlns:p14="http://schemas.microsoft.com/office/powerpoint/2010/main" val="987528849"/>
      </p:ext>
    </p:extLst>
  </p:cSld>
  <p:clrMap bg1="dk1" tx1="lt1" bg2="dk2" tx2="lt2" accent1="accent1" accent2="accent2" accent3="accent3" accent4="accent4" accent5="accent5" accent6="accent6" hlink="hlink" folHlink="folHlink"/>
  <p:sldLayoutIdLst>
    <p:sldLayoutId id="2147485056" r:id="rId1"/>
    <p:sldLayoutId id="2147485057" r:id="rId2"/>
    <p:sldLayoutId id="2147485058" r:id="rId3"/>
    <p:sldLayoutId id="2147485059" r:id="rId4"/>
    <p:sldLayoutId id="2147485060" r:id="rId5"/>
    <p:sldLayoutId id="2147485061" r:id="rId6"/>
    <p:sldLayoutId id="2147485062" r:id="rId7"/>
    <p:sldLayoutId id="2147485063" r:id="rId8"/>
    <p:sldLayoutId id="2147485064" r:id="rId9"/>
    <p:sldLayoutId id="2147485065" r:id="rId10"/>
    <p:sldLayoutId id="2147485066" r:id="rId11"/>
    <p:sldLayoutId id="2147485067" r:id="rId12"/>
    <p:sldLayoutId id="2147485068" r:id="rId13"/>
    <p:sldLayoutId id="2147485069" r:id="rId14"/>
    <p:sldLayoutId id="2147485070" r:id="rId15"/>
    <p:sldLayoutId id="2147485071" r:id="rId16"/>
    <p:sldLayoutId id="2147485072" r:id="rId17"/>
    <p:sldLayoutId id="2147485073" r:id="rId18"/>
    <p:sldLayoutId id="2147485074" r:id="rId19"/>
    <p:sldLayoutId id="2147485075" r:id="rId20"/>
    <p:sldLayoutId id="2147485076" r:id="rId21"/>
    <p:sldLayoutId id="2147485077" r:id="rId22"/>
    <p:sldLayoutId id="2147485078" r:id="rId23"/>
    <p:sldLayoutId id="2147485079" r:id="rId24"/>
    <p:sldLayoutId id="2147485080" r:id="rId25"/>
    <p:sldLayoutId id="2147485081" r:id="rId26"/>
    <p:sldLayoutId id="2147485082" r:id="rId27"/>
  </p:sldLayoutIdLst>
  <p:transition>
    <p:fade/>
  </p:transition>
  <p:txStyles>
    <p:titleStyle>
      <a:lvl1pPr algn="l" defTabSz="914121"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4" marR="0" indent="-336054" algn="l" defTabSz="914121"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536" marR="0" indent="-236482" algn="l" defTabSz="914121"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27" marR="0" indent="-224037" algn="l" defTabSz="914121"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62" marR="0" indent="-224037" algn="l" defTabSz="91412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199" marR="0" indent="-224037" algn="l" defTabSz="91412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831" indent="-228531" algn="l" defTabSz="914121"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92" indent="-228531" algn="l" defTabSz="914121"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53" indent="-228531" algn="l" defTabSz="914121"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013" indent="-228531" algn="l" defTabSz="914121"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21" rtl="0" eaLnBrk="1" latinLnBrk="0" hangingPunct="1">
        <a:defRPr sz="1765" kern="1200">
          <a:solidFill>
            <a:schemeClr val="tx1"/>
          </a:solidFill>
          <a:latin typeface="+mn-lt"/>
          <a:ea typeface="+mn-ea"/>
          <a:cs typeface="+mn-cs"/>
        </a:defRPr>
      </a:lvl1pPr>
      <a:lvl2pPr marL="457061" algn="l" defTabSz="914121" rtl="0" eaLnBrk="1" latinLnBrk="0" hangingPunct="1">
        <a:defRPr sz="1765" kern="1200">
          <a:solidFill>
            <a:schemeClr val="tx1"/>
          </a:solidFill>
          <a:latin typeface="+mn-lt"/>
          <a:ea typeface="+mn-ea"/>
          <a:cs typeface="+mn-cs"/>
        </a:defRPr>
      </a:lvl2pPr>
      <a:lvl3pPr marL="914121" algn="l" defTabSz="914121" rtl="0" eaLnBrk="1" latinLnBrk="0" hangingPunct="1">
        <a:defRPr sz="1765" kern="1200">
          <a:solidFill>
            <a:schemeClr val="tx1"/>
          </a:solidFill>
          <a:latin typeface="+mn-lt"/>
          <a:ea typeface="+mn-ea"/>
          <a:cs typeface="+mn-cs"/>
        </a:defRPr>
      </a:lvl3pPr>
      <a:lvl4pPr marL="1371181" algn="l" defTabSz="914121" rtl="0" eaLnBrk="1" latinLnBrk="0" hangingPunct="1">
        <a:defRPr sz="1765" kern="1200">
          <a:solidFill>
            <a:schemeClr val="tx1"/>
          </a:solidFill>
          <a:latin typeface="+mn-lt"/>
          <a:ea typeface="+mn-ea"/>
          <a:cs typeface="+mn-cs"/>
        </a:defRPr>
      </a:lvl4pPr>
      <a:lvl5pPr marL="1828240" algn="l" defTabSz="914121" rtl="0" eaLnBrk="1" latinLnBrk="0" hangingPunct="1">
        <a:defRPr sz="1765" kern="1200">
          <a:solidFill>
            <a:schemeClr val="tx1"/>
          </a:solidFill>
          <a:latin typeface="+mn-lt"/>
          <a:ea typeface="+mn-ea"/>
          <a:cs typeface="+mn-cs"/>
        </a:defRPr>
      </a:lvl5pPr>
      <a:lvl6pPr marL="2285303" algn="l" defTabSz="914121" rtl="0" eaLnBrk="1" latinLnBrk="0" hangingPunct="1">
        <a:defRPr sz="1765" kern="1200">
          <a:solidFill>
            <a:schemeClr val="tx1"/>
          </a:solidFill>
          <a:latin typeface="+mn-lt"/>
          <a:ea typeface="+mn-ea"/>
          <a:cs typeface="+mn-cs"/>
        </a:defRPr>
      </a:lvl6pPr>
      <a:lvl7pPr marL="2742362" algn="l" defTabSz="914121" rtl="0" eaLnBrk="1" latinLnBrk="0" hangingPunct="1">
        <a:defRPr sz="1765" kern="1200">
          <a:solidFill>
            <a:schemeClr val="tx1"/>
          </a:solidFill>
          <a:latin typeface="+mn-lt"/>
          <a:ea typeface="+mn-ea"/>
          <a:cs typeface="+mn-cs"/>
        </a:defRPr>
      </a:lvl7pPr>
      <a:lvl8pPr marL="3199422" algn="l" defTabSz="914121" rtl="0" eaLnBrk="1" latinLnBrk="0" hangingPunct="1">
        <a:defRPr sz="1765" kern="1200">
          <a:solidFill>
            <a:schemeClr val="tx1"/>
          </a:solidFill>
          <a:latin typeface="+mn-lt"/>
          <a:ea typeface="+mn-ea"/>
          <a:cs typeface="+mn-cs"/>
        </a:defRPr>
      </a:lvl8pPr>
      <a:lvl9pPr marL="3656484" algn="l" defTabSz="914121"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pic>
        <p:nvPicPr>
          <p:cNvPr id="8" name="Logo" descr="MS Logo White.png"/>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2292817857"/>
      </p:ext>
    </p:extLst>
  </p:cSld>
  <p:clrMap bg1="lt1" tx1="dk1" bg2="lt2" tx2="dk2" accent1="accent1" accent2="accent2" accent3="accent3" accent4="accent4" accent5="accent5" accent6="accent6" hlink="hlink" folHlink="folHlink"/>
  <p:sldLayoutIdLst>
    <p:sldLayoutId id="2147485084" r:id="rId1"/>
    <p:sldLayoutId id="2147485085" r:id="rId2"/>
    <p:sldLayoutId id="2147485086" r:id="rId3"/>
    <p:sldLayoutId id="2147485087" r:id="rId4"/>
    <p:sldLayoutId id="2147485088" r:id="rId5"/>
    <p:sldLayoutId id="2147485089" r:id="rId6"/>
    <p:sldLayoutId id="2147485090" r:id="rId7"/>
    <p:sldLayoutId id="2147485091" r:id="rId8"/>
    <p:sldLayoutId id="2147485092" r:id="rId9"/>
    <p:sldLayoutId id="2147485093" r:id="rId10"/>
    <p:sldLayoutId id="2147485094" r:id="rId11"/>
    <p:sldLayoutId id="2147485095" r:id="rId12"/>
    <p:sldLayoutId id="2147485096" r:id="rId13"/>
    <p:sldLayoutId id="2147485097" r:id="rId14"/>
    <p:sldLayoutId id="2147485098" r:id="rId15"/>
    <p:sldLayoutId id="2147485099" r:id="rId16"/>
    <p:sldLayoutId id="2147485100" r:id="rId17"/>
    <p:sldLayoutId id="2147485101" r:id="rId18"/>
    <p:sldLayoutId id="2147485102" r:id="rId19"/>
    <p:sldLayoutId id="2147485103" r:id="rId20"/>
    <p:sldLayoutId id="2147485104" r:id="rId21"/>
    <p:sldLayoutId id="2147485105" r:id="rId22"/>
    <p:sldLayoutId id="2147485106" r:id="rId23"/>
    <p:sldLayoutId id="2147485107" r:id="rId24"/>
    <p:sldLayoutId id="2147485108" r:id="rId25"/>
    <p:sldLayoutId id="2147485109" r:id="rId26"/>
    <p:sldLayoutId id="2147485110" r:id="rId27"/>
    <p:sldLayoutId id="2147485111" r:id="rId28"/>
    <p:sldLayoutId id="2147485112" r:id="rId29"/>
    <p:sldLayoutId id="2147485113" r:id="rId30"/>
    <p:sldLayoutId id="2147485114" r:id="rId31"/>
    <p:sldLayoutId id="2147485115" r:id="rId32"/>
  </p:sldLayoutIdLst>
  <p:transition>
    <p:fade/>
  </p:transition>
  <p:txStyles>
    <p:titleStyle>
      <a:lvl1pPr algn="l" defTabSz="913818" rtl="0" eaLnBrk="1" latinLnBrk="0" hangingPunct="1">
        <a:lnSpc>
          <a:spcPct val="90000"/>
        </a:lnSpc>
        <a:spcBef>
          <a:spcPct val="0"/>
        </a:spcBef>
        <a:buNone/>
        <a:defRPr lang="en-US" sz="5291" b="0" kern="1200" cap="none" spc="-100" baseline="0" dirty="0" smtClean="0">
          <a:ln w="3175">
            <a:noFill/>
          </a:ln>
          <a:solidFill>
            <a:schemeClr val="bg1"/>
          </a:solidFill>
          <a:effectLst/>
          <a:latin typeface="+mj-lt"/>
          <a:ea typeface="+mn-ea"/>
          <a:cs typeface="Segoe UI" pitchFamily="34" charset="0"/>
        </a:defRPr>
      </a:lvl1pPr>
    </p:titleStyle>
    <p:bodyStyle>
      <a:lvl1pPr marL="335943" marR="0" indent="-335943" algn="l" defTabSz="913818"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8" kern="1200" spc="0" baseline="0">
          <a:solidFill>
            <a:schemeClr val="bg1"/>
          </a:solidFill>
          <a:latin typeface="+mj-lt"/>
          <a:ea typeface="+mn-ea"/>
          <a:cs typeface="+mn-cs"/>
        </a:defRPr>
      </a:lvl1pPr>
      <a:lvl2pPr marL="572347" marR="0" indent="-236404" algn="l" defTabSz="913818"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2pPr>
      <a:lvl3pPr marL="783867" marR="0" indent="-223963" algn="l" defTabSz="913818"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3pPr>
      <a:lvl4pPr marL="1007830" marR="0" indent="-223963" algn="l" defTabSz="913818"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4pPr>
      <a:lvl5pPr marL="1231792" marR="0" indent="-223963" algn="l" defTabSz="913818"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5pPr>
      <a:lvl6pPr marL="251300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91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82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73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818" rtl="0" eaLnBrk="1" latinLnBrk="0" hangingPunct="1">
        <a:defRPr sz="1763" kern="1200">
          <a:solidFill>
            <a:schemeClr val="tx1"/>
          </a:solidFill>
          <a:latin typeface="+mn-lt"/>
          <a:ea typeface="+mn-ea"/>
          <a:cs typeface="+mn-cs"/>
        </a:defRPr>
      </a:lvl1pPr>
      <a:lvl2pPr marL="456909" algn="l" defTabSz="913818" rtl="0" eaLnBrk="1" latinLnBrk="0" hangingPunct="1">
        <a:defRPr sz="1763" kern="1200">
          <a:solidFill>
            <a:schemeClr val="tx1"/>
          </a:solidFill>
          <a:latin typeface="+mn-lt"/>
          <a:ea typeface="+mn-ea"/>
          <a:cs typeface="+mn-cs"/>
        </a:defRPr>
      </a:lvl2pPr>
      <a:lvl3pPr marL="913818" algn="l" defTabSz="913818" rtl="0" eaLnBrk="1" latinLnBrk="0" hangingPunct="1">
        <a:defRPr sz="1763" kern="1200">
          <a:solidFill>
            <a:schemeClr val="tx1"/>
          </a:solidFill>
          <a:latin typeface="+mn-lt"/>
          <a:ea typeface="+mn-ea"/>
          <a:cs typeface="+mn-cs"/>
        </a:defRPr>
      </a:lvl3pPr>
      <a:lvl4pPr marL="1370728" algn="l" defTabSz="913818" rtl="0" eaLnBrk="1" latinLnBrk="0" hangingPunct="1">
        <a:defRPr sz="1763" kern="1200">
          <a:solidFill>
            <a:schemeClr val="tx1"/>
          </a:solidFill>
          <a:latin typeface="+mn-lt"/>
          <a:ea typeface="+mn-ea"/>
          <a:cs typeface="+mn-cs"/>
        </a:defRPr>
      </a:lvl4pPr>
      <a:lvl5pPr marL="1827637" algn="l" defTabSz="913818" rtl="0" eaLnBrk="1" latinLnBrk="0" hangingPunct="1">
        <a:defRPr sz="1763" kern="1200">
          <a:solidFill>
            <a:schemeClr val="tx1"/>
          </a:solidFill>
          <a:latin typeface="+mn-lt"/>
          <a:ea typeface="+mn-ea"/>
          <a:cs typeface="+mn-cs"/>
        </a:defRPr>
      </a:lvl5pPr>
      <a:lvl6pPr marL="2284546" algn="l" defTabSz="913818" rtl="0" eaLnBrk="1" latinLnBrk="0" hangingPunct="1">
        <a:defRPr sz="1763" kern="1200">
          <a:solidFill>
            <a:schemeClr val="tx1"/>
          </a:solidFill>
          <a:latin typeface="+mn-lt"/>
          <a:ea typeface="+mn-ea"/>
          <a:cs typeface="+mn-cs"/>
        </a:defRPr>
      </a:lvl6pPr>
      <a:lvl7pPr marL="2741455" algn="l" defTabSz="913818" rtl="0" eaLnBrk="1" latinLnBrk="0" hangingPunct="1">
        <a:defRPr sz="1763" kern="1200">
          <a:solidFill>
            <a:schemeClr val="tx1"/>
          </a:solidFill>
          <a:latin typeface="+mn-lt"/>
          <a:ea typeface="+mn-ea"/>
          <a:cs typeface="+mn-cs"/>
        </a:defRPr>
      </a:lvl7pPr>
      <a:lvl8pPr marL="3198365" algn="l" defTabSz="913818" rtl="0" eaLnBrk="1" latinLnBrk="0" hangingPunct="1">
        <a:defRPr sz="1763" kern="1200">
          <a:solidFill>
            <a:schemeClr val="tx1"/>
          </a:solidFill>
          <a:latin typeface="+mn-lt"/>
          <a:ea typeface="+mn-ea"/>
          <a:cs typeface="+mn-cs"/>
        </a:defRPr>
      </a:lvl8pPr>
      <a:lvl9pPr marL="3655275" algn="l" defTabSz="913818"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3448994"/>
      </p:ext>
    </p:extLst>
  </p:cSld>
  <p:clrMap bg1="dk1" tx1="lt1" bg2="dk2" tx2="lt2" accent1="accent1" accent2="accent2" accent3="accent3" accent4="accent4" accent5="accent5" accent6="accent6" hlink="hlink" folHlink="folHlink"/>
  <p:sldLayoutIdLst>
    <p:sldLayoutId id="2147485117" r:id="rId1"/>
    <p:sldLayoutId id="2147485118" r:id="rId2"/>
    <p:sldLayoutId id="2147485119" r:id="rId3"/>
    <p:sldLayoutId id="2147485120" r:id="rId4"/>
    <p:sldLayoutId id="2147485121" r:id="rId5"/>
    <p:sldLayoutId id="2147485122" r:id="rId6"/>
    <p:sldLayoutId id="2147485123" r:id="rId7"/>
    <p:sldLayoutId id="2147485124" r:id="rId8"/>
    <p:sldLayoutId id="2147485125" r:id="rId9"/>
    <p:sldLayoutId id="2147485126" r:id="rId10"/>
    <p:sldLayoutId id="2147485127" r:id="rId11"/>
    <p:sldLayoutId id="2147485128" r:id="rId12"/>
    <p:sldLayoutId id="2147485129" r:id="rId13"/>
    <p:sldLayoutId id="2147485130" r:id="rId14"/>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0"/>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3211851434"/>
      </p:ext>
    </p:extLst>
  </p:cSld>
  <p:clrMap bg1="dk1" tx1="lt1" bg2="dk2" tx2="lt2" accent1="accent1" accent2="accent2" accent3="accent3" accent4="accent4" accent5="accent5" accent6="accent6" hlink="hlink" folHlink="folHlink"/>
  <p:sldLayoutIdLst>
    <p:sldLayoutId id="2147485132" r:id="rId1"/>
    <p:sldLayoutId id="2147485133" r:id="rId2"/>
    <p:sldLayoutId id="2147485134" r:id="rId3"/>
    <p:sldLayoutId id="2147485135" r:id="rId4"/>
    <p:sldLayoutId id="2147485136" r:id="rId5"/>
    <p:sldLayoutId id="2147485137" r:id="rId6"/>
    <p:sldLayoutId id="2147485138" r:id="rId7"/>
    <p:sldLayoutId id="2147485139" r:id="rId8"/>
    <p:sldLayoutId id="2147485140" r:id="rId9"/>
    <p:sldLayoutId id="2147485141" r:id="rId10"/>
    <p:sldLayoutId id="2147485142" r:id="rId11"/>
    <p:sldLayoutId id="2147485143" r:id="rId12"/>
    <p:sldLayoutId id="2147485144" r:id="rId13"/>
    <p:sldLayoutId id="2147485145" r:id="rId14"/>
    <p:sldLayoutId id="2147485146" r:id="rId15"/>
    <p:sldLayoutId id="2147485147" r:id="rId16"/>
    <p:sldLayoutId id="2147485148" r:id="rId17"/>
    <p:sldLayoutId id="2147485149" r:id="rId18"/>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863588501"/>
      </p:ext>
    </p:extLst>
  </p:cSld>
  <p:clrMap bg1="lt1" tx1="dk1" bg2="lt2" tx2="dk2" accent1="accent1" accent2="accent2" accent3="accent3" accent4="accent4" accent5="accent5" accent6="accent6" hlink="hlink" folHlink="folHlink"/>
  <p:sldLayoutIdLst>
    <p:sldLayoutId id="2147485151" r:id="rId1"/>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pic>
        <p:nvPicPr>
          <p:cNvPr id="8" name="Logo" descr="MS Logo White.png"/>
          <p:cNvPicPr>
            <a:picLocks noChangeAspect="1"/>
          </p:cNvPicPr>
          <p:nvPr userDrawn="1"/>
        </p:nvPicPr>
        <p:blipFill>
          <a:blip r:embed="rId36">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944548997"/>
      </p:ext>
    </p:extLst>
  </p:cSld>
  <p:clrMap bg1="lt1" tx1="dk1" bg2="lt2" tx2="dk2" accent1="accent1" accent2="accent2" accent3="accent3" accent4="accent4" accent5="accent5" accent6="accent6" hlink="hlink" folHlink="folHlink"/>
  <p:sldLayoutIdLst>
    <p:sldLayoutId id="2147485153" r:id="rId1"/>
    <p:sldLayoutId id="2147485154" r:id="rId2"/>
    <p:sldLayoutId id="2147485155" r:id="rId3"/>
    <p:sldLayoutId id="2147485156" r:id="rId4"/>
    <p:sldLayoutId id="2147485157" r:id="rId5"/>
    <p:sldLayoutId id="2147485158" r:id="rId6"/>
    <p:sldLayoutId id="2147485159" r:id="rId7"/>
    <p:sldLayoutId id="2147485160" r:id="rId8"/>
    <p:sldLayoutId id="2147485161" r:id="rId9"/>
    <p:sldLayoutId id="2147485162" r:id="rId10"/>
    <p:sldLayoutId id="2147485163" r:id="rId11"/>
    <p:sldLayoutId id="2147485164" r:id="rId12"/>
    <p:sldLayoutId id="2147485165" r:id="rId13"/>
    <p:sldLayoutId id="2147485166" r:id="rId14"/>
    <p:sldLayoutId id="2147485167" r:id="rId15"/>
    <p:sldLayoutId id="2147485168" r:id="rId16"/>
    <p:sldLayoutId id="2147485169" r:id="rId17"/>
    <p:sldLayoutId id="2147485170" r:id="rId18"/>
    <p:sldLayoutId id="2147485171" r:id="rId19"/>
    <p:sldLayoutId id="2147485172" r:id="rId20"/>
    <p:sldLayoutId id="2147485173" r:id="rId21"/>
    <p:sldLayoutId id="2147485174" r:id="rId22"/>
    <p:sldLayoutId id="2147485175" r:id="rId23"/>
    <p:sldLayoutId id="2147485176" r:id="rId24"/>
    <p:sldLayoutId id="2147485177" r:id="rId25"/>
    <p:sldLayoutId id="2147485178" r:id="rId26"/>
    <p:sldLayoutId id="2147485179" r:id="rId27"/>
    <p:sldLayoutId id="2147485180" r:id="rId28"/>
    <p:sldLayoutId id="2147485181" r:id="rId29"/>
    <p:sldLayoutId id="2147485182" r:id="rId30"/>
    <p:sldLayoutId id="2147485183" r:id="rId31"/>
    <p:sldLayoutId id="2147485184" r:id="rId32"/>
    <p:sldLayoutId id="2147485185" r:id="rId33"/>
  </p:sldLayoutIdLst>
  <p:transition>
    <p:fade/>
  </p:transition>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06.png"/><Relationship Id="rId7" Type="http://schemas.openxmlformats.org/officeDocument/2006/relationships/image" Target="../media/image108.png"/><Relationship Id="rId2" Type="http://schemas.openxmlformats.org/officeDocument/2006/relationships/notesSlide" Target="../notesSlides/notesSlide6.xml"/><Relationship Id="rId1" Type="http://schemas.openxmlformats.org/officeDocument/2006/relationships/slideLayout" Target="../slideLayouts/slideLayout206.xml"/><Relationship Id="rId6" Type="http://schemas.microsoft.com/office/2007/relationships/hdphoto" Target="../media/hdphoto3.wdp"/><Relationship Id="rId5" Type="http://schemas.openxmlformats.org/officeDocument/2006/relationships/image" Target="../media/image107.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8.xml"/></Relationships>
</file>

<file path=ppt/slides/_rels/slide14.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notesSlide" Target="../notesSlides/notesSlide9.xml"/><Relationship Id="rId1" Type="http://schemas.openxmlformats.org/officeDocument/2006/relationships/slideLayout" Target="../slideLayouts/slideLayout168.xml"/></Relationships>
</file>

<file path=ppt/slides/_rels/slide1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xml"/><Relationship Id="rId1" Type="http://schemas.openxmlformats.org/officeDocument/2006/relationships/slideLayout" Target="../slideLayouts/slideLayout148.xml"/></Relationships>
</file>

<file path=ppt/slides/_rels/slide16.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11.xml"/><Relationship Id="rId1" Type="http://schemas.openxmlformats.org/officeDocument/2006/relationships/slideLayout" Target="../slideLayouts/slideLayout148.xml"/><Relationship Id="rId4" Type="http://schemas.openxmlformats.org/officeDocument/2006/relationships/image" Target="../media/image110.png"/></Relationships>
</file>

<file path=ppt/slides/_rels/slide1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2.xml"/><Relationship Id="rId1" Type="http://schemas.openxmlformats.org/officeDocument/2006/relationships/slideLayout" Target="../slideLayouts/slideLayout72.xml"/></Relationships>
</file>

<file path=ppt/slides/_rels/slide18.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notesSlide" Target="../notesSlides/notesSlide13.xml"/><Relationship Id="rId1" Type="http://schemas.openxmlformats.org/officeDocument/2006/relationships/slideLayout" Target="../slideLayouts/slideLayout168.xml"/><Relationship Id="rId4" Type="http://schemas.openxmlformats.org/officeDocument/2006/relationships/image" Target="../media/image113.emf"/></Relationships>
</file>

<file path=ppt/slides/_rels/slide19.xml.rels><?xml version="1.0" encoding="UTF-8" standalone="yes"?>
<Relationships xmlns="http://schemas.openxmlformats.org/package/2006/relationships"><Relationship Id="rId3" Type="http://schemas.openxmlformats.org/officeDocument/2006/relationships/image" Target="../media/image109.emf"/><Relationship Id="rId7" Type="http://schemas.openxmlformats.org/officeDocument/2006/relationships/image" Target="../media/image116.emf"/><Relationship Id="rId2" Type="http://schemas.openxmlformats.org/officeDocument/2006/relationships/notesSlide" Target="../notesSlides/notesSlide14.xml"/><Relationship Id="rId1" Type="http://schemas.openxmlformats.org/officeDocument/2006/relationships/slideLayout" Target="../slideLayouts/slideLayout168.xml"/><Relationship Id="rId6" Type="http://schemas.openxmlformats.org/officeDocument/2006/relationships/image" Target="../media/image115.emf"/><Relationship Id="rId5" Type="http://schemas.openxmlformats.org/officeDocument/2006/relationships/image" Target="../media/image114.emf"/><Relationship Id="rId4" Type="http://schemas.openxmlformats.org/officeDocument/2006/relationships/image" Target="../media/image11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119.emf"/><Relationship Id="rId4" Type="http://schemas.openxmlformats.org/officeDocument/2006/relationships/image" Target="../media/image118.png"/></Relationships>
</file>

<file path=ppt/slides/_rels/slide2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122.emf"/><Relationship Id="rId4" Type="http://schemas.openxmlformats.org/officeDocument/2006/relationships/image" Target="../media/image121.emf"/></Relationships>
</file>

<file path=ppt/slides/_rels/slide22.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30.png"/><Relationship Id="rId18" Type="http://schemas.openxmlformats.org/officeDocument/2006/relationships/image" Target="../media/image135.png"/><Relationship Id="rId26" Type="http://schemas.openxmlformats.org/officeDocument/2006/relationships/image" Target="../media/image143.png"/><Relationship Id="rId3" Type="http://schemas.openxmlformats.org/officeDocument/2006/relationships/image" Target="../media/image109.emf"/><Relationship Id="rId21" Type="http://schemas.openxmlformats.org/officeDocument/2006/relationships/image" Target="../media/image138.png"/><Relationship Id="rId7" Type="http://schemas.openxmlformats.org/officeDocument/2006/relationships/image" Target="../media/image124.png"/><Relationship Id="rId12" Type="http://schemas.openxmlformats.org/officeDocument/2006/relationships/image" Target="../media/image129.png"/><Relationship Id="rId17" Type="http://schemas.openxmlformats.org/officeDocument/2006/relationships/image" Target="../media/image134.png"/><Relationship Id="rId25" Type="http://schemas.openxmlformats.org/officeDocument/2006/relationships/image" Target="../media/image142.png"/><Relationship Id="rId2" Type="http://schemas.openxmlformats.org/officeDocument/2006/relationships/notesSlide" Target="../notesSlides/notesSlide17.xml"/><Relationship Id="rId16" Type="http://schemas.openxmlformats.org/officeDocument/2006/relationships/image" Target="../media/image133.png"/><Relationship Id="rId20" Type="http://schemas.openxmlformats.org/officeDocument/2006/relationships/image" Target="../media/image137.png"/><Relationship Id="rId1" Type="http://schemas.openxmlformats.org/officeDocument/2006/relationships/slideLayout" Target="../slideLayouts/slideLayout168.xml"/><Relationship Id="rId6" Type="http://schemas.openxmlformats.org/officeDocument/2006/relationships/image" Target="../media/image123.png"/><Relationship Id="rId11" Type="http://schemas.openxmlformats.org/officeDocument/2006/relationships/image" Target="../media/image128.png"/><Relationship Id="rId24" Type="http://schemas.openxmlformats.org/officeDocument/2006/relationships/image" Target="../media/image141.jpg"/><Relationship Id="rId5" Type="http://schemas.openxmlformats.org/officeDocument/2006/relationships/image" Target="../media/image116.emf"/><Relationship Id="rId15" Type="http://schemas.openxmlformats.org/officeDocument/2006/relationships/image" Target="../media/image132.jpeg"/><Relationship Id="rId23" Type="http://schemas.openxmlformats.org/officeDocument/2006/relationships/image" Target="../media/image140.png"/><Relationship Id="rId10" Type="http://schemas.openxmlformats.org/officeDocument/2006/relationships/image" Target="../media/image127.png"/><Relationship Id="rId19" Type="http://schemas.openxmlformats.org/officeDocument/2006/relationships/image" Target="../media/image136.png"/><Relationship Id="rId4" Type="http://schemas.openxmlformats.org/officeDocument/2006/relationships/image" Target="../media/image113.emf"/><Relationship Id="rId9" Type="http://schemas.openxmlformats.org/officeDocument/2006/relationships/image" Target="../media/image126.png"/><Relationship Id="rId14" Type="http://schemas.openxmlformats.org/officeDocument/2006/relationships/image" Target="../media/image131.png"/><Relationship Id="rId22" Type="http://schemas.openxmlformats.org/officeDocument/2006/relationships/image" Target="../media/image139.png"/></Relationships>
</file>

<file path=ppt/slides/_rels/slide23.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09.emf"/><Relationship Id="rId7" Type="http://schemas.openxmlformats.org/officeDocument/2006/relationships/image" Target="../media/image145.jpg"/><Relationship Id="rId2" Type="http://schemas.openxmlformats.org/officeDocument/2006/relationships/notesSlide" Target="../notesSlides/notesSlide18.xml"/><Relationship Id="rId1" Type="http://schemas.openxmlformats.org/officeDocument/2006/relationships/slideLayout" Target="../slideLayouts/slideLayout168.xml"/><Relationship Id="rId6" Type="http://schemas.openxmlformats.org/officeDocument/2006/relationships/image" Target="../media/image144.emf"/><Relationship Id="rId11" Type="http://schemas.openxmlformats.org/officeDocument/2006/relationships/image" Target="../media/image149.png"/><Relationship Id="rId5" Type="http://schemas.openxmlformats.org/officeDocument/2006/relationships/image" Target="../media/image116.emf"/><Relationship Id="rId10" Type="http://schemas.openxmlformats.org/officeDocument/2006/relationships/image" Target="../media/image148.png"/><Relationship Id="rId4" Type="http://schemas.openxmlformats.org/officeDocument/2006/relationships/image" Target="../media/image113.emf"/><Relationship Id="rId9" Type="http://schemas.openxmlformats.org/officeDocument/2006/relationships/image" Target="../media/image147.png"/></Relationships>
</file>

<file path=ppt/slides/_rels/slide24.xml.rels><?xml version="1.0" encoding="UTF-8" standalone="yes"?>
<Relationships xmlns="http://schemas.openxmlformats.org/package/2006/relationships"><Relationship Id="rId8" Type="http://schemas.openxmlformats.org/officeDocument/2006/relationships/image" Target="../media/image114.emf"/><Relationship Id="rId3" Type="http://schemas.openxmlformats.org/officeDocument/2006/relationships/image" Target="../media/image109.emf"/><Relationship Id="rId7" Type="http://schemas.openxmlformats.org/officeDocument/2006/relationships/image" Target="../media/image151.emf"/><Relationship Id="rId2" Type="http://schemas.openxmlformats.org/officeDocument/2006/relationships/notesSlide" Target="../notesSlides/notesSlide19.xml"/><Relationship Id="rId1" Type="http://schemas.openxmlformats.org/officeDocument/2006/relationships/slideLayout" Target="../slideLayouts/slideLayout168.xml"/><Relationship Id="rId6" Type="http://schemas.openxmlformats.org/officeDocument/2006/relationships/image" Target="../media/image150.emf"/><Relationship Id="rId5" Type="http://schemas.openxmlformats.org/officeDocument/2006/relationships/image" Target="../media/image116.emf"/><Relationship Id="rId10" Type="http://schemas.openxmlformats.org/officeDocument/2006/relationships/image" Target="../media/image153.png"/><Relationship Id="rId4" Type="http://schemas.openxmlformats.org/officeDocument/2006/relationships/image" Target="../media/image113.emf"/><Relationship Id="rId9" Type="http://schemas.openxmlformats.org/officeDocument/2006/relationships/image" Target="../media/image152.emf"/></Relationships>
</file>

<file path=ppt/slides/_rels/slide25.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161.jpeg"/><Relationship Id="rId18" Type="http://schemas.openxmlformats.org/officeDocument/2006/relationships/image" Target="../media/image166.png"/><Relationship Id="rId26" Type="http://schemas.openxmlformats.org/officeDocument/2006/relationships/image" Target="../media/image174.jpeg"/><Relationship Id="rId3" Type="http://schemas.openxmlformats.org/officeDocument/2006/relationships/image" Target="../media/image109.emf"/><Relationship Id="rId21" Type="http://schemas.openxmlformats.org/officeDocument/2006/relationships/image" Target="../media/image169.png"/><Relationship Id="rId7" Type="http://schemas.openxmlformats.org/officeDocument/2006/relationships/image" Target="../media/image155.png"/><Relationship Id="rId12" Type="http://schemas.openxmlformats.org/officeDocument/2006/relationships/image" Target="../media/image160.png"/><Relationship Id="rId17" Type="http://schemas.openxmlformats.org/officeDocument/2006/relationships/image" Target="../media/image165.jpeg"/><Relationship Id="rId25" Type="http://schemas.openxmlformats.org/officeDocument/2006/relationships/image" Target="../media/image173.png"/><Relationship Id="rId33" Type="http://schemas.openxmlformats.org/officeDocument/2006/relationships/image" Target="../media/image179.png"/><Relationship Id="rId2" Type="http://schemas.openxmlformats.org/officeDocument/2006/relationships/notesSlide" Target="../notesSlides/notesSlide20.xml"/><Relationship Id="rId16" Type="http://schemas.openxmlformats.org/officeDocument/2006/relationships/image" Target="../media/image164.jpeg"/><Relationship Id="rId20" Type="http://schemas.openxmlformats.org/officeDocument/2006/relationships/image" Target="../media/image168.jpeg"/><Relationship Id="rId29" Type="http://schemas.openxmlformats.org/officeDocument/2006/relationships/image" Target="../media/image176.jpeg"/><Relationship Id="rId1" Type="http://schemas.openxmlformats.org/officeDocument/2006/relationships/slideLayout" Target="../slideLayouts/slideLayout168.xml"/><Relationship Id="rId6" Type="http://schemas.openxmlformats.org/officeDocument/2006/relationships/image" Target="../media/image154.png"/><Relationship Id="rId11" Type="http://schemas.openxmlformats.org/officeDocument/2006/relationships/image" Target="../media/image159.png"/><Relationship Id="rId24" Type="http://schemas.openxmlformats.org/officeDocument/2006/relationships/image" Target="../media/image172.png"/><Relationship Id="rId32" Type="http://schemas.openxmlformats.org/officeDocument/2006/relationships/image" Target="../media/image178.jpeg"/><Relationship Id="rId5" Type="http://schemas.openxmlformats.org/officeDocument/2006/relationships/image" Target="../media/image116.emf"/><Relationship Id="rId15" Type="http://schemas.openxmlformats.org/officeDocument/2006/relationships/image" Target="../media/image163.png"/><Relationship Id="rId23" Type="http://schemas.openxmlformats.org/officeDocument/2006/relationships/image" Target="../media/image171.png"/><Relationship Id="rId28" Type="http://schemas.openxmlformats.org/officeDocument/2006/relationships/image" Target="../media/image175.png"/><Relationship Id="rId10" Type="http://schemas.openxmlformats.org/officeDocument/2006/relationships/image" Target="../media/image158.png"/><Relationship Id="rId19" Type="http://schemas.openxmlformats.org/officeDocument/2006/relationships/image" Target="../media/image167.jpeg"/><Relationship Id="rId31" Type="http://schemas.openxmlformats.org/officeDocument/2006/relationships/image" Target="../media/image177.jpeg"/><Relationship Id="rId4" Type="http://schemas.openxmlformats.org/officeDocument/2006/relationships/image" Target="../media/image113.emf"/><Relationship Id="rId9" Type="http://schemas.openxmlformats.org/officeDocument/2006/relationships/image" Target="../media/image157.png"/><Relationship Id="rId14" Type="http://schemas.openxmlformats.org/officeDocument/2006/relationships/image" Target="../media/image162.jpg"/><Relationship Id="rId22" Type="http://schemas.openxmlformats.org/officeDocument/2006/relationships/image" Target="../media/image170.jpeg"/><Relationship Id="rId27" Type="http://schemas.openxmlformats.org/officeDocument/2006/relationships/hyperlink" Target="http://www.asd.gov.au/infosec/irap/index.htm" TargetMode="External"/><Relationship Id="rId30" Type="http://schemas.openxmlformats.org/officeDocument/2006/relationships/hyperlink" Target="https://www.fisc.or.jp/"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image" Target="../media/image180.jpg"/><Relationship Id="rId7" Type="http://schemas.openxmlformats.org/officeDocument/2006/relationships/image" Target="../media/image184.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183.jpg"/><Relationship Id="rId5" Type="http://schemas.openxmlformats.org/officeDocument/2006/relationships/image" Target="../media/image182.png"/><Relationship Id="rId4" Type="http://schemas.openxmlformats.org/officeDocument/2006/relationships/image" Target="../media/image181.png"/><Relationship Id="rId9" Type="http://schemas.openxmlformats.org/officeDocument/2006/relationships/image" Target="../media/image18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2.xml"/></Relationships>
</file>

<file path=ppt/slides/_rels/slide28.xml.rels><?xml version="1.0" encoding="UTF-8" standalone="yes"?>
<Relationships xmlns="http://schemas.openxmlformats.org/package/2006/relationships"><Relationship Id="rId8" Type="http://schemas.openxmlformats.org/officeDocument/2006/relationships/image" Target="../media/image192.jpeg"/><Relationship Id="rId13" Type="http://schemas.openxmlformats.org/officeDocument/2006/relationships/image" Target="../media/image197.png"/><Relationship Id="rId18" Type="http://schemas.openxmlformats.org/officeDocument/2006/relationships/image" Target="../media/image202.png"/><Relationship Id="rId26" Type="http://schemas.openxmlformats.org/officeDocument/2006/relationships/image" Target="../media/image210.jpeg"/><Relationship Id="rId3" Type="http://schemas.openxmlformats.org/officeDocument/2006/relationships/image" Target="../media/image187.jpg"/><Relationship Id="rId21" Type="http://schemas.openxmlformats.org/officeDocument/2006/relationships/image" Target="../media/image205.jpeg"/><Relationship Id="rId7" Type="http://schemas.openxmlformats.org/officeDocument/2006/relationships/image" Target="../media/image191.emf"/><Relationship Id="rId12" Type="http://schemas.openxmlformats.org/officeDocument/2006/relationships/image" Target="../media/image196.png"/><Relationship Id="rId17" Type="http://schemas.openxmlformats.org/officeDocument/2006/relationships/image" Target="../media/image201.jpg"/><Relationship Id="rId25" Type="http://schemas.openxmlformats.org/officeDocument/2006/relationships/image" Target="../media/image209.jpeg"/><Relationship Id="rId2" Type="http://schemas.openxmlformats.org/officeDocument/2006/relationships/notesSlide" Target="../notesSlides/notesSlide23.xml"/><Relationship Id="rId16" Type="http://schemas.openxmlformats.org/officeDocument/2006/relationships/image" Target="../media/image200.png"/><Relationship Id="rId20" Type="http://schemas.openxmlformats.org/officeDocument/2006/relationships/image" Target="../media/image204.jpeg"/><Relationship Id="rId29" Type="http://schemas.openxmlformats.org/officeDocument/2006/relationships/image" Target="../media/image213.jpeg"/><Relationship Id="rId1" Type="http://schemas.openxmlformats.org/officeDocument/2006/relationships/slideLayout" Target="../slideLayouts/slideLayout174.xml"/><Relationship Id="rId6" Type="http://schemas.openxmlformats.org/officeDocument/2006/relationships/image" Target="../media/image190.jpg"/><Relationship Id="rId11" Type="http://schemas.openxmlformats.org/officeDocument/2006/relationships/image" Target="../media/image195.png"/><Relationship Id="rId24" Type="http://schemas.openxmlformats.org/officeDocument/2006/relationships/image" Target="../media/image208.png"/><Relationship Id="rId32" Type="http://schemas.openxmlformats.org/officeDocument/2006/relationships/image" Target="../media/image216.jpeg"/><Relationship Id="rId5" Type="http://schemas.openxmlformats.org/officeDocument/2006/relationships/image" Target="../media/image189.jpg"/><Relationship Id="rId15" Type="http://schemas.openxmlformats.org/officeDocument/2006/relationships/image" Target="../media/image199.png"/><Relationship Id="rId23" Type="http://schemas.openxmlformats.org/officeDocument/2006/relationships/image" Target="../media/image207.jpeg"/><Relationship Id="rId28" Type="http://schemas.openxmlformats.org/officeDocument/2006/relationships/image" Target="../media/image212.png"/><Relationship Id="rId10" Type="http://schemas.openxmlformats.org/officeDocument/2006/relationships/image" Target="../media/image194.png"/><Relationship Id="rId19" Type="http://schemas.openxmlformats.org/officeDocument/2006/relationships/image" Target="../media/image203.jpeg"/><Relationship Id="rId31" Type="http://schemas.openxmlformats.org/officeDocument/2006/relationships/image" Target="../media/image215.png"/><Relationship Id="rId4" Type="http://schemas.openxmlformats.org/officeDocument/2006/relationships/image" Target="../media/image188.jpg"/><Relationship Id="rId9" Type="http://schemas.openxmlformats.org/officeDocument/2006/relationships/image" Target="../media/image193.png"/><Relationship Id="rId14" Type="http://schemas.openxmlformats.org/officeDocument/2006/relationships/image" Target="../media/image198.jpeg"/><Relationship Id="rId22" Type="http://schemas.openxmlformats.org/officeDocument/2006/relationships/image" Target="../media/image206.jpeg"/><Relationship Id="rId27" Type="http://schemas.openxmlformats.org/officeDocument/2006/relationships/image" Target="../media/image211.png"/><Relationship Id="rId30" Type="http://schemas.openxmlformats.org/officeDocument/2006/relationships/image" Target="../media/image214.png"/></Relationships>
</file>

<file path=ppt/slides/_rels/slide29.xml.rels><?xml version="1.0" encoding="UTF-8" standalone="yes"?>
<Relationships xmlns="http://schemas.openxmlformats.org/package/2006/relationships"><Relationship Id="rId3" Type="http://schemas.openxmlformats.org/officeDocument/2006/relationships/image" Target="../media/image217.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58.xml"/><Relationship Id="rId4" Type="http://schemas.openxmlformats.org/officeDocument/2006/relationships/image" Target="../media/image100.jpeg"/></Relationships>
</file>

<file path=ppt/slides/_rels/slide30.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25.xml"/><Relationship Id="rId1" Type="http://schemas.openxmlformats.org/officeDocument/2006/relationships/slideLayout" Target="../slideLayouts/slideLayout167.xml"/><Relationship Id="rId6" Type="http://schemas.openxmlformats.org/officeDocument/2006/relationships/image" Target="../media/image221.png"/><Relationship Id="rId5" Type="http://schemas.openxmlformats.org/officeDocument/2006/relationships/image" Target="../media/image220.jpg"/><Relationship Id="rId4" Type="http://schemas.openxmlformats.org/officeDocument/2006/relationships/image" Target="../media/image21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83.xml"/></Relationships>
</file>

<file path=ppt/slides/_rels/slide34.xml.rels><?xml version="1.0" encoding="UTF-8" standalone="yes"?>
<Relationships xmlns="http://schemas.openxmlformats.org/package/2006/relationships"><Relationship Id="rId8" Type="http://schemas.openxmlformats.org/officeDocument/2006/relationships/image" Target="../media/image222.emf"/><Relationship Id="rId13" Type="http://schemas.openxmlformats.org/officeDocument/2006/relationships/image" Target="../media/image49.png"/><Relationship Id="rId3" Type="http://schemas.openxmlformats.org/officeDocument/2006/relationships/image" Target="../media/image111.emf"/><Relationship Id="rId7" Type="http://schemas.openxmlformats.org/officeDocument/2006/relationships/image" Target="../media/image44.png"/><Relationship Id="rId12" Type="http://schemas.openxmlformats.org/officeDocument/2006/relationships/image" Target="../media/image36.png"/><Relationship Id="rId17" Type="http://schemas.openxmlformats.org/officeDocument/2006/relationships/image" Target="../media/image27.png"/><Relationship Id="rId2" Type="http://schemas.openxmlformats.org/officeDocument/2006/relationships/notesSlide" Target="../notesSlides/notesSlide29.xml"/><Relationship Id="rId16" Type="http://schemas.openxmlformats.org/officeDocument/2006/relationships/image" Target="../media/image26.png"/><Relationship Id="rId1" Type="http://schemas.openxmlformats.org/officeDocument/2006/relationships/slideLayout" Target="../slideLayouts/slideLayout148.xml"/><Relationship Id="rId6" Type="http://schemas.openxmlformats.org/officeDocument/2006/relationships/image" Target="../media/image22.png"/><Relationship Id="rId11" Type="http://schemas.openxmlformats.org/officeDocument/2006/relationships/image" Target="../media/image35.png"/><Relationship Id="rId5" Type="http://schemas.openxmlformats.org/officeDocument/2006/relationships/image" Target="../media/image25.png"/><Relationship Id="rId15" Type="http://schemas.openxmlformats.org/officeDocument/2006/relationships/image" Target="../media/image47.png"/><Relationship Id="rId10" Type="http://schemas.openxmlformats.org/officeDocument/2006/relationships/image" Target="../media/image37.png"/><Relationship Id="rId4" Type="http://schemas.openxmlformats.org/officeDocument/2006/relationships/image" Target="../media/image110.png"/><Relationship Id="rId9" Type="http://schemas.openxmlformats.org/officeDocument/2006/relationships/image" Target="../media/image34.png"/><Relationship Id="rId1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223.png"/><Relationship Id="rId7" Type="http://schemas.openxmlformats.org/officeDocument/2006/relationships/image" Target="../media/image227.emf"/><Relationship Id="rId2" Type="http://schemas.openxmlformats.org/officeDocument/2006/relationships/notesSlide" Target="../notesSlides/notesSlide30.xml"/><Relationship Id="rId1" Type="http://schemas.openxmlformats.org/officeDocument/2006/relationships/slideLayout" Target="../slideLayouts/slideLayout288.xml"/><Relationship Id="rId6" Type="http://schemas.openxmlformats.org/officeDocument/2006/relationships/image" Target="../media/image226.emf"/><Relationship Id="rId5" Type="http://schemas.openxmlformats.org/officeDocument/2006/relationships/image" Target="../media/image225.emf"/><Relationship Id="rId4" Type="http://schemas.openxmlformats.org/officeDocument/2006/relationships/image" Target="../media/image224.png"/></Relationships>
</file>

<file path=ppt/slides/_rels/slide36.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228.emf"/><Relationship Id="rId3" Type="http://schemas.openxmlformats.org/officeDocument/2006/relationships/image" Target="../media/image111.emf"/><Relationship Id="rId7" Type="http://schemas.openxmlformats.org/officeDocument/2006/relationships/image" Target="../media/image41.png"/><Relationship Id="rId12"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148.xml"/><Relationship Id="rId6" Type="http://schemas.openxmlformats.org/officeDocument/2006/relationships/image" Target="../media/image29.png"/><Relationship Id="rId11" Type="http://schemas.openxmlformats.org/officeDocument/2006/relationships/image" Target="../media/image43.png"/><Relationship Id="rId5" Type="http://schemas.openxmlformats.org/officeDocument/2006/relationships/image" Target="../media/image28.png"/><Relationship Id="rId15" Type="http://schemas.openxmlformats.org/officeDocument/2006/relationships/image" Target="../media/image33.png"/><Relationship Id="rId10" Type="http://schemas.openxmlformats.org/officeDocument/2006/relationships/image" Target="../media/image40.png"/><Relationship Id="rId4" Type="http://schemas.openxmlformats.org/officeDocument/2006/relationships/image" Target="../media/image110.png"/><Relationship Id="rId9" Type="http://schemas.openxmlformats.org/officeDocument/2006/relationships/image" Target="../media/image38.png"/><Relationship Id="rId1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229.png"/></Relationships>
</file>

<file path=ppt/slides/_rels/slide3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8" Type="http://schemas.openxmlformats.org/officeDocument/2006/relationships/image" Target="../media/image238.emf"/><Relationship Id="rId3" Type="http://schemas.openxmlformats.org/officeDocument/2006/relationships/image" Target="../media/image233.emf"/><Relationship Id="rId7" Type="http://schemas.openxmlformats.org/officeDocument/2006/relationships/image" Target="../media/image237.emf"/><Relationship Id="rId2" Type="http://schemas.openxmlformats.org/officeDocument/2006/relationships/image" Target="../media/image232.emf"/><Relationship Id="rId1" Type="http://schemas.openxmlformats.org/officeDocument/2006/relationships/slideLayout" Target="../slideLayouts/slideLayout152.xml"/><Relationship Id="rId6" Type="http://schemas.openxmlformats.org/officeDocument/2006/relationships/image" Target="../media/image236.emf"/><Relationship Id="rId5" Type="http://schemas.openxmlformats.org/officeDocument/2006/relationships/image" Target="../media/image235.emf"/><Relationship Id="rId10" Type="http://schemas.openxmlformats.org/officeDocument/2006/relationships/image" Target="../media/image240.emf"/><Relationship Id="rId4" Type="http://schemas.openxmlformats.org/officeDocument/2006/relationships/image" Target="../media/image234.emf"/><Relationship Id="rId9" Type="http://schemas.openxmlformats.org/officeDocument/2006/relationships/image" Target="../media/image239.emf"/></Relationships>
</file>

<file path=ppt/slides/_rels/slide41.xml.rels><?xml version="1.0" encoding="UTF-8" standalone="yes"?>
<Relationships xmlns="http://schemas.openxmlformats.org/package/2006/relationships"><Relationship Id="rId3" Type="http://schemas.openxmlformats.org/officeDocument/2006/relationships/image" Target="../media/image234.emf"/><Relationship Id="rId2" Type="http://schemas.openxmlformats.org/officeDocument/2006/relationships/image" Target="../media/image233.emf"/><Relationship Id="rId1" Type="http://schemas.openxmlformats.org/officeDocument/2006/relationships/slideLayout" Target="../slideLayouts/slideLayout152.xml"/><Relationship Id="rId6" Type="http://schemas.openxmlformats.org/officeDocument/2006/relationships/image" Target="../media/image232.emf"/><Relationship Id="rId5" Type="http://schemas.openxmlformats.org/officeDocument/2006/relationships/image" Target="../media/image236.emf"/><Relationship Id="rId4" Type="http://schemas.openxmlformats.org/officeDocument/2006/relationships/image" Target="../media/image235.emf"/></Relationships>
</file>

<file path=ppt/slides/_rels/slide42.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emf"/><Relationship Id="rId1" Type="http://schemas.openxmlformats.org/officeDocument/2006/relationships/slideLayout" Target="../slideLayouts/slideLayout73.xml"/></Relationships>
</file>

<file path=ppt/slides/_rels/slide43.xml.rels><?xml version="1.0" encoding="UTF-8" standalone="yes"?>
<Relationships xmlns="http://schemas.openxmlformats.org/package/2006/relationships"><Relationship Id="rId8" Type="http://schemas.openxmlformats.org/officeDocument/2006/relationships/image" Target="../media/image248.png"/><Relationship Id="rId3" Type="http://schemas.openxmlformats.org/officeDocument/2006/relationships/image" Target="../media/image243.png"/><Relationship Id="rId7" Type="http://schemas.openxmlformats.org/officeDocument/2006/relationships/image" Target="../media/image247.emf"/><Relationship Id="rId2" Type="http://schemas.openxmlformats.org/officeDocument/2006/relationships/notesSlide" Target="../notesSlides/notesSlide35.xml"/><Relationship Id="rId1" Type="http://schemas.openxmlformats.org/officeDocument/2006/relationships/slideLayout" Target="../slideLayouts/slideLayout394.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44.png"/><Relationship Id="rId9" Type="http://schemas.openxmlformats.org/officeDocument/2006/relationships/image" Target="../media/image249.png"/></Relationships>
</file>

<file path=ppt/slides/_rels/slide44.xml.rels><?xml version="1.0" encoding="UTF-8" standalone="yes"?>
<Relationships xmlns="http://schemas.openxmlformats.org/package/2006/relationships"><Relationship Id="rId3" Type="http://schemas.openxmlformats.org/officeDocument/2006/relationships/image" Target="../media/image111.emf"/><Relationship Id="rId7" Type="http://schemas.openxmlformats.org/officeDocument/2006/relationships/image" Target="../media/image250.emf"/><Relationship Id="rId2" Type="http://schemas.openxmlformats.org/officeDocument/2006/relationships/notesSlide" Target="../notesSlides/notesSlide36.xml"/><Relationship Id="rId1" Type="http://schemas.openxmlformats.org/officeDocument/2006/relationships/slideLayout" Target="../slideLayouts/slideLayout148.xml"/><Relationship Id="rId6" Type="http://schemas.openxmlformats.org/officeDocument/2006/relationships/image" Target="../media/image226.emf"/><Relationship Id="rId5" Type="http://schemas.openxmlformats.org/officeDocument/2006/relationships/image" Target="../media/image30.png"/><Relationship Id="rId4" Type="http://schemas.openxmlformats.org/officeDocument/2006/relationships/image" Target="../media/image110.png"/></Relationships>
</file>

<file path=ppt/slides/_rels/slide45.xml.rels><?xml version="1.0" encoding="UTF-8" standalone="yes"?>
<Relationships xmlns="http://schemas.openxmlformats.org/package/2006/relationships"><Relationship Id="rId8" Type="http://schemas.openxmlformats.org/officeDocument/2006/relationships/image" Target="../media/image251.png"/><Relationship Id="rId3" Type="http://schemas.openxmlformats.org/officeDocument/2006/relationships/image" Target="../media/image32.png"/><Relationship Id="rId7"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252.png"/></Relationships>
</file>

<file path=ppt/slides/_rels/slide46.xml.rels><?xml version="1.0" encoding="UTF-8" standalone="yes"?>
<Relationships xmlns="http://schemas.openxmlformats.org/package/2006/relationships"><Relationship Id="rId8" Type="http://schemas.openxmlformats.org/officeDocument/2006/relationships/image" Target="../media/image257.emf"/><Relationship Id="rId3" Type="http://schemas.openxmlformats.org/officeDocument/2006/relationships/image" Target="../media/image241.emf"/><Relationship Id="rId7" Type="http://schemas.openxmlformats.org/officeDocument/2006/relationships/image" Target="../media/image256.emf"/><Relationship Id="rId2" Type="http://schemas.openxmlformats.org/officeDocument/2006/relationships/notesSlide" Target="../notesSlides/notesSlide38.xml"/><Relationship Id="rId1" Type="http://schemas.openxmlformats.org/officeDocument/2006/relationships/slideLayout" Target="../slideLayouts/slideLayout73.xml"/><Relationship Id="rId6" Type="http://schemas.openxmlformats.org/officeDocument/2006/relationships/image" Target="../media/image255.emf"/><Relationship Id="rId5" Type="http://schemas.openxmlformats.org/officeDocument/2006/relationships/image" Target="../media/image254.emf"/><Relationship Id="rId4" Type="http://schemas.openxmlformats.org/officeDocument/2006/relationships/image" Target="../media/image253.emf"/></Relationships>
</file>

<file path=ppt/slides/_rels/slide47.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39.xml"/><Relationship Id="rId1" Type="http://schemas.openxmlformats.org/officeDocument/2006/relationships/slideLayout" Target="../slideLayouts/slideLayout258.xml"/></Relationships>
</file>

<file path=ppt/slides/_rels/slide48.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40.xml"/><Relationship Id="rId1" Type="http://schemas.openxmlformats.org/officeDocument/2006/relationships/slideLayout" Target="../slideLayouts/slideLayout258.xml"/></Relationships>
</file>

<file path=ppt/slides/_rels/slide49.xml.rels><?xml version="1.0" encoding="UTF-8" standalone="yes"?>
<Relationships xmlns="http://schemas.openxmlformats.org/package/2006/relationships"><Relationship Id="rId8" Type="http://schemas.openxmlformats.org/officeDocument/2006/relationships/image" Target="../media/image265.jpg"/><Relationship Id="rId13" Type="http://schemas.openxmlformats.org/officeDocument/2006/relationships/image" Target="../media/image270.png"/><Relationship Id="rId18" Type="http://schemas.openxmlformats.org/officeDocument/2006/relationships/image" Target="../media/image275.jpg"/><Relationship Id="rId26" Type="http://schemas.openxmlformats.org/officeDocument/2006/relationships/image" Target="../media/image283.png"/><Relationship Id="rId3" Type="http://schemas.openxmlformats.org/officeDocument/2006/relationships/image" Target="../media/image260.jpg"/><Relationship Id="rId21" Type="http://schemas.openxmlformats.org/officeDocument/2006/relationships/image" Target="../media/image278.jpg"/><Relationship Id="rId7" Type="http://schemas.openxmlformats.org/officeDocument/2006/relationships/image" Target="../media/image264.png"/><Relationship Id="rId12" Type="http://schemas.openxmlformats.org/officeDocument/2006/relationships/image" Target="../media/image269.png"/><Relationship Id="rId17" Type="http://schemas.openxmlformats.org/officeDocument/2006/relationships/image" Target="../media/image274.png"/><Relationship Id="rId25" Type="http://schemas.openxmlformats.org/officeDocument/2006/relationships/image" Target="../media/image282.png"/><Relationship Id="rId2" Type="http://schemas.openxmlformats.org/officeDocument/2006/relationships/notesSlide" Target="../notesSlides/notesSlide41.xml"/><Relationship Id="rId16" Type="http://schemas.openxmlformats.org/officeDocument/2006/relationships/image" Target="../media/image273.png"/><Relationship Id="rId20" Type="http://schemas.openxmlformats.org/officeDocument/2006/relationships/image" Target="../media/image277.png"/><Relationship Id="rId29" Type="http://schemas.openxmlformats.org/officeDocument/2006/relationships/image" Target="../media/image286.jpeg"/><Relationship Id="rId1" Type="http://schemas.openxmlformats.org/officeDocument/2006/relationships/slideLayout" Target="../slideLayouts/slideLayout62.xml"/><Relationship Id="rId6" Type="http://schemas.openxmlformats.org/officeDocument/2006/relationships/image" Target="../media/image263.jpg"/><Relationship Id="rId11" Type="http://schemas.openxmlformats.org/officeDocument/2006/relationships/image" Target="../media/image268.jpg"/><Relationship Id="rId24" Type="http://schemas.openxmlformats.org/officeDocument/2006/relationships/image" Target="../media/image281.png"/><Relationship Id="rId5" Type="http://schemas.openxmlformats.org/officeDocument/2006/relationships/image" Target="../media/image262.png"/><Relationship Id="rId15" Type="http://schemas.openxmlformats.org/officeDocument/2006/relationships/image" Target="../media/image272.png"/><Relationship Id="rId23" Type="http://schemas.openxmlformats.org/officeDocument/2006/relationships/image" Target="../media/image280.png"/><Relationship Id="rId28" Type="http://schemas.openxmlformats.org/officeDocument/2006/relationships/image" Target="../media/image285.jpeg"/><Relationship Id="rId10" Type="http://schemas.openxmlformats.org/officeDocument/2006/relationships/image" Target="../media/image267.jpg"/><Relationship Id="rId19" Type="http://schemas.openxmlformats.org/officeDocument/2006/relationships/image" Target="../media/image276.png"/><Relationship Id="rId4" Type="http://schemas.openxmlformats.org/officeDocument/2006/relationships/image" Target="../media/image261.jpg"/><Relationship Id="rId9" Type="http://schemas.openxmlformats.org/officeDocument/2006/relationships/image" Target="../media/image266.png"/><Relationship Id="rId14" Type="http://schemas.openxmlformats.org/officeDocument/2006/relationships/image" Target="../media/image271.jpg"/><Relationship Id="rId22" Type="http://schemas.openxmlformats.org/officeDocument/2006/relationships/image" Target="../media/image279.png"/><Relationship Id="rId27" Type="http://schemas.openxmlformats.org/officeDocument/2006/relationships/image" Target="../media/image284.png"/><Relationship Id="rId30" Type="http://schemas.openxmlformats.org/officeDocument/2006/relationships/image" Target="../media/image2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5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87.png"/></Relationships>
</file>

<file path=ppt/slides/_rels/slide51.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51.png"/><Relationship Id="rId18" Type="http://schemas.openxmlformats.org/officeDocument/2006/relationships/image" Target="../media/image57.png"/><Relationship Id="rId3" Type="http://schemas.openxmlformats.org/officeDocument/2006/relationships/image" Target="../media/image14.png"/><Relationship Id="rId21" Type="http://schemas.openxmlformats.org/officeDocument/2006/relationships/image" Target="../media/image61.png"/><Relationship Id="rId7" Type="http://schemas.openxmlformats.org/officeDocument/2006/relationships/image" Target="../media/image15.png"/><Relationship Id="rId12" Type="http://schemas.openxmlformats.org/officeDocument/2006/relationships/image" Target="../media/image50.png"/><Relationship Id="rId17" Type="http://schemas.openxmlformats.org/officeDocument/2006/relationships/image" Target="../media/image289.emf"/><Relationship Id="rId2" Type="http://schemas.openxmlformats.org/officeDocument/2006/relationships/notesSlide" Target="../notesSlides/notesSlide42.xml"/><Relationship Id="rId16" Type="http://schemas.openxmlformats.org/officeDocument/2006/relationships/image" Target="../media/image13.png"/><Relationship Id="rId20" Type="http://schemas.openxmlformats.org/officeDocument/2006/relationships/image" Target="../media/image59.png"/><Relationship Id="rId1" Type="http://schemas.openxmlformats.org/officeDocument/2006/relationships/slideLayout" Target="../slideLayouts/slideLayout148.xml"/><Relationship Id="rId6" Type="http://schemas.openxmlformats.org/officeDocument/2006/relationships/image" Target="../media/image19.png"/><Relationship Id="rId11" Type="http://schemas.openxmlformats.org/officeDocument/2006/relationships/image" Target="../media/image288.emf"/><Relationship Id="rId24" Type="http://schemas.openxmlformats.org/officeDocument/2006/relationships/image" Target="../media/image58.png"/><Relationship Id="rId5" Type="http://schemas.openxmlformats.org/officeDocument/2006/relationships/image" Target="../media/image17.png"/><Relationship Id="rId15" Type="http://schemas.openxmlformats.org/officeDocument/2006/relationships/image" Target="../media/image54.png"/><Relationship Id="rId23" Type="http://schemas.openxmlformats.org/officeDocument/2006/relationships/image" Target="../media/image46.png"/><Relationship Id="rId10" Type="http://schemas.openxmlformats.org/officeDocument/2006/relationships/image" Target="../media/image18.png"/><Relationship Id="rId19" Type="http://schemas.openxmlformats.org/officeDocument/2006/relationships/image" Target="../media/image62.png"/><Relationship Id="rId4" Type="http://schemas.openxmlformats.org/officeDocument/2006/relationships/image" Target="../media/image12.png"/><Relationship Id="rId9" Type="http://schemas.openxmlformats.org/officeDocument/2006/relationships/image" Target="../media/image16.png"/><Relationship Id="rId14" Type="http://schemas.openxmlformats.org/officeDocument/2006/relationships/image" Target="../media/image52.png"/><Relationship Id="rId22" Type="http://schemas.openxmlformats.org/officeDocument/2006/relationships/image" Target="../media/image45.png"/></Relationships>
</file>

<file path=ppt/slides/_rels/slide52.xml.rels><?xml version="1.0" encoding="UTF-8" standalone="yes"?>
<Relationships xmlns="http://schemas.openxmlformats.org/package/2006/relationships"><Relationship Id="rId8" Type="http://schemas.openxmlformats.org/officeDocument/2006/relationships/image" Target="../media/image295.png"/><Relationship Id="rId3" Type="http://schemas.openxmlformats.org/officeDocument/2006/relationships/image" Target="../media/image290.emf"/><Relationship Id="rId7" Type="http://schemas.openxmlformats.org/officeDocument/2006/relationships/image" Target="../media/image294.emf"/><Relationship Id="rId2" Type="http://schemas.openxmlformats.org/officeDocument/2006/relationships/notesSlide" Target="../notesSlides/notesSlide43.xml"/><Relationship Id="rId1" Type="http://schemas.openxmlformats.org/officeDocument/2006/relationships/slideLayout" Target="../slideLayouts/slideLayout144.xml"/><Relationship Id="rId6" Type="http://schemas.openxmlformats.org/officeDocument/2006/relationships/image" Target="../media/image293.emf"/><Relationship Id="rId5" Type="http://schemas.openxmlformats.org/officeDocument/2006/relationships/image" Target="../media/image292.emf"/><Relationship Id="rId4" Type="http://schemas.openxmlformats.org/officeDocument/2006/relationships/image" Target="../media/image291.png"/></Relationships>
</file>

<file path=ppt/slides/_rels/slide53.xml.rels><?xml version="1.0" encoding="UTF-8" standalone="yes"?>
<Relationships xmlns="http://schemas.openxmlformats.org/package/2006/relationships"><Relationship Id="rId3" Type="http://schemas.openxmlformats.org/officeDocument/2006/relationships/image" Target="../media/image292.emf"/><Relationship Id="rId2" Type="http://schemas.openxmlformats.org/officeDocument/2006/relationships/image" Target="../media/image290.emf"/><Relationship Id="rId1" Type="http://schemas.openxmlformats.org/officeDocument/2006/relationships/slideLayout" Target="../slideLayouts/slideLayout144.xml"/></Relationships>
</file>

<file path=ppt/slides/_rels/slide54.xml.rels><?xml version="1.0" encoding="UTF-8" standalone="yes"?>
<Relationships xmlns="http://schemas.openxmlformats.org/package/2006/relationships"><Relationship Id="rId13" Type="http://schemas.openxmlformats.org/officeDocument/2006/relationships/image" Target="../media/image306.png"/><Relationship Id="rId18" Type="http://schemas.openxmlformats.org/officeDocument/2006/relationships/image" Target="../media/image311.png"/><Relationship Id="rId26" Type="http://schemas.openxmlformats.org/officeDocument/2006/relationships/image" Target="../media/image319.png"/><Relationship Id="rId39" Type="http://schemas.openxmlformats.org/officeDocument/2006/relationships/image" Target="../media/image332.png"/><Relationship Id="rId21" Type="http://schemas.openxmlformats.org/officeDocument/2006/relationships/image" Target="../media/image314.gif"/><Relationship Id="rId34" Type="http://schemas.openxmlformats.org/officeDocument/2006/relationships/image" Target="../media/image327.jpeg"/><Relationship Id="rId42" Type="http://schemas.openxmlformats.org/officeDocument/2006/relationships/image" Target="../media/image335.png"/><Relationship Id="rId47" Type="http://schemas.openxmlformats.org/officeDocument/2006/relationships/image" Target="../media/image339.png"/><Relationship Id="rId50" Type="http://schemas.openxmlformats.org/officeDocument/2006/relationships/image" Target="../media/image341.png"/><Relationship Id="rId55" Type="http://schemas.openxmlformats.org/officeDocument/2006/relationships/image" Target="../media/image346.gif"/><Relationship Id="rId7" Type="http://schemas.openxmlformats.org/officeDocument/2006/relationships/image" Target="../media/image300.jpeg"/><Relationship Id="rId2" Type="http://schemas.openxmlformats.org/officeDocument/2006/relationships/notesSlide" Target="../notesSlides/notesSlide44.xml"/><Relationship Id="rId16" Type="http://schemas.openxmlformats.org/officeDocument/2006/relationships/image" Target="../media/image309.png"/><Relationship Id="rId20" Type="http://schemas.openxmlformats.org/officeDocument/2006/relationships/image" Target="../media/image313.png"/><Relationship Id="rId29" Type="http://schemas.openxmlformats.org/officeDocument/2006/relationships/image" Target="../media/image322.png"/><Relationship Id="rId41" Type="http://schemas.openxmlformats.org/officeDocument/2006/relationships/image" Target="../media/image334.png"/><Relationship Id="rId54" Type="http://schemas.openxmlformats.org/officeDocument/2006/relationships/image" Target="../media/image345.jpg"/><Relationship Id="rId1" Type="http://schemas.openxmlformats.org/officeDocument/2006/relationships/slideLayout" Target="../slideLayouts/slideLayout5.xml"/><Relationship Id="rId6" Type="http://schemas.openxmlformats.org/officeDocument/2006/relationships/image" Target="../media/image299.png"/><Relationship Id="rId11" Type="http://schemas.openxmlformats.org/officeDocument/2006/relationships/image" Target="../media/image304.png"/><Relationship Id="rId24" Type="http://schemas.openxmlformats.org/officeDocument/2006/relationships/image" Target="../media/image317.png"/><Relationship Id="rId32" Type="http://schemas.openxmlformats.org/officeDocument/2006/relationships/image" Target="../media/image325.png"/><Relationship Id="rId37" Type="http://schemas.openxmlformats.org/officeDocument/2006/relationships/image" Target="../media/image330.png"/><Relationship Id="rId40" Type="http://schemas.openxmlformats.org/officeDocument/2006/relationships/image" Target="../media/image333.png"/><Relationship Id="rId45" Type="http://schemas.openxmlformats.org/officeDocument/2006/relationships/image" Target="../media/image338.jpg"/><Relationship Id="rId53" Type="http://schemas.openxmlformats.org/officeDocument/2006/relationships/image" Target="../media/image344.png"/><Relationship Id="rId58" Type="http://schemas.openxmlformats.org/officeDocument/2006/relationships/image" Target="../media/image349.jpg"/><Relationship Id="rId5" Type="http://schemas.openxmlformats.org/officeDocument/2006/relationships/image" Target="../media/image298.png"/><Relationship Id="rId15" Type="http://schemas.openxmlformats.org/officeDocument/2006/relationships/image" Target="../media/image308.jpeg"/><Relationship Id="rId23" Type="http://schemas.openxmlformats.org/officeDocument/2006/relationships/image" Target="../media/image316.png"/><Relationship Id="rId28" Type="http://schemas.openxmlformats.org/officeDocument/2006/relationships/image" Target="../media/image321.png"/><Relationship Id="rId36" Type="http://schemas.openxmlformats.org/officeDocument/2006/relationships/image" Target="../media/image329.jpg"/><Relationship Id="rId49" Type="http://schemas.openxmlformats.org/officeDocument/2006/relationships/hyperlink" Target="http://www.dotnetsolutions.co.uk/" TargetMode="External"/><Relationship Id="rId57" Type="http://schemas.openxmlformats.org/officeDocument/2006/relationships/image" Target="../media/image348.jpeg"/><Relationship Id="rId61" Type="http://schemas.openxmlformats.org/officeDocument/2006/relationships/image" Target="../media/image352.jpeg"/><Relationship Id="rId10" Type="http://schemas.openxmlformats.org/officeDocument/2006/relationships/image" Target="../media/image303.png"/><Relationship Id="rId19" Type="http://schemas.openxmlformats.org/officeDocument/2006/relationships/image" Target="../media/image312.png"/><Relationship Id="rId31" Type="http://schemas.openxmlformats.org/officeDocument/2006/relationships/image" Target="../media/image324.png"/><Relationship Id="rId44" Type="http://schemas.openxmlformats.org/officeDocument/2006/relationships/image" Target="../media/image337.jpeg"/><Relationship Id="rId52" Type="http://schemas.openxmlformats.org/officeDocument/2006/relationships/image" Target="../media/image343.png"/><Relationship Id="rId60" Type="http://schemas.openxmlformats.org/officeDocument/2006/relationships/image" Target="../media/image351.jpg"/><Relationship Id="rId4" Type="http://schemas.openxmlformats.org/officeDocument/2006/relationships/image" Target="../media/image297.tiff"/><Relationship Id="rId9" Type="http://schemas.openxmlformats.org/officeDocument/2006/relationships/image" Target="../media/image302.png"/><Relationship Id="rId14" Type="http://schemas.openxmlformats.org/officeDocument/2006/relationships/image" Target="../media/image307.png"/><Relationship Id="rId22" Type="http://schemas.openxmlformats.org/officeDocument/2006/relationships/image" Target="../media/image315.png"/><Relationship Id="rId27" Type="http://schemas.openxmlformats.org/officeDocument/2006/relationships/image" Target="../media/image320.png"/><Relationship Id="rId30" Type="http://schemas.openxmlformats.org/officeDocument/2006/relationships/image" Target="../media/image323.png"/><Relationship Id="rId35" Type="http://schemas.openxmlformats.org/officeDocument/2006/relationships/image" Target="../media/image328.jpeg"/><Relationship Id="rId43" Type="http://schemas.openxmlformats.org/officeDocument/2006/relationships/image" Target="../media/image336.png"/><Relationship Id="rId48" Type="http://schemas.openxmlformats.org/officeDocument/2006/relationships/image" Target="../media/image340.png"/><Relationship Id="rId56" Type="http://schemas.openxmlformats.org/officeDocument/2006/relationships/image" Target="../media/image347.gif"/><Relationship Id="rId8" Type="http://schemas.openxmlformats.org/officeDocument/2006/relationships/image" Target="../media/image301.jpeg"/><Relationship Id="rId51" Type="http://schemas.openxmlformats.org/officeDocument/2006/relationships/image" Target="../media/image342.png"/><Relationship Id="rId3" Type="http://schemas.openxmlformats.org/officeDocument/2006/relationships/image" Target="../media/image296.jpg"/><Relationship Id="rId12" Type="http://schemas.openxmlformats.org/officeDocument/2006/relationships/image" Target="../media/image305.png"/><Relationship Id="rId17" Type="http://schemas.openxmlformats.org/officeDocument/2006/relationships/image" Target="../media/image310.png"/><Relationship Id="rId25" Type="http://schemas.openxmlformats.org/officeDocument/2006/relationships/image" Target="../media/image318.png"/><Relationship Id="rId33" Type="http://schemas.openxmlformats.org/officeDocument/2006/relationships/image" Target="../media/image326.gif"/><Relationship Id="rId38" Type="http://schemas.openxmlformats.org/officeDocument/2006/relationships/image" Target="../media/image331.png"/><Relationship Id="rId46" Type="http://schemas.openxmlformats.org/officeDocument/2006/relationships/hyperlink" Target="http://www.10thmagnitude.com/" TargetMode="External"/><Relationship Id="rId59" Type="http://schemas.openxmlformats.org/officeDocument/2006/relationships/image" Target="../media/image350.jpg"/></Relationships>
</file>

<file path=ppt/slides/_rels/slide55.xml.rels><?xml version="1.0" encoding="UTF-8" standalone="yes"?>
<Relationships xmlns="http://schemas.openxmlformats.org/package/2006/relationships"><Relationship Id="rId13" Type="http://schemas.openxmlformats.org/officeDocument/2006/relationships/image" Target="../media/image361.png"/><Relationship Id="rId18" Type="http://schemas.openxmlformats.org/officeDocument/2006/relationships/image" Target="../media/image312.png"/><Relationship Id="rId26" Type="http://schemas.openxmlformats.org/officeDocument/2006/relationships/image" Target="../media/image373.png"/><Relationship Id="rId39" Type="http://schemas.openxmlformats.org/officeDocument/2006/relationships/image" Target="../media/image386.gif"/><Relationship Id="rId21" Type="http://schemas.openxmlformats.org/officeDocument/2006/relationships/image" Target="../media/image368.png"/><Relationship Id="rId34" Type="http://schemas.openxmlformats.org/officeDocument/2006/relationships/image" Target="../media/image381.png"/><Relationship Id="rId42" Type="http://schemas.openxmlformats.org/officeDocument/2006/relationships/image" Target="../media/image388.jpeg"/><Relationship Id="rId47" Type="http://schemas.openxmlformats.org/officeDocument/2006/relationships/image" Target="../media/image392.png"/><Relationship Id="rId50" Type="http://schemas.openxmlformats.org/officeDocument/2006/relationships/image" Target="../media/image395.png"/><Relationship Id="rId55" Type="http://schemas.openxmlformats.org/officeDocument/2006/relationships/image" Target="../media/image400.png"/><Relationship Id="rId63" Type="http://schemas.openxmlformats.org/officeDocument/2006/relationships/image" Target="../media/image406.png"/><Relationship Id="rId68" Type="http://schemas.openxmlformats.org/officeDocument/2006/relationships/image" Target="../media/image410.png"/><Relationship Id="rId76" Type="http://schemas.openxmlformats.org/officeDocument/2006/relationships/image" Target="../media/image418.png"/><Relationship Id="rId7" Type="http://schemas.openxmlformats.org/officeDocument/2006/relationships/image" Target="../media/image357.png"/><Relationship Id="rId71" Type="http://schemas.openxmlformats.org/officeDocument/2006/relationships/image" Target="../media/image413.png"/><Relationship Id="rId2" Type="http://schemas.openxmlformats.org/officeDocument/2006/relationships/image" Target="../media/image353.png"/><Relationship Id="rId16" Type="http://schemas.openxmlformats.org/officeDocument/2006/relationships/image" Target="../media/image364.png"/><Relationship Id="rId29" Type="http://schemas.openxmlformats.org/officeDocument/2006/relationships/image" Target="../media/image376.png"/><Relationship Id="rId11" Type="http://schemas.openxmlformats.org/officeDocument/2006/relationships/image" Target="../media/image359.jpeg"/><Relationship Id="rId24" Type="http://schemas.openxmlformats.org/officeDocument/2006/relationships/image" Target="../media/image371.png"/><Relationship Id="rId32" Type="http://schemas.openxmlformats.org/officeDocument/2006/relationships/image" Target="../media/image379.png"/><Relationship Id="rId37" Type="http://schemas.openxmlformats.org/officeDocument/2006/relationships/image" Target="../media/image384.png"/><Relationship Id="rId40" Type="http://schemas.openxmlformats.org/officeDocument/2006/relationships/image" Target="../media/image387.png"/><Relationship Id="rId45" Type="http://schemas.openxmlformats.org/officeDocument/2006/relationships/image" Target="../media/image390.png"/><Relationship Id="rId53" Type="http://schemas.openxmlformats.org/officeDocument/2006/relationships/image" Target="../media/image398.png"/><Relationship Id="rId58" Type="http://schemas.openxmlformats.org/officeDocument/2006/relationships/image" Target="../media/image309.png"/><Relationship Id="rId66" Type="http://schemas.openxmlformats.org/officeDocument/2006/relationships/image" Target="../media/image409.jpeg"/><Relationship Id="rId74" Type="http://schemas.openxmlformats.org/officeDocument/2006/relationships/image" Target="../media/image416.jpeg"/><Relationship Id="rId79" Type="http://schemas.openxmlformats.org/officeDocument/2006/relationships/image" Target="../media/image421.jpeg"/><Relationship Id="rId5" Type="http://schemas.openxmlformats.org/officeDocument/2006/relationships/image" Target="../media/image355.png"/><Relationship Id="rId61" Type="http://schemas.openxmlformats.org/officeDocument/2006/relationships/image" Target="../media/image404.png"/><Relationship Id="rId82" Type="http://schemas.openxmlformats.org/officeDocument/2006/relationships/image" Target="../media/image424.png"/><Relationship Id="rId10" Type="http://schemas.openxmlformats.org/officeDocument/2006/relationships/image" Target="../media/image306.png"/><Relationship Id="rId19" Type="http://schemas.openxmlformats.org/officeDocument/2006/relationships/image" Target="../media/image366.png"/><Relationship Id="rId31" Type="http://schemas.openxmlformats.org/officeDocument/2006/relationships/image" Target="../media/image378.png"/><Relationship Id="rId44" Type="http://schemas.openxmlformats.org/officeDocument/2006/relationships/image" Target="../media/image313.png"/><Relationship Id="rId52" Type="http://schemas.openxmlformats.org/officeDocument/2006/relationships/image" Target="../media/image397.png"/><Relationship Id="rId60" Type="http://schemas.openxmlformats.org/officeDocument/2006/relationships/image" Target="../media/image310.png"/><Relationship Id="rId65" Type="http://schemas.openxmlformats.org/officeDocument/2006/relationships/image" Target="../media/image408.png"/><Relationship Id="rId73" Type="http://schemas.openxmlformats.org/officeDocument/2006/relationships/image" Target="../media/image415.png"/><Relationship Id="rId78" Type="http://schemas.openxmlformats.org/officeDocument/2006/relationships/image" Target="../media/image420.png"/><Relationship Id="rId81" Type="http://schemas.openxmlformats.org/officeDocument/2006/relationships/image" Target="../media/image423.png"/><Relationship Id="rId4" Type="http://schemas.openxmlformats.org/officeDocument/2006/relationships/image" Target="../media/image305.png"/><Relationship Id="rId9" Type="http://schemas.openxmlformats.org/officeDocument/2006/relationships/image" Target="../media/image358.png"/><Relationship Id="rId14" Type="http://schemas.openxmlformats.org/officeDocument/2006/relationships/image" Target="../media/image362.png"/><Relationship Id="rId22" Type="http://schemas.openxmlformats.org/officeDocument/2006/relationships/image" Target="../media/image369.png"/><Relationship Id="rId27" Type="http://schemas.openxmlformats.org/officeDocument/2006/relationships/image" Target="../media/image374.png"/><Relationship Id="rId30" Type="http://schemas.openxmlformats.org/officeDocument/2006/relationships/image" Target="../media/image377.png"/><Relationship Id="rId35" Type="http://schemas.openxmlformats.org/officeDocument/2006/relationships/image" Target="../media/image382.png"/><Relationship Id="rId43" Type="http://schemas.openxmlformats.org/officeDocument/2006/relationships/image" Target="../media/image389.png"/><Relationship Id="rId48" Type="http://schemas.openxmlformats.org/officeDocument/2006/relationships/image" Target="../media/image393.png"/><Relationship Id="rId56" Type="http://schemas.openxmlformats.org/officeDocument/2006/relationships/image" Target="../media/image401.png"/><Relationship Id="rId64" Type="http://schemas.openxmlformats.org/officeDocument/2006/relationships/image" Target="../media/image407.png"/><Relationship Id="rId69" Type="http://schemas.openxmlformats.org/officeDocument/2006/relationships/image" Target="../media/image411.png"/><Relationship Id="rId77" Type="http://schemas.openxmlformats.org/officeDocument/2006/relationships/image" Target="../media/image419.jpg"/><Relationship Id="rId8" Type="http://schemas.openxmlformats.org/officeDocument/2006/relationships/image" Target="../media/image308.jpeg"/><Relationship Id="rId51" Type="http://schemas.openxmlformats.org/officeDocument/2006/relationships/image" Target="../media/image396.png"/><Relationship Id="rId72" Type="http://schemas.openxmlformats.org/officeDocument/2006/relationships/image" Target="../media/image414.jpg"/><Relationship Id="rId80" Type="http://schemas.openxmlformats.org/officeDocument/2006/relationships/image" Target="../media/image422.wmf"/><Relationship Id="rId3" Type="http://schemas.openxmlformats.org/officeDocument/2006/relationships/image" Target="../media/image354.png"/><Relationship Id="rId12" Type="http://schemas.openxmlformats.org/officeDocument/2006/relationships/image" Target="../media/image360.jpeg"/><Relationship Id="rId17" Type="http://schemas.openxmlformats.org/officeDocument/2006/relationships/image" Target="../media/image365.png"/><Relationship Id="rId25" Type="http://schemas.openxmlformats.org/officeDocument/2006/relationships/image" Target="../media/image372.png"/><Relationship Id="rId33" Type="http://schemas.openxmlformats.org/officeDocument/2006/relationships/image" Target="../media/image380.png"/><Relationship Id="rId38" Type="http://schemas.openxmlformats.org/officeDocument/2006/relationships/image" Target="../media/image385.png"/><Relationship Id="rId46" Type="http://schemas.openxmlformats.org/officeDocument/2006/relationships/image" Target="../media/image391.png"/><Relationship Id="rId59" Type="http://schemas.openxmlformats.org/officeDocument/2006/relationships/image" Target="../media/image403.png"/><Relationship Id="rId67" Type="http://schemas.openxmlformats.org/officeDocument/2006/relationships/image" Target="../media/image307.png"/><Relationship Id="rId20" Type="http://schemas.openxmlformats.org/officeDocument/2006/relationships/image" Target="../media/image367.png"/><Relationship Id="rId41" Type="http://schemas.openxmlformats.org/officeDocument/2006/relationships/image" Target="../media/image311.png"/><Relationship Id="rId54" Type="http://schemas.openxmlformats.org/officeDocument/2006/relationships/image" Target="../media/image399.png"/><Relationship Id="rId62" Type="http://schemas.openxmlformats.org/officeDocument/2006/relationships/image" Target="../media/image405.png"/><Relationship Id="rId70" Type="http://schemas.openxmlformats.org/officeDocument/2006/relationships/image" Target="../media/image412.jpeg"/><Relationship Id="rId75" Type="http://schemas.openxmlformats.org/officeDocument/2006/relationships/image" Target="../media/image417.png"/><Relationship Id="rId1" Type="http://schemas.openxmlformats.org/officeDocument/2006/relationships/slideLayout" Target="../slideLayouts/slideLayout5.xml"/><Relationship Id="rId6" Type="http://schemas.openxmlformats.org/officeDocument/2006/relationships/image" Target="../media/image356.jpeg"/><Relationship Id="rId15" Type="http://schemas.openxmlformats.org/officeDocument/2006/relationships/image" Target="../media/image363.jpeg"/><Relationship Id="rId23" Type="http://schemas.openxmlformats.org/officeDocument/2006/relationships/image" Target="../media/image370.png"/><Relationship Id="rId28" Type="http://schemas.openxmlformats.org/officeDocument/2006/relationships/image" Target="../media/image375.png"/><Relationship Id="rId36" Type="http://schemas.openxmlformats.org/officeDocument/2006/relationships/image" Target="../media/image383.png"/><Relationship Id="rId49" Type="http://schemas.openxmlformats.org/officeDocument/2006/relationships/image" Target="../media/image394.png"/><Relationship Id="rId57" Type="http://schemas.openxmlformats.org/officeDocument/2006/relationships/image" Target="../media/image40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25.xml"/></Relationships>
</file>

<file path=ppt/slides/_rels/slide58.xml.rels><?xml version="1.0" encoding="UTF-8" standalone="yes"?>
<Relationships xmlns="http://schemas.openxmlformats.org/package/2006/relationships"><Relationship Id="rId3" Type="http://schemas.openxmlformats.org/officeDocument/2006/relationships/image" Target="../media/image425.emf"/><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8" Type="http://schemas.openxmlformats.org/officeDocument/2006/relationships/image" Target="../media/image431.png"/><Relationship Id="rId3" Type="http://schemas.openxmlformats.org/officeDocument/2006/relationships/image" Target="../media/image426.png"/><Relationship Id="rId7" Type="http://schemas.openxmlformats.org/officeDocument/2006/relationships/image" Target="../media/image430.png"/><Relationship Id="rId2" Type="http://schemas.openxmlformats.org/officeDocument/2006/relationships/notesSlide" Target="../notesSlides/notesSlide46.xml"/><Relationship Id="rId1" Type="http://schemas.openxmlformats.org/officeDocument/2006/relationships/slideLayout" Target="../slideLayouts/slideLayout10.xml"/><Relationship Id="rId6" Type="http://schemas.openxmlformats.org/officeDocument/2006/relationships/image" Target="../media/image429.png"/><Relationship Id="rId5" Type="http://schemas.openxmlformats.org/officeDocument/2006/relationships/image" Target="../media/image428.png"/><Relationship Id="rId4" Type="http://schemas.openxmlformats.org/officeDocument/2006/relationships/image" Target="../media/image427.png"/><Relationship Id="rId9" Type="http://schemas.openxmlformats.org/officeDocument/2006/relationships/image" Target="../media/image43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62.xml.rels><?xml version="1.0" encoding="UTF-8" standalone="yes"?>
<Relationships xmlns="http://schemas.openxmlformats.org/package/2006/relationships"><Relationship Id="rId3" Type="http://schemas.openxmlformats.org/officeDocument/2006/relationships/image" Target="../media/image433.jpe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434.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435.png"/><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customXml" Target="../../customXml/item5.xml"/><Relationship Id="rId7" Type="http://schemas.openxmlformats.org/officeDocument/2006/relationships/image" Target="../media/image437.emf"/><Relationship Id="rId12" Type="http://schemas.openxmlformats.org/officeDocument/2006/relationships/image" Target="../media/image439.png"/><Relationship Id="rId2" Type="http://schemas.openxmlformats.org/officeDocument/2006/relationships/customXml" Target="../../customXml/item7.xml"/><Relationship Id="rId1" Type="http://schemas.openxmlformats.org/officeDocument/2006/relationships/customXml" Target="../../customXml/item2.xml"/><Relationship Id="rId6" Type="http://schemas.openxmlformats.org/officeDocument/2006/relationships/image" Target="../media/image436.emf"/><Relationship Id="rId11" Type="http://schemas.openxmlformats.org/officeDocument/2006/relationships/image" Target="../media/image438.emf"/><Relationship Id="rId5" Type="http://schemas.openxmlformats.org/officeDocument/2006/relationships/notesSlide" Target="../notesSlides/notesSlide53.xml"/><Relationship Id="rId10" Type="http://schemas.openxmlformats.org/officeDocument/2006/relationships/image" Target="../media/image82.emf"/><Relationship Id="rId4" Type="http://schemas.openxmlformats.org/officeDocument/2006/relationships/slideLayout" Target="../slideLayouts/slideLayout16.xml"/><Relationship Id="rId9" Type="http://schemas.openxmlformats.org/officeDocument/2006/relationships/image" Target="../media/image47.png"/></Relationships>
</file>

<file path=ppt/slides/_rels/slide68.xml.rels><?xml version="1.0" encoding="UTF-8" standalone="yes"?>
<Relationships xmlns="http://schemas.openxmlformats.org/package/2006/relationships"><Relationship Id="rId8" Type="http://schemas.openxmlformats.org/officeDocument/2006/relationships/image" Target="../media/image442.png"/><Relationship Id="rId3" Type="http://schemas.openxmlformats.org/officeDocument/2006/relationships/notesSlide" Target="../notesSlides/notesSlide54.xml"/><Relationship Id="rId7" Type="http://schemas.openxmlformats.org/officeDocument/2006/relationships/image" Target="../media/image59.png"/><Relationship Id="rId2" Type="http://schemas.openxmlformats.org/officeDocument/2006/relationships/slideLayout" Target="../slideLayouts/slideLayout25.xml"/><Relationship Id="rId1" Type="http://schemas.openxmlformats.org/officeDocument/2006/relationships/customXml" Target="../../customXml/item4.xml"/><Relationship Id="rId6" Type="http://schemas.openxmlformats.org/officeDocument/2006/relationships/image" Target="../media/image441.emf"/><Relationship Id="rId5" Type="http://schemas.openxmlformats.org/officeDocument/2006/relationships/image" Target="../media/image13.png"/><Relationship Id="rId4" Type="http://schemas.openxmlformats.org/officeDocument/2006/relationships/image" Target="../media/image440.emf"/><Relationship Id="rId9" Type="http://schemas.openxmlformats.org/officeDocument/2006/relationships/image" Target="../media/image443.png"/></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5.xml"/><Relationship Id="rId1" Type="http://schemas.openxmlformats.org/officeDocument/2006/relationships/slideLayout" Target="../slideLayouts/slideLayout16.xml"/><Relationship Id="rId5" Type="http://schemas.openxmlformats.org/officeDocument/2006/relationships/image" Target="../media/image12.png"/><Relationship Id="rId4" Type="http://schemas.openxmlformats.org/officeDocument/2006/relationships/image" Target="../media/image444.png"/></Relationships>
</file>

<file path=ppt/slides/_rels/slide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xml"/><Relationship Id="rId1" Type="http://schemas.openxmlformats.org/officeDocument/2006/relationships/slideLayout" Target="../slideLayouts/slideLayout105.xml"/><Relationship Id="rId5" Type="http://schemas.openxmlformats.org/officeDocument/2006/relationships/image" Target="../media/image103.png"/><Relationship Id="rId4" Type="http://schemas.openxmlformats.org/officeDocument/2006/relationships/image" Target="../media/image102.png"/></Relationships>
</file>

<file path=ppt/slides/_rels/slide70.xml.rels><?xml version="1.0" encoding="UTF-8" standalone="yes"?>
<Relationships xmlns="http://schemas.openxmlformats.org/package/2006/relationships"><Relationship Id="rId8" Type="http://schemas.openxmlformats.org/officeDocument/2006/relationships/image" Target="../media/image450.png"/><Relationship Id="rId3" Type="http://schemas.openxmlformats.org/officeDocument/2006/relationships/image" Target="../media/image445.PNG"/><Relationship Id="rId7" Type="http://schemas.openxmlformats.org/officeDocument/2006/relationships/image" Target="../media/image449.png"/><Relationship Id="rId12" Type="http://schemas.openxmlformats.org/officeDocument/2006/relationships/image" Target="../media/image454.png"/><Relationship Id="rId2" Type="http://schemas.openxmlformats.org/officeDocument/2006/relationships/notesSlide" Target="../notesSlides/notesSlide56.xml"/><Relationship Id="rId1" Type="http://schemas.openxmlformats.org/officeDocument/2006/relationships/slideLayout" Target="../slideLayouts/slideLayout16.xml"/><Relationship Id="rId6" Type="http://schemas.openxmlformats.org/officeDocument/2006/relationships/image" Target="../media/image448.png"/><Relationship Id="rId11" Type="http://schemas.openxmlformats.org/officeDocument/2006/relationships/image" Target="../media/image453.png"/><Relationship Id="rId5" Type="http://schemas.openxmlformats.org/officeDocument/2006/relationships/image" Target="../media/image447.png"/><Relationship Id="rId10" Type="http://schemas.openxmlformats.org/officeDocument/2006/relationships/image" Target="../media/image452.png"/><Relationship Id="rId4" Type="http://schemas.openxmlformats.org/officeDocument/2006/relationships/image" Target="../media/image446.png"/><Relationship Id="rId9" Type="http://schemas.openxmlformats.org/officeDocument/2006/relationships/image" Target="../media/image451.png"/></Relationships>
</file>

<file path=ppt/slides/_rels/slide7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55.png"/><Relationship Id="rId7" Type="http://schemas.openxmlformats.org/officeDocument/2006/relationships/image" Target="../media/image458.png"/><Relationship Id="rId12" Type="http://schemas.openxmlformats.org/officeDocument/2006/relationships/image" Target="../media/image461.png"/><Relationship Id="rId2" Type="http://schemas.openxmlformats.org/officeDocument/2006/relationships/notesSlide" Target="../notesSlides/notesSlide57.xml"/><Relationship Id="rId1" Type="http://schemas.openxmlformats.org/officeDocument/2006/relationships/slideLayout" Target="../slideLayouts/slideLayout16.xml"/><Relationship Id="rId6" Type="http://schemas.openxmlformats.org/officeDocument/2006/relationships/image" Target="../media/image457.png"/><Relationship Id="rId11" Type="http://schemas.openxmlformats.org/officeDocument/2006/relationships/image" Target="../media/image460.png"/><Relationship Id="rId5" Type="http://schemas.openxmlformats.org/officeDocument/2006/relationships/image" Target="../media/image441.emf"/><Relationship Id="rId10" Type="http://schemas.openxmlformats.org/officeDocument/2006/relationships/image" Target="../media/image459.png"/><Relationship Id="rId4" Type="http://schemas.openxmlformats.org/officeDocument/2006/relationships/image" Target="../media/image456.png"/><Relationship Id="rId9" Type="http://schemas.openxmlformats.org/officeDocument/2006/relationships/image" Target="../media/image38.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9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20.xml"/></Relationships>
</file>

<file path=ppt/slides/_rels/slide74.xml.rels><?xml version="1.0" encoding="UTF-8" standalone="yes"?>
<Relationships xmlns="http://schemas.openxmlformats.org/package/2006/relationships"><Relationship Id="rId8" Type="http://schemas.openxmlformats.org/officeDocument/2006/relationships/image" Target="../media/image467.emf"/><Relationship Id="rId13" Type="http://schemas.openxmlformats.org/officeDocument/2006/relationships/image" Target="../media/image472.emf"/><Relationship Id="rId3" Type="http://schemas.openxmlformats.org/officeDocument/2006/relationships/image" Target="../media/image462.emf"/><Relationship Id="rId7" Type="http://schemas.openxmlformats.org/officeDocument/2006/relationships/image" Target="../media/image466.emf"/><Relationship Id="rId12" Type="http://schemas.openxmlformats.org/officeDocument/2006/relationships/image" Target="../media/image471.emf"/><Relationship Id="rId2" Type="http://schemas.openxmlformats.org/officeDocument/2006/relationships/notesSlide" Target="../notesSlides/notesSlide60.xml"/><Relationship Id="rId1" Type="http://schemas.openxmlformats.org/officeDocument/2006/relationships/slideLayout" Target="../slideLayouts/slideLayout319.xml"/><Relationship Id="rId6" Type="http://schemas.openxmlformats.org/officeDocument/2006/relationships/image" Target="../media/image465.emf"/><Relationship Id="rId11" Type="http://schemas.openxmlformats.org/officeDocument/2006/relationships/image" Target="../media/image470.emf"/><Relationship Id="rId5" Type="http://schemas.openxmlformats.org/officeDocument/2006/relationships/image" Target="../media/image464.emf"/><Relationship Id="rId10" Type="http://schemas.openxmlformats.org/officeDocument/2006/relationships/image" Target="../media/image469.emf"/><Relationship Id="rId4" Type="http://schemas.openxmlformats.org/officeDocument/2006/relationships/image" Target="../media/image463.emf"/><Relationship Id="rId9" Type="http://schemas.openxmlformats.org/officeDocument/2006/relationships/image" Target="../media/image468.emf"/></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1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0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15.xml"/></Relationships>
</file>

<file path=ppt/slides/_rels/slide78.xml.rels><?xml version="1.0" encoding="UTF-8" standalone="yes"?>
<Relationships xmlns="http://schemas.openxmlformats.org/package/2006/relationships"><Relationship Id="rId3" Type="http://schemas.openxmlformats.org/officeDocument/2006/relationships/image" Target="../media/image466.emf"/><Relationship Id="rId2" Type="http://schemas.openxmlformats.org/officeDocument/2006/relationships/image" Target="../media/image473.emf"/><Relationship Id="rId1" Type="http://schemas.openxmlformats.org/officeDocument/2006/relationships/slideLayout" Target="../slideLayouts/slideLayout5.xml"/><Relationship Id="rId4" Type="http://schemas.openxmlformats.org/officeDocument/2006/relationships/image" Target="../media/image469.emf"/></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4.xml"/><Relationship Id="rId1" Type="http://schemas.openxmlformats.org/officeDocument/2006/relationships/slideLayout" Target="../slideLayouts/slideLayout105.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588" y="1752600"/>
            <a:ext cx="12188826" cy="2057400"/>
          </a:xfrm>
          <a:prstGeom prst="rect">
            <a:avLst/>
          </a:prstGeom>
        </p:spPr>
        <p:txBody>
          <a:bodyPr>
            <a:noAutofit/>
          </a:bodyPr>
          <a:lstStyle>
            <a:lvl1pPr algn="ctr" defTabSz="914180" rtl="0" eaLnBrk="1" latinLnBrk="0" hangingPunct="1">
              <a:lnSpc>
                <a:spcPct val="90000"/>
              </a:lnSpc>
              <a:spcBef>
                <a:spcPct val="0"/>
              </a:spcBef>
              <a:buNone/>
              <a:defRPr lang="en-US" sz="8000" b="0" kern="1200" cap="none" spc="-100" baseline="0">
                <a:ln w="3175">
                  <a:noFill/>
                </a:ln>
                <a:solidFill>
                  <a:schemeClr val="bg1"/>
                </a:solidFill>
                <a:effectLst/>
                <a:latin typeface="+mj-lt"/>
                <a:ea typeface="+mn-ea"/>
                <a:cs typeface="Segoe UI" pitchFamily="34" charset="0"/>
              </a:defRPr>
            </a:lvl1pPr>
          </a:lstStyle>
          <a:p>
            <a:pPr marL="0" marR="0" lvl="0" indent="0" algn="ctr" defTabSz="914180" rtl="0" eaLnBrk="1" fontAlgn="auto" latinLnBrk="0" hangingPunct="1">
              <a:lnSpc>
                <a:spcPct val="90000"/>
              </a:lnSpc>
              <a:spcBef>
                <a:spcPct val="0"/>
              </a:spcBef>
              <a:spcAft>
                <a:spcPts val="0"/>
              </a:spcAft>
              <a:buClrTx/>
              <a:buSzTx/>
              <a:buFontTx/>
              <a:buNone/>
              <a:tabLst/>
              <a:defRPr/>
            </a:pPr>
            <a:r>
              <a:rPr kumimoji="0" lang="en-NZ" sz="7200" b="0" i="0" u="none" strike="noStrike" kern="1200" cap="none" spc="-100" normalizeH="0" baseline="0" noProof="0" dirty="0">
                <a:ln w="3175">
                  <a:noFill/>
                </a:ln>
                <a:solidFill>
                  <a:schemeClr val="bg1"/>
                </a:solidFill>
                <a:effectLst/>
                <a:uLnTx/>
                <a:uFillTx/>
                <a:latin typeface="+mj-lt"/>
                <a:ea typeface="+mn-ea"/>
                <a:cs typeface="Segoe UI" pitchFamily="34" charset="0"/>
              </a:rPr>
              <a:t>Microsoft Azure Cloud </a:t>
            </a:r>
            <a:r>
              <a:rPr kumimoji="0" lang="en-NZ" sz="7200" b="0" i="0" u="none" strike="noStrike" kern="1200" cap="none" spc="-100" normalizeH="0" baseline="0" noProof="0" dirty="0" err="1">
                <a:ln w="3175">
                  <a:noFill/>
                </a:ln>
                <a:solidFill>
                  <a:schemeClr val="bg1"/>
                </a:solidFill>
                <a:effectLst/>
                <a:uLnTx/>
                <a:uFillTx/>
                <a:latin typeface="+mj-lt"/>
                <a:ea typeface="+mn-ea"/>
                <a:cs typeface="Segoe UI" pitchFamily="34" charset="0"/>
              </a:rPr>
              <a:t>DevCamps</a:t>
            </a:r>
            <a:endParaRPr lang="en-NZ" sz="7200" dirty="0"/>
          </a:p>
        </p:txBody>
      </p:sp>
      <p:sp>
        <p:nvSpPr>
          <p:cNvPr id="5" name="Subtitle 2"/>
          <p:cNvSpPr txBox="1">
            <a:spLocks/>
          </p:cNvSpPr>
          <p:nvPr/>
        </p:nvSpPr>
        <p:spPr>
          <a:xfrm>
            <a:off x="227012" y="4724400"/>
            <a:ext cx="5448915" cy="2057400"/>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a:pPr>
            <a:r>
              <a:rPr kumimoji="0" lang="en-US" sz="4399" b="1" i="0" u="none" strike="noStrike" kern="1200" cap="none" spc="0" normalizeH="0" baseline="0" noProof="0" dirty="0">
                <a:ln>
                  <a:noFill/>
                </a:ln>
                <a:solidFill>
                  <a:srgbClr val="00B0F0"/>
                </a:solidFill>
                <a:effectLst/>
                <a:uLnTx/>
                <a:uFillTx/>
                <a:latin typeface="+mj-lt"/>
                <a:ea typeface="+mn-ea"/>
                <a:cs typeface="+mn-cs"/>
              </a:rPr>
              <a:t>Vishesh Oberoi</a:t>
            </a:r>
          </a:p>
          <a:p>
            <a:pPr marL="0" marR="0" lvl="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a:pPr>
            <a:r>
              <a:rPr kumimoji="0" lang="en-US" sz="2799" b="0" i="0" u="none" strike="noStrike" kern="1200" cap="none" spc="0" normalizeH="0" baseline="0" noProof="0" dirty="0">
                <a:ln>
                  <a:noFill/>
                </a:ln>
                <a:solidFill>
                  <a:schemeClr val="bg1"/>
                </a:solidFill>
                <a:effectLst/>
                <a:uLnTx/>
                <a:uFillTx/>
                <a:latin typeface="+mj-lt"/>
                <a:ea typeface="+mn-ea"/>
                <a:cs typeface="+mn-cs"/>
              </a:rPr>
              <a:t>Technical Evangelist, Microsoft</a:t>
            </a:r>
          </a:p>
          <a:p>
            <a:pPr marL="0" marR="0" lvl="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a:pPr>
            <a:r>
              <a:rPr kumimoji="0" lang="en-US" sz="2199" b="0" i="0" u="none" strike="noStrike" kern="1200" cap="none" spc="0" normalizeH="0" baseline="0" noProof="0" dirty="0">
                <a:ln>
                  <a:noFill/>
                </a:ln>
                <a:solidFill>
                  <a:srgbClr val="92D050"/>
                </a:solidFill>
                <a:effectLst/>
                <a:uLnTx/>
                <a:uFillTx/>
                <a:latin typeface="+mj-lt"/>
                <a:ea typeface="+mn-ea"/>
                <a:cs typeface="+mn-cs"/>
              </a:rPr>
              <a:t>@</a:t>
            </a:r>
            <a:r>
              <a:rPr kumimoji="0" lang="en-US" sz="2199" b="0" i="0" u="none" strike="noStrike" kern="1200" cap="none" spc="0" normalizeH="0" baseline="0" noProof="0" dirty="0" err="1">
                <a:ln>
                  <a:noFill/>
                </a:ln>
                <a:solidFill>
                  <a:srgbClr val="92D050"/>
                </a:solidFill>
                <a:effectLst/>
                <a:uLnTx/>
                <a:uFillTx/>
                <a:latin typeface="+mj-lt"/>
                <a:ea typeface="+mn-ea"/>
                <a:cs typeface="+mn-cs"/>
              </a:rPr>
              <a:t>ovishesh</a:t>
            </a:r>
            <a:endParaRPr kumimoji="0" lang="en-US" sz="2199" b="0" i="0" u="none" strike="noStrike" kern="1200" cap="none" spc="0" normalizeH="0" baseline="0" noProof="0" dirty="0">
              <a:ln>
                <a:noFill/>
              </a:ln>
              <a:solidFill>
                <a:srgbClr val="92D050"/>
              </a:solidFill>
              <a:effectLst/>
              <a:uLnTx/>
              <a:uFillTx/>
              <a:latin typeface="+mj-lt"/>
              <a:ea typeface="+mn-ea"/>
              <a:cs typeface="+mn-cs"/>
            </a:endParaRPr>
          </a:p>
          <a:p>
            <a:pPr marL="0" marR="0" lvl="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a:pPr>
            <a:r>
              <a:rPr kumimoji="0" lang="en-US" sz="2199" b="0" i="0" u="none" strike="noStrike" kern="1200" cap="none" spc="0" normalizeH="0" baseline="0" noProof="0" dirty="0">
                <a:ln>
                  <a:noFill/>
                </a:ln>
                <a:solidFill>
                  <a:srgbClr val="92D050"/>
                </a:solidFill>
                <a:effectLst/>
                <a:uLnTx/>
                <a:uFillTx/>
                <a:latin typeface="+mj-lt"/>
                <a:ea typeface="+mn-ea"/>
                <a:cs typeface="+mn-cs"/>
              </a:rPr>
              <a:t>visho@microsoft.com</a:t>
            </a:r>
          </a:p>
        </p:txBody>
      </p:sp>
      <p:sp>
        <p:nvSpPr>
          <p:cNvPr id="2" name="TextBox 1"/>
          <p:cNvSpPr txBox="1"/>
          <p:nvPr/>
        </p:nvSpPr>
        <p:spPr>
          <a:xfrm>
            <a:off x="-3176" y="0"/>
            <a:ext cx="2590800" cy="627864"/>
          </a:xfrm>
          <a:prstGeom prst="rect">
            <a:avLst/>
          </a:prstGeom>
          <a:noFill/>
        </p:spPr>
        <p:txBody>
          <a:bodyPr wrap="square" lIns="182880" tIns="146304" rIns="182880" bIns="146304" rtlCol="0">
            <a:spAutoFit/>
          </a:bodyPr>
          <a:lstStyle/>
          <a:p>
            <a:pPr lvl="0">
              <a:lnSpc>
                <a:spcPct val="90000"/>
              </a:lnSpc>
              <a:spcAft>
                <a:spcPts val="600"/>
              </a:spcAft>
            </a:pPr>
            <a:r>
              <a:rPr lang="en-NZ" sz="2400" spc="-100" dirty="0">
                <a:ln w="3175">
                  <a:noFill/>
                </a:ln>
                <a:solidFill>
                  <a:schemeClr val="bg1"/>
                </a:solidFill>
                <a:cs typeface="Segoe UI" pitchFamily="34" charset="0"/>
              </a:rPr>
              <a:t>February 2016</a:t>
            </a:r>
          </a:p>
        </p:txBody>
      </p:sp>
    </p:spTree>
    <p:extLst>
      <p:ext uri="{BB962C8B-B14F-4D97-AF65-F5344CB8AC3E}">
        <p14:creationId xmlns:p14="http://schemas.microsoft.com/office/powerpoint/2010/main" val="23148400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3212" y="609600"/>
            <a:ext cx="6934200" cy="917575"/>
          </a:xfrm>
        </p:spPr>
        <p:txBody>
          <a:bodyPr/>
          <a:lstStyle/>
          <a:p>
            <a:r>
              <a:rPr lang="en-US" dirty="0"/>
              <a:t>Why the cloud?</a:t>
            </a:r>
            <a:br>
              <a:rPr lang="en-US" dirty="0"/>
            </a:br>
            <a:endParaRPr lang="en-US" dirty="0"/>
          </a:p>
        </p:txBody>
      </p:sp>
      <p:grpSp>
        <p:nvGrpSpPr>
          <p:cNvPr id="23" name="Group 22"/>
          <p:cNvGrpSpPr/>
          <p:nvPr/>
        </p:nvGrpSpPr>
        <p:grpSpPr>
          <a:xfrm>
            <a:off x="8506765" y="1981200"/>
            <a:ext cx="3150247" cy="2891967"/>
            <a:chOff x="9437286" y="2704505"/>
            <a:chExt cx="2377659" cy="2385653"/>
          </a:xfrm>
        </p:grpSpPr>
        <p:sp>
          <p:nvSpPr>
            <p:cNvPr id="5" name="Rectangle 4"/>
            <p:cNvSpPr/>
            <p:nvPr/>
          </p:nvSpPr>
          <p:spPr bwMode="auto">
            <a:xfrm>
              <a:off x="9516168" y="2704505"/>
              <a:ext cx="2298777" cy="2385653"/>
            </a:xfrm>
            <a:prstGeom prst="rect">
              <a:avLst/>
            </a:prstGeom>
            <a:solidFill>
              <a:schemeClr val="accent2">
                <a:lumMod val="50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marL="0" marR="0" lvl="0" indent="0" algn="ctr" defTabSz="932013" eaLnBrk="1" fontAlgn="base" latinLnBrk="0" hangingPunct="1">
                <a:lnSpc>
                  <a:spcPct val="100000"/>
                </a:lnSpc>
                <a:spcBef>
                  <a:spcPct val="0"/>
                </a:spcBef>
                <a:spcAft>
                  <a:spcPct val="0"/>
                </a:spcAft>
                <a:buClrTx/>
                <a:buSzTx/>
                <a:buFontTx/>
                <a:buNone/>
                <a:tabLst/>
                <a:defRPr/>
              </a:pPr>
              <a:endParaRPr kumimoji="0" lang="en-US" sz="313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ndParaRPr>
            </a:p>
          </p:txBody>
        </p:sp>
        <p:sp>
          <p:nvSpPr>
            <p:cNvPr id="6" name="Rectangle 5"/>
            <p:cNvSpPr/>
            <p:nvPr/>
          </p:nvSpPr>
          <p:spPr>
            <a:xfrm>
              <a:off x="9437286" y="2765254"/>
              <a:ext cx="2246128" cy="646331"/>
            </a:xfrm>
            <a:prstGeom prst="rect">
              <a:avLst/>
            </a:prstGeom>
          </p:spPr>
          <p:txBody>
            <a:bodyPr wrap="none">
              <a:spAutoFit/>
            </a:bodyPr>
            <a:lstStyle/>
            <a:p>
              <a:pPr marL="0" marR="0" lvl="0" indent="0" algn="ctr" defTabSz="932013"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rPr>
                <a:t>Economics</a:t>
              </a:r>
            </a:p>
          </p:txBody>
        </p:sp>
        <p:sp>
          <p:nvSpPr>
            <p:cNvPr id="7" name="Freeform 9"/>
            <p:cNvSpPr>
              <a:spLocks noChangeAspect="1"/>
            </p:cNvSpPr>
            <p:nvPr/>
          </p:nvSpPr>
          <p:spPr bwMode="black">
            <a:xfrm>
              <a:off x="11092763" y="3988206"/>
              <a:ext cx="550479" cy="965267"/>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endParaRPr>
            </a:p>
          </p:txBody>
        </p:sp>
      </p:grpSp>
      <p:grpSp>
        <p:nvGrpSpPr>
          <p:cNvPr id="24" name="Group 23"/>
          <p:cNvGrpSpPr/>
          <p:nvPr/>
        </p:nvGrpSpPr>
        <p:grpSpPr>
          <a:xfrm>
            <a:off x="4494212" y="1981200"/>
            <a:ext cx="3149413" cy="2891967"/>
            <a:chOff x="6530653" y="2701381"/>
            <a:chExt cx="2386402" cy="2388777"/>
          </a:xfrm>
        </p:grpSpPr>
        <p:sp>
          <p:nvSpPr>
            <p:cNvPr id="9" name="Rectangle 8"/>
            <p:cNvSpPr/>
            <p:nvPr/>
          </p:nvSpPr>
          <p:spPr bwMode="auto">
            <a:xfrm>
              <a:off x="6575713" y="2701381"/>
              <a:ext cx="2341342" cy="2388777"/>
            </a:xfrm>
            <a:prstGeom prst="rect">
              <a:avLst/>
            </a:prstGeom>
            <a:solidFill>
              <a:schemeClr val="accent2">
                <a:lumMod val="75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marL="0" marR="0" lvl="0" indent="0" algn="ctr" defTabSz="932013" eaLnBrk="1" fontAlgn="base" latinLnBrk="0" hangingPunct="1">
                <a:lnSpc>
                  <a:spcPct val="100000"/>
                </a:lnSpc>
                <a:spcBef>
                  <a:spcPct val="0"/>
                </a:spcBef>
                <a:spcAft>
                  <a:spcPct val="0"/>
                </a:spcAft>
                <a:buClrTx/>
                <a:buSzTx/>
                <a:buFontTx/>
                <a:buNone/>
                <a:tabLst/>
                <a:defRPr/>
              </a:pPr>
              <a:endParaRPr kumimoji="0" lang="en-US" sz="313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ndParaRPr>
            </a:p>
          </p:txBody>
        </p:sp>
        <p:sp>
          <p:nvSpPr>
            <p:cNvPr id="10" name="Rectangle 9"/>
            <p:cNvSpPr/>
            <p:nvPr/>
          </p:nvSpPr>
          <p:spPr>
            <a:xfrm>
              <a:off x="6530653" y="2762209"/>
              <a:ext cx="1173719" cy="646331"/>
            </a:xfrm>
            <a:prstGeom prst="rect">
              <a:avLst/>
            </a:prstGeom>
          </p:spPr>
          <p:txBody>
            <a:bodyPr wrap="none">
              <a:spAutoFit/>
            </a:bodyPr>
            <a:lstStyle/>
            <a:p>
              <a:pPr marL="0" marR="0" lvl="0" indent="0" algn="ctr" defTabSz="932013"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rPr>
                <a:t>Scale</a:t>
              </a:r>
            </a:p>
          </p:txBody>
        </p:sp>
        <p:grpSp>
          <p:nvGrpSpPr>
            <p:cNvPr id="11" name="Group 425"/>
            <p:cNvGrpSpPr>
              <a:grpSpLocks noChangeAspect="1"/>
            </p:cNvGrpSpPr>
            <p:nvPr/>
          </p:nvGrpSpPr>
          <p:grpSpPr bwMode="auto">
            <a:xfrm>
              <a:off x="7790888" y="3958358"/>
              <a:ext cx="958889" cy="972126"/>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endParaRPr>
              </a:p>
            </p:txBody>
          </p:sp>
        </p:grpSp>
      </p:grpSp>
      <p:grpSp>
        <p:nvGrpSpPr>
          <p:cNvPr id="25" name="Group 24"/>
          <p:cNvGrpSpPr/>
          <p:nvPr/>
        </p:nvGrpSpPr>
        <p:grpSpPr>
          <a:xfrm>
            <a:off x="455612" y="1981201"/>
            <a:ext cx="3021776" cy="2895600"/>
            <a:chOff x="3563297" y="2701381"/>
            <a:chExt cx="2407504" cy="2388777"/>
          </a:xfrm>
        </p:grpSpPr>
        <p:sp>
          <p:nvSpPr>
            <p:cNvPr id="17" name="Rectangle 16"/>
            <p:cNvSpPr/>
            <p:nvPr/>
          </p:nvSpPr>
          <p:spPr bwMode="auto">
            <a:xfrm>
              <a:off x="3629460" y="2701381"/>
              <a:ext cx="2341341" cy="2388777"/>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marL="0" marR="0" lvl="0" indent="0" algn="ctr" defTabSz="932013" eaLnBrk="1" fontAlgn="base" latinLnBrk="0" hangingPunct="1">
                <a:lnSpc>
                  <a:spcPct val="100000"/>
                </a:lnSpc>
                <a:spcBef>
                  <a:spcPct val="0"/>
                </a:spcBef>
                <a:spcAft>
                  <a:spcPct val="0"/>
                </a:spcAft>
                <a:buClrTx/>
                <a:buSzTx/>
                <a:buFontTx/>
                <a:buNone/>
                <a:tabLst/>
                <a:defRPr/>
              </a:pPr>
              <a:endParaRPr kumimoji="0" lang="en-US" sz="313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ndParaRPr>
            </a:p>
          </p:txBody>
        </p:sp>
        <p:sp>
          <p:nvSpPr>
            <p:cNvPr id="18" name="Rectangle 17"/>
            <p:cNvSpPr/>
            <p:nvPr/>
          </p:nvSpPr>
          <p:spPr>
            <a:xfrm>
              <a:off x="3563297" y="2762209"/>
              <a:ext cx="1394933" cy="646331"/>
            </a:xfrm>
            <a:prstGeom prst="rect">
              <a:avLst/>
            </a:prstGeom>
          </p:spPr>
          <p:txBody>
            <a:bodyPr wrap="none">
              <a:spAutoFit/>
            </a:bodyPr>
            <a:lstStyle/>
            <a:p>
              <a:pPr marL="0" marR="0" lvl="0" indent="0" algn="ctr" defTabSz="932013"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rPr>
                <a:t>Speed</a:t>
              </a:r>
            </a:p>
          </p:txBody>
        </p:sp>
        <p:sp>
          <p:nvSpPr>
            <p:cNvPr id="19" name="Freeform 58"/>
            <p:cNvSpPr>
              <a:spLocks noEditPoints="1"/>
            </p:cNvSpPr>
            <p:nvPr/>
          </p:nvSpPr>
          <p:spPr bwMode="black">
            <a:xfrm>
              <a:off x="4836209" y="3893699"/>
              <a:ext cx="967314" cy="103678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66" tIns="40333" rIns="80666" bIns="40333"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solidFill>
                  <a:srgbClr val="505050"/>
                </a:solidFill>
                <a:effectLst/>
                <a:uLnTx/>
                <a:uFillTx/>
              </a:endParaRPr>
            </a:p>
          </p:txBody>
        </p:sp>
      </p:grpSp>
    </p:spTree>
    <p:extLst>
      <p:ext uri="{BB962C8B-B14F-4D97-AF65-F5344CB8AC3E}">
        <p14:creationId xmlns:p14="http://schemas.microsoft.com/office/powerpoint/2010/main" val="38957783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strVal val="#ppt_x"/>
                                          </p:val>
                                        </p:tav>
                                        <p:tav tm="100000">
                                          <p:val>
                                            <p:strVal val="#ppt_x"/>
                                          </p:val>
                                        </p:tav>
                                      </p:tavLst>
                                    </p:anim>
                                    <p:anim calcmode="lin" valueType="num">
                                      <p:cBhvr>
                                        <p:cTn id="1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Computing</a:t>
            </a:r>
            <a:endParaRPr lang="en-US" dirty="0">
              <a:solidFill>
                <a:schemeClr val="accent2">
                  <a:alpha val="99000"/>
                </a:schemeClr>
              </a:solidFill>
            </a:endParaRPr>
          </a:p>
        </p:txBody>
      </p:sp>
      <p:grpSp>
        <p:nvGrpSpPr>
          <p:cNvPr id="12" name="Group 11"/>
          <p:cNvGrpSpPr/>
          <p:nvPr/>
        </p:nvGrpSpPr>
        <p:grpSpPr>
          <a:xfrm>
            <a:off x="8114777" y="1446729"/>
            <a:ext cx="3559833" cy="3985986"/>
            <a:chOff x="8115303" y="1446213"/>
            <a:chExt cx="3560760" cy="3987024"/>
          </a:xfrm>
        </p:grpSpPr>
        <p:sp>
          <p:nvSpPr>
            <p:cNvPr id="43" name="Rectangle 42"/>
            <p:cNvSpPr/>
            <p:nvPr/>
          </p:nvSpPr>
          <p:spPr bwMode="auto">
            <a:xfrm>
              <a:off x="8115303"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marL="0" marR="0" lvl="0" indent="0" algn="ctr" defTabSz="913514"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2" name="Rectangle 41"/>
            <p:cNvSpPr/>
            <p:nvPr/>
          </p:nvSpPr>
          <p:spPr bwMode="auto">
            <a:xfrm>
              <a:off x="8115303"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marL="0" marR="0" lvl="0" indent="0" algn="ctr" defTabSz="913514"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25" name="Picture 24"/>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tretch>
              <a:fillRect/>
            </a:stretch>
          </p:blipFill>
          <p:spPr>
            <a:xfrm>
              <a:off x="9399946" y="1817607"/>
              <a:ext cx="899686" cy="1416484"/>
            </a:xfrm>
            <a:prstGeom prst="rect">
              <a:avLst/>
            </a:prstGeom>
            <a:effectLst/>
          </p:spPr>
        </p:pic>
        <p:sp>
          <p:nvSpPr>
            <p:cNvPr id="26" name="Rectangle 25"/>
            <p:cNvSpPr/>
            <p:nvPr/>
          </p:nvSpPr>
          <p:spPr>
            <a:xfrm>
              <a:off x="8234184" y="4158734"/>
              <a:ext cx="3322998" cy="369332"/>
            </a:xfrm>
            <a:prstGeom prst="rect">
              <a:avLst/>
            </a:prstGeom>
          </p:spPr>
          <p:txBody>
            <a:bodyPr wrap="square">
              <a:spAutoFit/>
            </a:bodyPr>
            <a:lstStyle/>
            <a:p>
              <a:pPr marL="0" marR="0" lvl="0" indent="0" algn="ctr" defTabSz="1218307" eaLnBrk="1" fontAlgn="auto" latinLnBrk="0" hangingPunct="1">
                <a:lnSpc>
                  <a:spcPct val="90000"/>
                </a:lnSpc>
                <a:spcBef>
                  <a:spcPts val="0"/>
                </a:spcBef>
                <a:spcAft>
                  <a:spcPts val="0"/>
                </a:spcAft>
                <a:buClrTx/>
                <a:buSzTx/>
                <a:buFontTx/>
                <a:buNone/>
                <a:tabLst/>
                <a:defRPr/>
              </a:pPr>
              <a:r>
                <a:rPr kumimoji="0" lang="en-US" sz="1999" b="0" i="0" u="none" strike="noStrike" kern="0" cap="none" spc="0" normalizeH="0" baseline="0" noProof="0" dirty="0">
                  <a:ln>
                    <a:noFill/>
                  </a:ln>
                  <a:solidFill>
                    <a:srgbClr val="FFFFFF">
                      <a:lumMod val="50000"/>
                      <a:alpha val="99000"/>
                    </a:srgbClr>
                  </a:solidFill>
                  <a:effectLst/>
                  <a:uLnTx/>
                  <a:uFillTx/>
                </a:rPr>
                <a:t>Software-as-a-Service</a:t>
              </a:r>
            </a:p>
          </p:txBody>
        </p:sp>
        <p:sp>
          <p:nvSpPr>
            <p:cNvPr id="23" name="TextBox 22"/>
            <p:cNvSpPr txBox="1"/>
            <p:nvPr/>
          </p:nvSpPr>
          <p:spPr>
            <a:xfrm>
              <a:off x="8152004" y="4715157"/>
              <a:ext cx="3487358"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a:ln>
                    <a:noFill/>
                  </a:ln>
                  <a:solidFill>
                    <a:srgbClr val="FFFFFF">
                      <a:alpha val="99000"/>
                    </a:srgbClr>
                  </a:solidFill>
                  <a:effectLst/>
                  <a:uLnTx/>
                  <a:uFillTx/>
                </a:rPr>
                <a:t>consume</a:t>
              </a:r>
            </a:p>
          </p:txBody>
        </p:sp>
        <p:sp>
          <p:nvSpPr>
            <p:cNvPr id="24" name="TextBox 23"/>
            <p:cNvSpPr txBox="1"/>
            <p:nvPr/>
          </p:nvSpPr>
          <p:spPr>
            <a:xfrm>
              <a:off x="9035797" y="3364369"/>
              <a:ext cx="1595907" cy="938696"/>
            </a:xfrm>
            <a:prstGeom prst="rect">
              <a:avLst/>
            </a:prstGeom>
            <a:noFill/>
          </p:spPr>
          <p:txBody>
            <a:bodyPr wrap="none" lIns="121867" tIns="60933" rIns="121867" bIns="60933" rtlCol="0">
              <a:spAutoFit/>
            </a:bodyPr>
            <a:lstStyle>
              <a:defPPr>
                <a:defRPr lang="en-US"/>
              </a:defPPr>
              <a:lvl1pPr>
                <a:defRPr sz="5300">
                  <a:solidFill>
                    <a:schemeClr val="accent2">
                      <a:alpha val="99000"/>
                    </a:schemeClr>
                  </a:solidFill>
                  <a:latin typeface="Segoe" pitchFamily="34" charset="0"/>
                </a:defRPr>
              </a:lvl1p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5298" b="0" i="0" u="none" strike="noStrike" kern="0" cap="none" spc="0" normalizeH="0" baseline="0" noProof="0" dirty="0" err="1">
                  <a:ln>
                    <a:noFill/>
                  </a:ln>
                  <a:solidFill>
                    <a:srgbClr val="ED7D31">
                      <a:alpha val="99000"/>
                    </a:srgbClr>
                  </a:solidFill>
                  <a:effectLst/>
                  <a:uLnTx/>
                  <a:uFillTx/>
                  <a:latin typeface="Segoe UI Light" pitchFamily="34" charset="0"/>
                </a:rPr>
                <a:t>SaaS</a:t>
              </a:r>
              <a:endParaRPr kumimoji="0" lang="en-US" sz="5298" b="0" i="0" u="none" strike="noStrike" kern="0" cap="none" spc="0" normalizeH="0" baseline="0" noProof="0" dirty="0">
                <a:ln>
                  <a:noFill/>
                </a:ln>
                <a:solidFill>
                  <a:srgbClr val="ED7D31">
                    <a:alpha val="99000"/>
                  </a:srgbClr>
                </a:solidFill>
                <a:effectLst/>
                <a:uLnTx/>
                <a:uFillTx/>
                <a:latin typeface="Segoe UI Light" pitchFamily="34" charset="0"/>
              </a:endParaRPr>
            </a:p>
          </p:txBody>
        </p:sp>
      </p:grpSp>
      <p:grpSp>
        <p:nvGrpSpPr>
          <p:cNvPr id="11" name="Group 10"/>
          <p:cNvGrpSpPr/>
          <p:nvPr/>
        </p:nvGrpSpPr>
        <p:grpSpPr>
          <a:xfrm>
            <a:off x="4316877" y="1446729"/>
            <a:ext cx="3559833" cy="3985986"/>
            <a:chOff x="4316414" y="1446213"/>
            <a:chExt cx="3560760" cy="3987024"/>
          </a:xfrm>
        </p:grpSpPr>
        <p:sp>
          <p:nvSpPr>
            <p:cNvPr id="44" name="Rectangle 43"/>
            <p:cNvSpPr/>
            <p:nvPr/>
          </p:nvSpPr>
          <p:spPr bwMode="auto">
            <a:xfrm>
              <a:off x="4316414"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marL="0" marR="0" lvl="0" indent="0" algn="ctr" defTabSz="913514"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1" name="Rectangle 40"/>
            <p:cNvSpPr/>
            <p:nvPr/>
          </p:nvSpPr>
          <p:spPr bwMode="auto">
            <a:xfrm>
              <a:off x="4316414"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marL="0" marR="0" lvl="0" indent="0" algn="ctr" defTabSz="913514"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31" name="Picture 30"/>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tretch>
              <a:fillRect/>
            </a:stretch>
          </p:blipFill>
          <p:spPr>
            <a:xfrm>
              <a:off x="5418160" y="2019752"/>
              <a:ext cx="1284299" cy="1176630"/>
            </a:xfrm>
            <a:prstGeom prst="rect">
              <a:avLst/>
            </a:prstGeom>
          </p:spPr>
        </p:pic>
        <p:sp>
          <p:nvSpPr>
            <p:cNvPr id="32" name="Rectangle 31"/>
            <p:cNvSpPr/>
            <p:nvPr/>
          </p:nvSpPr>
          <p:spPr>
            <a:xfrm>
              <a:off x="4430163" y="4158734"/>
              <a:ext cx="3333264" cy="369332"/>
            </a:xfrm>
            <a:prstGeom prst="rect">
              <a:avLst/>
            </a:prstGeom>
          </p:spPr>
          <p:txBody>
            <a:bodyPr wrap="square">
              <a:spAutoFit/>
            </a:bodyPr>
            <a:lstStyle/>
            <a:p>
              <a:pPr marL="0" marR="0" lvl="0" indent="0" algn="ctr" defTabSz="1218307" eaLnBrk="1" fontAlgn="auto" latinLnBrk="0" hangingPunct="1">
                <a:lnSpc>
                  <a:spcPct val="90000"/>
                </a:lnSpc>
                <a:spcBef>
                  <a:spcPts val="0"/>
                </a:spcBef>
                <a:spcAft>
                  <a:spcPts val="0"/>
                </a:spcAft>
                <a:buClrTx/>
                <a:buSzTx/>
                <a:buFontTx/>
                <a:buNone/>
                <a:tabLst/>
                <a:defRPr/>
              </a:pPr>
              <a:r>
                <a:rPr kumimoji="0" lang="en-US" sz="1999" b="0" i="0" u="none" strike="noStrike" kern="0" cap="none" spc="0" normalizeH="0" baseline="0" noProof="0" dirty="0">
                  <a:ln>
                    <a:noFill/>
                  </a:ln>
                  <a:solidFill>
                    <a:srgbClr val="FFFFFF">
                      <a:lumMod val="50000"/>
                      <a:alpha val="99000"/>
                    </a:srgbClr>
                  </a:solidFill>
                  <a:effectLst/>
                  <a:uLnTx/>
                  <a:uFillTx/>
                </a:rPr>
                <a:t>Platform-as-a-Service</a:t>
              </a:r>
            </a:p>
          </p:txBody>
        </p:sp>
        <p:sp>
          <p:nvSpPr>
            <p:cNvPr id="29" name="TextBox 28"/>
            <p:cNvSpPr txBox="1"/>
            <p:nvPr/>
          </p:nvSpPr>
          <p:spPr>
            <a:xfrm>
              <a:off x="4353116" y="4715157"/>
              <a:ext cx="3487356"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a:ln>
                    <a:noFill/>
                  </a:ln>
                  <a:solidFill>
                    <a:srgbClr val="FFFFFF">
                      <a:alpha val="99000"/>
                    </a:srgbClr>
                  </a:solidFill>
                  <a:effectLst/>
                  <a:uLnTx/>
                  <a:uFillTx/>
                </a:rPr>
                <a:t>build</a:t>
              </a:r>
            </a:p>
          </p:txBody>
        </p:sp>
        <p:sp>
          <p:nvSpPr>
            <p:cNvPr id="30" name="TextBox 29"/>
            <p:cNvSpPr txBox="1"/>
            <p:nvPr/>
          </p:nvSpPr>
          <p:spPr>
            <a:xfrm>
              <a:off x="5267226" y="3350719"/>
              <a:ext cx="1594753" cy="938696"/>
            </a:xfrm>
            <a:prstGeom prst="rect">
              <a:avLst/>
            </a:prstGeom>
            <a:noFill/>
          </p:spPr>
          <p:txBody>
            <a:bodyPr wrap="none" lIns="121867" tIns="60933" rIns="121867" bIns="60933" rtlCol="0">
              <a:spAutoFit/>
            </a:bodyPr>
            <a:lstStyle>
              <a:defPPr>
                <a:defRPr lang="en-US"/>
              </a:defPPr>
              <a:lvl1pPr>
                <a:defRPr sz="5300">
                  <a:solidFill>
                    <a:schemeClr val="accent2">
                      <a:alpha val="99000"/>
                    </a:schemeClr>
                  </a:solidFill>
                  <a:latin typeface="Segoe" pitchFamily="34" charset="0"/>
                </a:defRPr>
              </a:lvl1p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5298" b="0" i="0" u="none" strike="noStrike" kern="0" cap="none" spc="0" normalizeH="0" baseline="0" noProof="0" dirty="0" err="1">
                  <a:ln>
                    <a:noFill/>
                  </a:ln>
                  <a:solidFill>
                    <a:srgbClr val="ED7D31">
                      <a:alpha val="99000"/>
                    </a:srgbClr>
                  </a:solidFill>
                  <a:effectLst/>
                  <a:uLnTx/>
                  <a:uFillTx/>
                  <a:latin typeface="Segoe UI Light" pitchFamily="34" charset="0"/>
                </a:rPr>
                <a:t>PaaS</a:t>
              </a:r>
              <a:endParaRPr kumimoji="0" lang="en-US" sz="5298" b="0" i="0" u="none" strike="noStrike" kern="0" cap="none" spc="0" normalizeH="0" baseline="0" noProof="0" dirty="0">
                <a:ln>
                  <a:noFill/>
                </a:ln>
                <a:solidFill>
                  <a:srgbClr val="ED7D31">
                    <a:alpha val="99000"/>
                  </a:srgbClr>
                </a:solidFill>
                <a:effectLst/>
                <a:uLnTx/>
                <a:uFillTx/>
                <a:latin typeface="Segoe UI Light" pitchFamily="34" charset="0"/>
              </a:endParaRPr>
            </a:p>
          </p:txBody>
        </p:sp>
      </p:grpSp>
      <p:grpSp>
        <p:nvGrpSpPr>
          <p:cNvPr id="10" name="Group 9"/>
          <p:cNvGrpSpPr/>
          <p:nvPr/>
        </p:nvGrpSpPr>
        <p:grpSpPr>
          <a:xfrm>
            <a:off x="518977" y="1446729"/>
            <a:ext cx="3559833" cy="3985986"/>
            <a:chOff x="517525" y="1446213"/>
            <a:chExt cx="3560760" cy="3987024"/>
          </a:xfrm>
        </p:grpSpPr>
        <p:sp>
          <p:nvSpPr>
            <p:cNvPr id="45" name="Rectangle 44"/>
            <p:cNvSpPr/>
            <p:nvPr/>
          </p:nvSpPr>
          <p:spPr bwMode="auto">
            <a:xfrm>
              <a:off x="517525"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marL="0" marR="0" lvl="0" indent="0" algn="ctr" defTabSz="913514"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9" name="Rectangle 38"/>
            <p:cNvSpPr/>
            <p:nvPr/>
          </p:nvSpPr>
          <p:spPr bwMode="auto">
            <a:xfrm>
              <a:off x="517525"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marL="0" marR="0" lvl="0" indent="0" algn="ctr" defTabSz="913514"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37" name="Picture 36"/>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tretch>
              <a:fillRect/>
            </a:stretch>
          </p:blipFill>
          <p:spPr>
            <a:xfrm>
              <a:off x="1368089" y="2184050"/>
              <a:ext cx="1859633" cy="1027297"/>
            </a:xfrm>
            <a:prstGeom prst="rect">
              <a:avLst/>
            </a:prstGeom>
            <a:noFill/>
            <a:ln>
              <a:noFill/>
            </a:ln>
          </p:spPr>
        </p:pic>
        <p:sp>
          <p:nvSpPr>
            <p:cNvPr id="38" name="Rectangle 37"/>
            <p:cNvSpPr/>
            <p:nvPr/>
          </p:nvSpPr>
          <p:spPr>
            <a:xfrm>
              <a:off x="675858" y="4158734"/>
              <a:ext cx="3244094" cy="369332"/>
            </a:xfrm>
            <a:prstGeom prst="rect">
              <a:avLst/>
            </a:prstGeom>
          </p:spPr>
          <p:txBody>
            <a:bodyPr wrap="square">
              <a:spAutoFit/>
            </a:bodyPr>
            <a:lstStyle/>
            <a:p>
              <a:pPr marL="0" marR="0" lvl="0" indent="0" algn="ctr" defTabSz="1218307" eaLnBrk="1" fontAlgn="auto" latinLnBrk="0" hangingPunct="1">
                <a:lnSpc>
                  <a:spcPct val="90000"/>
                </a:lnSpc>
                <a:spcBef>
                  <a:spcPts val="0"/>
                </a:spcBef>
                <a:spcAft>
                  <a:spcPts val="0"/>
                </a:spcAft>
                <a:buClrTx/>
                <a:buSzTx/>
                <a:buFontTx/>
                <a:buNone/>
                <a:tabLst/>
                <a:defRPr/>
              </a:pPr>
              <a:r>
                <a:rPr kumimoji="0" lang="en-US" sz="1999" b="0" i="0" u="none" strike="noStrike" kern="0" cap="none" spc="0" normalizeH="0" baseline="0" noProof="0" dirty="0">
                  <a:ln>
                    <a:noFill/>
                  </a:ln>
                  <a:solidFill>
                    <a:srgbClr val="FFFFFF">
                      <a:lumMod val="50000"/>
                      <a:alpha val="99000"/>
                    </a:srgbClr>
                  </a:solidFill>
                  <a:effectLst/>
                  <a:uLnTx/>
                  <a:uFillTx/>
                </a:rPr>
                <a:t>Infrastructure-as-a-Service</a:t>
              </a:r>
            </a:p>
          </p:txBody>
        </p:sp>
        <p:sp>
          <p:nvSpPr>
            <p:cNvPr id="35" name="TextBox 34"/>
            <p:cNvSpPr txBox="1"/>
            <p:nvPr/>
          </p:nvSpPr>
          <p:spPr>
            <a:xfrm>
              <a:off x="554226" y="4784395"/>
              <a:ext cx="3487358" cy="553998"/>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a:ln>
                    <a:noFill/>
                  </a:ln>
                  <a:solidFill>
                    <a:srgbClr val="FFFFFF">
                      <a:alpha val="99000"/>
                    </a:srgbClr>
                  </a:solidFill>
                  <a:effectLst/>
                  <a:uLnTx/>
                  <a:uFillTx/>
                </a:rPr>
                <a:t>host</a:t>
              </a:r>
              <a:endParaRPr kumimoji="0" lang="en-US" sz="1600" b="0" i="0" u="none" strike="noStrike" kern="0" cap="none" spc="0" normalizeH="0" baseline="0" noProof="0" dirty="0">
                <a:ln>
                  <a:noFill/>
                </a:ln>
                <a:solidFill>
                  <a:srgbClr val="FFFFFF">
                    <a:alpha val="99000"/>
                  </a:srgbClr>
                </a:solidFill>
                <a:effectLst/>
                <a:uLnTx/>
                <a:uFillTx/>
              </a:endParaRPr>
            </a:p>
          </p:txBody>
        </p:sp>
        <p:sp>
          <p:nvSpPr>
            <p:cNvPr id="36" name="TextBox 35"/>
            <p:cNvSpPr txBox="1"/>
            <p:nvPr/>
          </p:nvSpPr>
          <p:spPr>
            <a:xfrm>
              <a:off x="1566806" y="3337070"/>
              <a:ext cx="1411562" cy="938696"/>
            </a:xfrm>
            <a:prstGeom prst="rect">
              <a:avLst/>
            </a:prstGeom>
            <a:noFill/>
          </p:spPr>
          <p:txBody>
            <a:bodyPr wrap="none" lIns="121867" tIns="60933" rIns="121867" bIns="60933"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5298" b="0" i="0" u="none" strike="noStrike" kern="0" cap="none" spc="0" normalizeH="0" baseline="0" noProof="0" dirty="0" err="1">
                  <a:ln>
                    <a:noFill/>
                  </a:ln>
                  <a:solidFill>
                    <a:srgbClr val="ED7D31">
                      <a:alpha val="99000"/>
                    </a:srgbClr>
                  </a:solidFill>
                  <a:effectLst/>
                  <a:uLnTx/>
                  <a:uFillTx/>
                  <a:latin typeface="Segoe UI Light" pitchFamily="34" charset="0"/>
                </a:rPr>
                <a:t>IaaS</a:t>
              </a:r>
              <a:endParaRPr kumimoji="0" lang="en-US" sz="5298" b="0" i="0" u="none" strike="noStrike" kern="0" cap="none" spc="0" normalizeH="0" baseline="0" noProof="0" dirty="0">
                <a:ln>
                  <a:noFill/>
                </a:ln>
                <a:solidFill>
                  <a:srgbClr val="ED7D31">
                    <a:alpha val="99000"/>
                  </a:srgbClr>
                </a:solidFill>
                <a:effectLst/>
                <a:uLnTx/>
                <a:uFillTx/>
                <a:latin typeface="Segoe UI Light" pitchFamily="34" charset="0"/>
              </a:endParaRPr>
            </a:p>
          </p:txBody>
        </p:sp>
      </p:grpSp>
    </p:spTree>
    <p:extLst>
      <p:ext uri="{BB962C8B-B14F-4D97-AF65-F5344CB8AC3E}">
        <p14:creationId xmlns:p14="http://schemas.microsoft.com/office/powerpoint/2010/main" val="989871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bwMode="auto">
          <a:xfrm>
            <a:off x="608105" y="1524766"/>
            <a:ext cx="8322315" cy="4813207"/>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14" tIns="38057" rIns="76114" bIns="38057" numCol="1" rtlCol="0" anchor="ctr" anchorCtr="0" compatLnSpc="1">
            <a:prstTxWarp prst="textNoShape">
              <a:avLst/>
            </a:prstTxWarp>
          </a:bodyPr>
          <a:lstStyle/>
          <a:p>
            <a:pPr algn="ctr" defTabSz="760860"/>
            <a:endParaRPr lang="en-US" sz="1500" kern="0" dirty="0">
              <a:gradFill>
                <a:gsLst>
                  <a:gs pos="0">
                    <a:srgbClr val="FFFFFF"/>
                  </a:gs>
                  <a:gs pos="100000">
                    <a:srgbClr val="FFFFFF"/>
                  </a:gs>
                </a:gsLst>
                <a:lin ang="5400000" scaled="0"/>
              </a:gradFill>
              <a:latin typeface="Segoe UI"/>
            </a:endParaRPr>
          </a:p>
        </p:txBody>
      </p:sp>
      <p:sp>
        <p:nvSpPr>
          <p:cNvPr id="62" name="Rectangle 61"/>
          <p:cNvSpPr/>
          <p:nvPr/>
        </p:nvSpPr>
        <p:spPr>
          <a:xfrm>
            <a:off x="1056022" y="1685753"/>
            <a:ext cx="1865272" cy="639564"/>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615"/>
            <a:r>
              <a:rPr lang="en-US" sz="1798" dirty="0">
                <a:solidFill>
                  <a:srgbClr val="FFFFFF"/>
                </a:solidFill>
                <a:latin typeface="Segoe UI Light" panose="020B0502040204020203" pitchFamily="34" charset="0"/>
                <a:cs typeface="Segoe UI Light" panose="020B0502040204020203" pitchFamily="34" charset="0"/>
              </a:rPr>
              <a:t>On Premises</a:t>
            </a:r>
          </a:p>
        </p:txBody>
      </p:sp>
      <p:sp>
        <p:nvSpPr>
          <p:cNvPr id="63" name="TextBox 52"/>
          <p:cNvSpPr txBox="1"/>
          <p:nvPr/>
        </p:nvSpPr>
        <p:spPr>
          <a:xfrm>
            <a:off x="730688" y="2724631"/>
            <a:ext cx="400110" cy="3039358"/>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615"/>
            <a:r>
              <a:rPr lang="en-US" sz="1400" dirty="0">
                <a:solidFill>
                  <a:srgbClr val="FFFFFF"/>
                </a:solidFill>
                <a:latin typeface="Segoe UI" panose="020B0502040204020203" pitchFamily="34" charset="0"/>
                <a:cs typeface="Segoe UI" panose="020B0502040204020203" pitchFamily="34" charset="0"/>
              </a:rPr>
              <a:t>You scale, make resilient and manage</a:t>
            </a:r>
          </a:p>
        </p:txBody>
      </p:sp>
      <p:sp>
        <p:nvSpPr>
          <p:cNvPr id="64" name="Rectangle 63"/>
          <p:cNvSpPr/>
          <p:nvPr/>
        </p:nvSpPr>
        <p:spPr>
          <a:xfrm>
            <a:off x="3828972" y="1679727"/>
            <a:ext cx="2591690" cy="639564"/>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7615"/>
            <a:r>
              <a:rPr lang="en-US" sz="1798" dirty="0">
                <a:solidFill>
                  <a:srgbClr val="FFFFFF"/>
                </a:solidFill>
                <a:latin typeface="Segoe UI Light" panose="020B0502040204020203" pitchFamily="34" charset="0"/>
                <a:cs typeface="Segoe UI Light" panose="020B0502040204020203" pitchFamily="34" charset="0"/>
              </a:rPr>
              <a:t>Infrastructure</a:t>
            </a:r>
          </a:p>
          <a:p>
            <a:pPr marL="0" lvl="1" defTabSz="1217615"/>
            <a:r>
              <a:rPr lang="en-US" sz="1600" dirty="0">
                <a:solidFill>
                  <a:srgbClr val="FFFFFF"/>
                </a:solidFill>
                <a:latin typeface="Segoe UI Light" panose="020B0502040204020203" pitchFamily="34" charset="0"/>
                <a:cs typeface="Segoe UI Light" panose="020B0502040204020203" pitchFamily="34" charset="0"/>
              </a:rPr>
              <a:t>(as a Service)</a:t>
            </a:r>
          </a:p>
        </p:txBody>
      </p:sp>
      <p:sp>
        <p:nvSpPr>
          <p:cNvPr id="65" name="Rectangle 64"/>
          <p:cNvSpPr/>
          <p:nvPr/>
        </p:nvSpPr>
        <p:spPr>
          <a:xfrm>
            <a:off x="3979186" y="5494565"/>
            <a:ext cx="1636923"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Storage</a:t>
            </a:r>
          </a:p>
        </p:txBody>
      </p:sp>
      <p:sp>
        <p:nvSpPr>
          <p:cNvPr id="66" name="Rectangle 65"/>
          <p:cNvSpPr/>
          <p:nvPr/>
        </p:nvSpPr>
        <p:spPr>
          <a:xfrm>
            <a:off x="3979186" y="5040111"/>
            <a:ext cx="1636923"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Servers</a:t>
            </a:r>
          </a:p>
        </p:txBody>
      </p:sp>
      <p:sp>
        <p:nvSpPr>
          <p:cNvPr id="67" name="Rectangle 66"/>
          <p:cNvSpPr/>
          <p:nvPr/>
        </p:nvSpPr>
        <p:spPr>
          <a:xfrm>
            <a:off x="3979186" y="5949015"/>
            <a:ext cx="1636923"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Networking</a:t>
            </a:r>
          </a:p>
        </p:txBody>
      </p:sp>
      <p:sp>
        <p:nvSpPr>
          <p:cNvPr id="68" name="Rectangle 67"/>
          <p:cNvSpPr/>
          <p:nvPr/>
        </p:nvSpPr>
        <p:spPr>
          <a:xfrm>
            <a:off x="3979186" y="4131205"/>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O/S</a:t>
            </a:r>
          </a:p>
        </p:txBody>
      </p:sp>
      <p:sp>
        <p:nvSpPr>
          <p:cNvPr id="69" name="Rectangle 68"/>
          <p:cNvSpPr/>
          <p:nvPr/>
        </p:nvSpPr>
        <p:spPr>
          <a:xfrm>
            <a:off x="3979186" y="3676751"/>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Middleware</a:t>
            </a:r>
          </a:p>
        </p:txBody>
      </p:sp>
      <p:sp>
        <p:nvSpPr>
          <p:cNvPr id="70" name="Rectangle 69"/>
          <p:cNvSpPr/>
          <p:nvPr/>
        </p:nvSpPr>
        <p:spPr>
          <a:xfrm>
            <a:off x="3979186" y="4585659"/>
            <a:ext cx="1636923"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Virtualization</a:t>
            </a:r>
          </a:p>
        </p:txBody>
      </p:sp>
      <p:sp>
        <p:nvSpPr>
          <p:cNvPr id="71" name="Rectangle 70"/>
          <p:cNvSpPr/>
          <p:nvPr/>
        </p:nvSpPr>
        <p:spPr>
          <a:xfrm>
            <a:off x="3979186" y="2767846"/>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Data</a:t>
            </a:r>
          </a:p>
        </p:txBody>
      </p:sp>
      <p:sp>
        <p:nvSpPr>
          <p:cNvPr id="72" name="Rectangle 71"/>
          <p:cNvSpPr/>
          <p:nvPr/>
        </p:nvSpPr>
        <p:spPr>
          <a:xfrm>
            <a:off x="3979186" y="2313393"/>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Applications</a:t>
            </a:r>
          </a:p>
        </p:txBody>
      </p:sp>
      <p:sp>
        <p:nvSpPr>
          <p:cNvPr id="73" name="Rectangle 72"/>
          <p:cNvSpPr/>
          <p:nvPr/>
        </p:nvSpPr>
        <p:spPr>
          <a:xfrm>
            <a:off x="3979186" y="3222299"/>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Runtime</a:t>
            </a:r>
          </a:p>
        </p:txBody>
      </p:sp>
      <p:sp>
        <p:nvSpPr>
          <p:cNvPr id="74" name="Left Brace 73"/>
          <p:cNvSpPr/>
          <p:nvPr/>
        </p:nvSpPr>
        <p:spPr>
          <a:xfrm flipH="1">
            <a:off x="5625334" y="4544582"/>
            <a:ext cx="228416" cy="1762582"/>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715"/>
            <a:endParaRPr lang="en-US" sz="1798" kern="0" dirty="0">
              <a:solidFill>
                <a:srgbClr val="FFFFFF"/>
              </a:solidFill>
              <a:latin typeface="Segoe UI"/>
              <a:ea typeface="Segoe UI" pitchFamily="34" charset="0"/>
              <a:cs typeface="Segoe UI" pitchFamily="34" charset="0"/>
            </a:endParaRPr>
          </a:p>
        </p:txBody>
      </p:sp>
      <p:sp>
        <p:nvSpPr>
          <p:cNvPr id="75" name="TextBox 56"/>
          <p:cNvSpPr txBox="1"/>
          <p:nvPr/>
        </p:nvSpPr>
        <p:spPr>
          <a:xfrm rot="10800000" flipH="1">
            <a:off x="5798571" y="4600696"/>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615"/>
            <a:r>
              <a:rPr lang="en-US" sz="1400" dirty="0">
                <a:solidFill>
                  <a:srgbClr val="FFFFFF"/>
                </a:solidFill>
                <a:latin typeface="Segoe UI" panose="020B0502040204020203" pitchFamily="34" charset="0"/>
                <a:cs typeface="Segoe UI" panose="020B0502040204020203" pitchFamily="34" charset="0"/>
              </a:rPr>
              <a:t>Managed by vendor</a:t>
            </a:r>
          </a:p>
        </p:txBody>
      </p:sp>
      <p:sp>
        <p:nvSpPr>
          <p:cNvPr id="76" name="Left Brace 75"/>
          <p:cNvSpPr/>
          <p:nvPr/>
        </p:nvSpPr>
        <p:spPr>
          <a:xfrm>
            <a:off x="3793216" y="2313392"/>
            <a:ext cx="133243" cy="2198502"/>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715"/>
            <a:endParaRPr lang="en-US" sz="1798" kern="0" dirty="0">
              <a:solidFill>
                <a:srgbClr val="FFFFFF"/>
              </a:solidFill>
              <a:latin typeface="Segoe UI"/>
              <a:ea typeface="Segoe UI" pitchFamily="34" charset="0"/>
              <a:cs typeface="Segoe UI" pitchFamily="34" charset="0"/>
            </a:endParaRPr>
          </a:p>
        </p:txBody>
      </p:sp>
      <p:sp>
        <p:nvSpPr>
          <p:cNvPr id="77" name="TextBox 58"/>
          <p:cNvSpPr txBox="1"/>
          <p:nvPr/>
        </p:nvSpPr>
        <p:spPr>
          <a:xfrm>
            <a:off x="3260839" y="2597761"/>
            <a:ext cx="615553" cy="1591975"/>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615"/>
            <a:r>
              <a:rPr lang="en-US" sz="1400" dirty="0">
                <a:solidFill>
                  <a:srgbClr val="FFFFFF"/>
                </a:solidFill>
                <a:latin typeface="Segoe UI" panose="020B0502040204020203" pitchFamily="34" charset="0"/>
                <a:cs typeface="Segoe UI" panose="020B0502040204020203" pitchFamily="34" charset="0"/>
              </a:rPr>
              <a:t>You scale, make </a:t>
            </a:r>
          </a:p>
          <a:p>
            <a:pPr marL="0" lvl="1" algn="ctr" defTabSz="1217615"/>
            <a:r>
              <a:rPr lang="en-US" sz="1400" dirty="0">
                <a:solidFill>
                  <a:srgbClr val="FFFFFF"/>
                </a:solidFill>
                <a:latin typeface="Segoe UI" panose="020B0502040204020203" pitchFamily="34" charset="0"/>
                <a:cs typeface="Segoe UI" panose="020B0502040204020203" pitchFamily="34" charset="0"/>
              </a:rPr>
              <a:t>resilient &amp; manage</a:t>
            </a:r>
          </a:p>
        </p:txBody>
      </p:sp>
      <p:sp>
        <p:nvSpPr>
          <p:cNvPr id="78" name="Rectangle 77"/>
          <p:cNvSpPr/>
          <p:nvPr/>
        </p:nvSpPr>
        <p:spPr>
          <a:xfrm>
            <a:off x="6414206" y="1664467"/>
            <a:ext cx="2573991" cy="639564"/>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7615"/>
            <a:r>
              <a:rPr lang="en-US" sz="1798" dirty="0">
                <a:solidFill>
                  <a:srgbClr val="FFFFFF"/>
                </a:solidFill>
                <a:latin typeface="Segoe UI Light" panose="020B0502040204020203" pitchFamily="34" charset="0"/>
                <a:cs typeface="Segoe UI Light" panose="020B0502040204020203" pitchFamily="34" charset="0"/>
              </a:rPr>
              <a:t>Platform </a:t>
            </a:r>
          </a:p>
          <a:p>
            <a:pPr marL="0" lvl="1" defTabSz="1217615"/>
            <a:r>
              <a:rPr lang="en-US" sz="1600" dirty="0">
                <a:solidFill>
                  <a:srgbClr val="FFFFFF"/>
                </a:solidFill>
                <a:latin typeface="Segoe UI Light" panose="020B0502040204020203" pitchFamily="34" charset="0"/>
                <a:cs typeface="Segoe UI Light" panose="020B0502040204020203" pitchFamily="34" charset="0"/>
              </a:rPr>
              <a:t>(as a Service)</a:t>
            </a:r>
          </a:p>
        </p:txBody>
      </p:sp>
      <p:sp>
        <p:nvSpPr>
          <p:cNvPr id="79" name="Left Brace 78"/>
          <p:cNvSpPr/>
          <p:nvPr/>
        </p:nvSpPr>
        <p:spPr>
          <a:xfrm flipH="1">
            <a:off x="8171401" y="3217537"/>
            <a:ext cx="209411" cy="3120437"/>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715"/>
            <a:endParaRPr lang="en-US" sz="1798" kern="0" dirty="0">
              <a:solidFill>
                <a:srgbClr val="FFFFFF"/>
              </a:solidFill>
              <a:latin typeface="Segoe UI"/>
              <a:ea typeface="Segoe UI" pitchFamily="34" charset="0"/>
              <a:cs typeface="Segoe UI" pitchFamily="34" charset="0"/>
            </a:endParaRPr>
          </a:p>
        </p:txBody>
      </p:sp>
      <p:sp>
        <p:nvSpPr>
          <p:cNvPr id="80" name="TextBox 54"/>
          <p:cNvSpPr txBox="1"/>
          <p:nvPr/>
        </p:nvSpPr>
        <p:spPr>
          <a:xfrm rot="10800000" flipH="1">
            <a:off x="8300087" y="3801113"/>
            <a:ext cx="615553" cy="1987660"/>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615"/>
            <a:r>
              <a:rPr lang="en-US" sz="1400" dirty="0">
                <a:solidFill>
                  <a:srgbClr val="FFFFFF"/>
                </a:solidFill>
                <a:latin typeface="Segoe UI" panose="020B0502040204020203" pitchFamily="34" charset="0"/>
                <a:cs typeface="Segoe UI" panose="020B0502040204020203" pitchFamily="34" charset="0"/>
              </a:rPr>
              <a:t>Scale, resilience and </a:t>
            </a:r>
            <a:br>
              <a:rPr lang="en-US" sz="1400" dirty="0">
                <a:solidFill>
                  <a:srgbClr val="FFFFFF"/>
                </a:solidFill>
                <a:latin typeface="Segoe UI" panose="020B0502040204020203" pitchFamily="34" charset="0"/>
                <a:cs typeface="Segoe UI" panose="020B0502040204020203" pitchFamily="34" charset="0"/>
              </a:rPr>
            </a:br>
            <a:r>
              <a:rPr lang="en-US" sz="1400" dirty="0">
                <a:solidFill>
                  <a:srgbClr val="FFFFFF"/>
                </a:solidFill>
                <a:latin typeface="Segoe UI" panose="020B0502040204020203" pitchFamily="34" charset="0"/>
                <a:cs typeface="Segoe UI" panose="020B0502040204020203" pitchFamily="34" charset="0"/>
              </a:rPr>
              <a:t>management by vendor</a:t>
            </a:r>
          </a:p>
        </p:txBody>
      </p:sp>
      <p:sp>
        <p:nvSpPr>
          <p:cNvPr id="81" name="Left Brace 80"/>
          <p:cNvSpPr/>
          <p:nvPr/>
        </p:nvSpPr>
        <p:spPr>
          <a:xfrm>
            <a:off x="6363529" y="2294356"/>
            <a:ext cx="152277" cy="847043"/>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715"/>
            <a:endParaRPr lang="en-US" sz="1798" kern="0" dirty="0">
              <a:solidFill>
                <a:srgbClr val="FFFFFF"/>
              </a:solidFill>
              <a:latin typeface="Segoe UI"/>
              <a:ea typeface="Segoe UI" pitchFamily="34" charset="0"/>
              <a:cs typeface="Segoe UI" pitchFamily="34" charset="0"/>
            </a:endParaRPr>
          </a:p>
        </p:txBody>
      </p:sp>
      <p:sp>
        <p:nvSpPr>
          <p:cNvPr id="82" name="TextBox 60"/>
          <p:cNvSpPr txBox="1"/>
          <p:nvPr/>
        </p:nvSpPr>
        <p:spPr>
          <a:xfrm>
            <a:off x="6020814" y="2321308"/>
            <a:ext cx="400110" cy="107042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615"/>
            <a:r>
              <a:rPr lang="en-US" sz="1400" dirty="0">
                <a:solidFill>
                  <a:srgbClr val="FFFFFF"/>
                </a:solidFill>
                <a:latin typeface="Segoe UI" panose="020B0502040204020203" pitchFamily="34" charset="0"/>
                <a:cs typeface="Segoe UI" panose="020B0502040204020203" pitchFamily="34" charset="0"/>
              </a:rPr>
              <a:t>You manage</a:t>
            </a:r>
          </a:p>
        </p:txBody>
      </p:sp>
      <p:sp>
        <p:nvSpPr>
          <p:cNvPr id="83" name="Rectangle 82"/>
          <p:cNvSpPr/>
          <p:nvPr/>
        </p:nvSpPr>
        <p:spPr>
          <a:xfrm>
            <a:off x="6525226" y="5494564"/>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Storage</a:t>
            </a:r>
          </a:p>
        </p:txBody>
      </p:sp>
      <p:sp>
        <p:nvSpPr>
          <p:cNvPr id="84" name="Rectangle 83"/>
          <p:cNvSpPr/>
          <p:nvPr/>
        </p:nvSpPr>
        <p:spPr>
          <a:xfrm>
            <a:off x="6525226" y="5040110"/>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Servers</a:t>
            </a:r>
          </a:p>
        </p:txBody>
      </p:sp>
      <p:sp>
        <p:nvSpPr>
          <p:cNvPr id="85" name="Rectangle 84"/>
          <p:cNvSpPr/>
          <p:nvPr/>
        </p:nvSpPr>
        <p:spPr>
          <a:xfrm>
            <a:off x="6525226" y="5949015"/>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Networking</a:t>
            </a:r>
          </a:p>
        </p:txBody>
      </p:sp>
      <p:sp>
        <p:nvSpPr>
          <p:cNvPr id="86" name="Rectangle 85"/>
          <p:cNvSpPr/>
          <p:nvPr/>
        </p:nvSpPr>
        <p:spPr>
          <a:xfrm>
            <a:off x="6525226" y="4131204"/>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O/S</a:t>
            </a:r>
          </a:p>
        </p:txBody>
      </p:sp>
      <p:sp>
        <p:nvSpPr>
          <p:cNvPr id="87" name="Rectangle 86"/>
          <p:cNvSpPr/>
          <p:nvPr/>
        </p:nvSpPr>
        <p:spPr>
          <a:xfrm>
            <a:off x="6525226" y="3676750"/>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Middleware</a:t>
            </a:r>
          </a:p>
        </p:txBody>
      </p:sp>
      <p:sp>
        <p:nvSpPr>
          <p:cNvPr id="88" name="Rectangle 87"/>
          <p:cNvSpPr/>
          <p:nvPr/>
        </p:nvSpPr>
        <p:spPr>
          <a:xfrm>
            <a:off x="6525226" y="4585658"/>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Virtualization</a:t>
            </a:r>
          </a:p>
        </p:txBody>
      </p:sp>
      <p:sp>
        <p:nvSpPr>
          <p:cNvPr id="89" name="Rectangle 88"/>
          <p:cNvSpPr/>
          <p:nvPr/>
        </p:nvSpPr>
        <p:spPr>
          <a:xfrm>
            <a:off x="6525226" y="2313392"/>
            <a:ext cx="1636922"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Applications</a:t>
            </a:r>
          </a:p>
        </p:txBody>
      </p:sp>
      <p:sp>
        <p:nvSpPr>
          <p:cNvPr id="90" name="Rectangle 89"/>
          <p:cNvSpPr/>
          <p:nvPr/>
        </p:nvSpPr>
        <p:spPr>
          <a:xfrm>
            <a:off x="6525226" y="3222298"/>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Runtime</a:t>
            </a:r>
          </a:p>
        </p:txBody>
      </p:sp>
      <p:sp>
        <p:nvSpPr>
          <p:cNvPr id="91" name="Rectangle 90"/>
          <p:cNvSpPr/>
          <p:nvPr/>
        </p:nvSpPr>
        <p:spPr>
          <a:xfrm>
            <a:off x="6525226" y="2767845"/>
            <a:ext cx="1636922"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Data</a:t>
            </a:r>
          </a:p>
        </p:txBody>
      </p:sp>
      <p:sp>
        <p:nvSpPr>
          <p:cNvPr id="92" name="Rectangle 91"/>
          <p:cNvSpPr/>
          <p:nvPr/>
        </p:nvSpPr>
        <p:spPr>
          <a:xfrm>
            <a:off x="885708" y="1009454"/>
            <a:ext cx="7823879" cy="639564"/>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615"/>
            <a:r>
              <a:rPr lang="en-US" sz="2598" b="1" dirty="0">
                <a:solidFill>
                  <a:srgbClr val="FFFFFF"/>
                </a:solidFill>
                <a:latin typeface="Segoe UI Light" panose="020B0502040204020203" pitchFamily="34" charset="0"/>
                <a:cs typeface="Segoe UI Light" panose="020B0502040204020203" pitchFamily="34" charset="0"/>
              </a:rPr>
              <a:t>Hosting models</a:t>
            </a:r>
          </a:p>
        </p:txBody>
      </p:sp>
      <p:sp>
        <p:nvSpPr>
          <p:cNvPr id="93" name="Rectangle 92"/>
          <p:cNvSpPr/>
          <p:nvPr/>
        </p:nvSpPr>
        <p:spPr bwMode="auto">
          <a:xfrm>
            <a:off x="9157407" y="1524765"/>
            <a:ext cx="2656959" cy="4813207"/>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14" tIns="38057" rIns="76114" bIns="38057" numCol="1" rtlCol="0" anchor="ctr" anchorCtr="0" compatLnSpc="1">
            <a:prstTxWarp prst="textNoShape">
              <a:avLst/>
            </a:prstTxWarp>
          </a:bodyPr>
          <a:lstStyle/>
          <a:p>
            <a:pPr algn="ctr" defTabSz="760860"/>
            <a:endParaRPr lang="en-US" sz="1500" kern="0" dirty="0">
              <a:gradFill>
                <a:gsLst>
                  <a:gs pos="0">
                    <a:srgbClr val="FFFFFF"/>
                  </a:gs>
                  <a:gs pos="100000">
                    <a:srgbClr val="FFFFFF"/>
                  </a:gs>
                </a:gsLst>
                <a:lin ang="5400000" scaled="0"/>
              </a:gradFill>
              <a:latin typeface="Segoe UI"/>
            </a:endParaRPr>
          </a:p>
        </p:txBody>
      </p:sp>
      <p:sp>
        <p:nvSpPr>
          <p:cNvPr id="94" name="Rectangle 93"/>
          <p:cNvSpPr/>
          <p:nvPr/>
        </p:nvSpPr>
        <p:spPr>
          <a:xfrm>
            <a:off x="9282557" y="1685753"/>
            <a:ext cx="2428635" cy="639564"/>
          </a:xfrm>
          <a:prstGeom prst="rect">
            <a:avLst/>
          </a:prstGeom>
          <a:noFill/>
          <a:ln w="9525" cap="flat" cmpd="sng" algn="ctr">
            <a:noFill/>
            <a:prstDash val="solid"/>
          </a:ln>
          <a:effectLst/>
        </p:spPr>
        <p:txBody>
          <a:bodyPr lIns="76118" tIns="0" rIns="76118"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7615"/>
            <a:r>
              <a:rPr lang="en-US" sz="1798" dirty="0">
                <a:solidFill>
                  <a:srgbClr val="FFFFFF"/>
                </a:solidFill>
                <a:latin typeface="Segoe UI Light" panose="020B0502040204020203" pitchFamily="34" charset="0"/>
                <a:cs typeface="Segoe UI Light" panose="020B0502040204020203" pitchFamily="34" charset="0"/>
              </a:rPr>
              <a:t>Software</a:t>
            </a:r>
            <a:r>
              <a:rPr lang="en-US" sz="1998" dirty="0">
                <a:solidFill>
                  <a:srgbClr val="FFFFFF"/>
                </a:solidFill>
                <a:latin typeface="Segoe UI Light" panose="020B0502040204020203" pitchFamily="34" charset="0"/>
                <a:cs typeface="Segoe UI Light" panose="020B0502040204020203" pitchFamily="34" charset="0"/>
              </a:rPr>
              <a:t> </a:t>
            </a:r>
          </a:p>
          <a:p>
            <a:pPr marL="0" lvl="1" defTabSz="1217615"/>
            <a:r>
              <a:rPr lang="en-US" sz="1600" dirty="0">
                <a:solidFill>
                  <a:srgbClr val="FFFFFF"/>
                </a:solidFill>
                <a:latin typeface="Segoe UI Light" panose="020B0502040204020203" pitchFamily="34" charset="0"/>
                <a:cs typeface="Segoe UI Light" panose="020B0502040204020203" pitchFamily="34" charset="0"/>
              </a:rPr>
              <a:t>(as a Service)</a:t>
            </a:r>
          </a:p>
        </p:txBody>
      </p:sp>
      <p:sp>
        <p:nvSpPr>
          <p:cNvPr id="95" name="Rectangle 94"/>
          <p:cNvSpPr/>
          <p:nvPr/>
        </p:nvSpPr>
        <p:spPr>
          <a:xfrm>
            <a:off x="9299203" y="5494562"/>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Storage</a:t>
            </a:r>
          </a:p>
        </p:txBody>
      </p:sp>
      <p:sp>
        <p:nvSpPr>
          <p:cNvPr id="96" name="Rectangle 95"/>
          <p:cNvSpPr/>
          <p:nvPr/>
        </p:nvSpPr>
        <p:spPr>
          <a:xfrm>
            <a:off x="9299203" y="5040107"/>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Servers</a:t>
            </a:r>
          </a:p>
        </p:txBody>
      </p:sp>
      <p:sp>
        <p:nvSpPr>
          <p:cNvPr id="97" name="Rectangle 96"/>
          <p:cNvSpPr/>
          <p:nvPr/>
        </p:nvSpPr>
        <p:spPr>
          <a:xfrm>
            <a:off x="9299203" y="5949012"/>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Networking</a:t>
            </a:r>
          </a:p>
        </p:txBody>
      </p:sp>
      <p:sp>
        <p:nvSpPr>
          <p:cNvPr id="98" name="Rectangle 97"/>
          <p:cNvSpPr/>
          <p:nvPr/>
        </p:nvSpPr>
        <p:spPr>
          <a:xfrm>
            <a:off x="9299203" y="4131202"/>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O/S</a:t>
            </a:r>
          </a:p>
        </p:txBody>
      </p:sp>
      <p:sp>
        <p:nvSpPr>
          <p:cNvPr id="99" name="Rectangle 98"/>
          <p:cNvSpPr/>
          <p:nvPr/>
        </p:nvSpPr>
        <p:spPr>
          <a:xfrm>
            <a:off x="9299203" y="3676748"/>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Middleware</a:t>
            </a:r>
          </a:p>
        </p:txBody>
      </p:sp>
      <p:sp>
        <p:nvSpPr>
          <p:cNvPr id="100" name="Rectangle 99"/>
          <p:cNvSpPr/>
          <p:nvPr/>
        </p:nvSpPr>
        <p:spPr>
          <a:xfrm>
            <a:off x="9299203" y="4585654"/>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Virtualization</a:t>
            </a:r>
          </a:p>
        </p:txBody>
      </p:sp>
      <p:sp>
        <p:nvSpPr>
          <p:cNvPr id="101" name="Rectangle 100"/>
          <p:cNvSpPr/>
          <p:nvPr/>
        </p:nvSpPr>
        <p:spPr>
          <a:xfrm>
            <a:off x="9299203" y="2313388"/>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Applications</a:t>
            </a:r>
          </a:p>
        </p:txBody>
      </p:sp>
      <p:sp>
        <p:nvSpPr>
          <p:cNvPr id="102" name="Rectangle 101"/>
          <p:cNvSpPr/>
          <p:nvPr/>
        </p:nvSpPr>
        <p:spPr>
          <a:xfrm>
            <a:off x="9299203" y="3222295"/>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Runtime</a:t>
            </a:r>
          </a:p>
        </p:txBody>
      </p:sp>
      <p:sp>
        <p:nvSpPr>
          <p:cNvPr id="103" name="Rectangle 102"/>
          <p:cNvSpPr/>
          <p:nvPr/>
        </p:nvSpPr>
        <p:spPr>
          <a:xfrm>
            <a:off x="9299203" y="2767842"/>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Data</a:t>
            </a:r>
          </a:p>
        </p:txBody>
      </p:sp>
      <p:sp>
        <p:nvSpPr>
          <p:cNvPr id="104" name="Rectangle 103"/>
          <p:cNvSpPr/>
          <p:nvPr/>
        </p:nvSpPr>
        <p:spPr>
          <a:xfrm>
            <a:off x="8930422" y="1021780"/>
            <a:ext cx="2864889" cy="639564"/>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615"/>
            <a:r>
              <a:rPr lang="en-US" sz="2598" b="1" dirty="0">
                <a:solidFill>
                  <a:srgbClr val="FFFFFF"/>
                </a:solidFill>
                <a:latin typeface="Segoe UI Light" panose="020B0502040204020203" pitchFamily="34" charset="0"/>
                <a:cs typeface="Segoe UI Light" panose="020B0502040204020203" pitchFamily="34" charset="0"/>
              </a:rPr>
              <a:t>Business model</a:t>
            </a:r>
          </a:p>
        </p:txBody>
      </p:sp>
      <p:sp>
        <p:nvSpPr>
          <p:cNvPr id="105" name="Rectangle 104"/>
          <p:cNvSpPr/>
          <p:nvPr/>
        </p:nvSpPr>
        <p:spPr>
          <a:xfrm>
            <a:off x="1427633" y="5487424"/>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Storage</a:t>
            </a:r>
          </a:p>
        </p:txBody>
      </p:sp>
      <p:sp>
        <p:nvSpPr>
          <p:cNvPr id="106" name="Rectangle 105"/>
          <p:cNvSpPr/>
          <p:nvPr/>
        </p:nvSpPr>
        <p:spPr>
          <a:xfrm>
            <a:off x="1427633" y="5032970"/>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Servers</a:t>
            </a:r>
          </a:p>
        </p:txBody>
      </p:sp>
      <p:sp>
        <p:nvSpPr>
          <p:cNvPr id="107" name="Rectangle 106"/>
          <p:cNvSpPr/>
          <p:nvPr/>
        </p:nvSpPr>
        <p:spPr>
          <a:xfrm>
            <a:off x="1427633" y="5941875"/>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Networking</a:t>
            </a:r>
          </a:p>
        </p:txBody>
      </p:sp>
      <p:sp>
        <p:nvSpPr>
          <p:cNvPr id="108" name="Rectangle 107"/>
          <p:cNvSpPr/>
          <p:nvPr/>
        </p:nvSpPr>
        <p:spPr>
          <a:xfrm>
            <a:off x="1427633" y="4124064"/>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O/S</a:t>
            </a:r>
          </a:p>
        </p:txBody>
      </p:sp>
      <p:sp>
        <p:nvSpPr>
          <p:cNvPr id="109" name="Rectangle 108"/>
          <p:cNvSpPr/>
          <p:nvPr/>
        </p:nvSpPr>
        <p:spPr>
          <a:xfrm>
            <a:off x="1427633" y="3669611"/>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Middleware</a:t>
            </a:r>
          </a:p>
        </p:txBody>
      </p:sp>
      <p:sp>
        <p:nvSpPr>
          <p:cNvPr id="110" name="Rectangle 109"/>
          <p:cNvSpPr/>
          <p:nvPr/>
        </p:nvSpPr>
        <p:spPr>
          <a:xfrm>
            <a:off x="1427633" y="4578517"/>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Virtualization</a:t>
            </a:r>
          </a:p>
        </p:txBody>
      </p:sp>
      <p:sp>
        <p:nvSpPr>
          <p:cNvPr id="111" name="Rectangle 110"/>
          <p:cNvSpPr/>
          <p:nvPr/>
        </p:nvSpPr>
        <p:spPr>
          <a:xfrm>
            <a:off x="1427633" y="2760705"/>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Data</a:t>
            </a:r>
          </a:p>
        </p:txBody>
      </p:sp>
      <p:sp>
        <p:nvSpPr>
          <p:cNvPr id="112" name="Rectangle 111"/>
          <p:cNvSpPr/>
          <p:nvPr/>
        </p:nvSpPr>
        <p:spPr>
          <a:xfrm>
            <a:off x="1427633" y="2306250"/>
            <a:ext cx="1636923" cy="380694"/>
          </a:xfrm>
          <a:prstGeom prst="rect">
            <a:avLst/>
          </a:prstGeom>
          <a:solidFill>
            <a:srgbClr val="68217A"/>
          </a:solidFill>
          <a:ln w="9525" cap="flat" cmpd="sng" algn="ctr">
            <a:noFill/>
            <a:prstDash val="solid"/>
          </a:ln>
          <a:effectLst/>
        </p:spPr>
        <p:txBody>
          <a:bodyPr rtlCol="0" anchor="ctr" anchorCtr="0"/>
          <a:lstStyle/>
          <a:p>
            <a:pPr marL="0" lvl="1" algn="ctr" defTabSz="1217615"/>
            <a:r>
              <a:rPr lang="en-US" sz="1300" kern="0" dirty="0">
                <a:solidFill>
                  <a:srgbClr val="FFFFFF"/>
                </a:solidFill>
                <a:cs typeface="Segoe UI" panose="020B0502040204020203" pitchFamily="34" charset="0"/>
              </a:rPr>
              <a:t>Applications</a:t>
            </a:r>
          </a:p>
        </p:txBody>
      </p:sp>
      <p:sp>
        <p:nvSpPr>
          <p:cNvPr id="113" name="Rectangle 112"/>
          <p:cNvSpPr/>
          <p:nvPr/>
        </p:nvSpPr>
        <p:spPr>
          <a:xfrm>
            <a:off x="1427633" y="3215159"/>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Runtime</a:t>
            </a:r>
          </a:p>
        </p:txBody>
      </p:sp>
      <p:sp>
        <p:nvSpPr>
          <p:cNvPr id="114" name="Left Brace 113"/>
          <p:cNvSpPr/>
          <p:nvPr/>
        </p:nvSpPr>
        <p:spPr>
          <a:xfrm>
            <a:off x="1178600" y="2306250"/>
            <a:ext cx="243415" cy="4016318"/>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715"/>
            <a:endParaRPr lang="en-US" sz="1798" kern="0" dirty="0">
              <a:solidFill>
                <a:srgbClr val="FFFFFF"/>
              </a:solidFill>
              <a:latin typeface="Segoe UI"/>
              <a:ea typeface="Segoe UI" pitchFamily="34" charset="0"/>
              <a:cs typeface="Segoe UI" pitchFamily="34" charset="0"/>
            </a:endParaRPr>
          </a:p>
        </p:txBody>
      </p:sp>
      <p:sp>
        <p:nvSpPr>
          <p:cNvPr id="115" name="TextBox 54"/>
          <p:cNvSpPr txBox="1"/>
          <p:nvPr/>
        </p:nvSpPr>
        <p:spPr>
          <a:xfrm rot="10800000" flipH="1">
            <a:off x="11199017" y="3279971"/>
            <a:ext cx="615553" cy="1987660"/>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615"/>
            <a:r>
              <a:rPr lang="en-US" sz="1400" dirty="0">
                <a:solidFill>
                  <a:srgbClr val="FFFFFF"/>
                </a:solidFill>
                <a:latin typeface="Segoe UI" panose="020B0502040204020203" pitchFamily="34" charset="0"/>
                <a:cs typeface="Segoe UI" panose="020B0502040204020203" pitchFamily="34" charset="0"/>
              </a:rPr>
              <a:t>Scale, resilience and </a:t>
            </a:r>
            <a:br>
              <a:rPr lang="en-US" sz="1400" dirty="0">
                <a:solidFill>
                  <a:srgbClr val="FFFFFF"/>
                </a:solidFill>
                <a:latin typeface="Segoe UI" panose="020B0502040204020203" pitchFamily="34" charset="0"/>
                <a:cs typeface="Segoe UI" panose="020B0502040204020203" pitchFamily="34" charset="0"/>
              </a:rPr>
            </a:br>
            <a:r>
              <a:rPr lang="en-US" sz="1400" dirty="0">
                <a:solidFill>
                  <a:srgbClr val="FFFFFF"/>
                </a:solidFill>
                <a:latin typeface="Segoe UI" panose="020B0502040204020203" pitchFamily="34" charset="0"/>
                <a:cs typeface="Segoe UI" panose="020B0502040204020203" pitchFamily="34" charset="0"/>
              </a:rPr>
              <a:t>management by vendor</a:t>
            </a:r>
          </a:p>
        </p:txBody>
      </p:sp>
      <p:sp>
        <p:nvSpPr>
          <p:cNvPr id="116" name="Left Brace 115"/>
          <p:cNvSpPr/>
          <p:nvPr/>
        </p:nvSpPr>
        <p:spPr>
          <a:xfrm flipH="1">
            <a:off x="10965724" y="2306450"/>
            <a:ext cx="243415" cy="4016318"/>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715"/>
            <a:endParaRPr lang="en-US" sz="1798" kern="0" dirty="0">
              <a:solidFill>
                <a:srgbClr val="FFFFFF"/>
              </a:soli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Why the cloud?</a:t>
            </a:r>
            <a:br>
              <a:rPr lang="en-US" dirty="0"/>
            </a:br>
            <a:endParaRPr lang="en-US" dirty="0"/>
          </a:p>
        </p:txBody>
      </p:sp>
    </p:spTree>
    <p:extLst>
      <p:ext uri="{BB962C8B-B14F-4D97-AF65-F5344CB8AC3E}">
        <p14:creationId xmlns:p14="http://schemas.microsoft.com/office/powerpoint/2010/main" val="1077524113"/>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9" name="Title 1"/>
          <p:cNvSpPr txBox="1">
            <a:spLocks/>
          </p:cNvSpPr>
          <p:nvPr/>
        </p:nvSpPr>
        <p:spPr>
          <a:xfrm>
            <a:off x="418533" y="3135005"/>
            <a:ext cx="11202392" cy="899303"/>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defRPr/>
            </a:pPr>
            <a:r>
              <a:rPr lang="en-US" sz="4901" spc="-100" dirty="0">
                <a:solidFill>
                  <a:srgbClr val="FFFFFF"/>
                </a:solidFill>
                <a:latin typeface="Segoe UI Light"/>
              </a:rPr>
              <a:t>Journey to the Cloud</a:t>
            </a:r>
          </a:p>
        </p:txBody>
      </p:sp>
      <p:sp>
        <p:nvSpPr>
          <p:cNvPr id="9" name="Title 1"/>
          <p:cNvSpPr txBox="1">
            <a:spLocks/>
          </p:cNvSpPr>
          <p:nvPr/>
        </p:nvSpPr>
        <p:spPr>
          <a:xfrm>
            <a:off x="7637619" y="2308761"/>
            <a:ext cx="3502203" cy="2459766"/>
          </a:xfrm>
          <a:prstGeom prst="rect">
            <a:avLst/>
          </a:prstGeom>
        </p:spPr>
        <p:txBody>
          <a:bodyPr vert="horz" wrap="square" lIns="143391" tIns="89619" rIns="143391" bIns="89619"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lnSpc>
                <a:spcPct val="150000"/>
              </a:lnSpc>
              <a:defRPr/>
            </a:pPr>
            <a:r>
              <a:rPr lang="en-US" sz="2352" cap="all" spc="-29" dirty="0">
                <a:solidFill>
                  <a:srgbClr val="FFFFFF"/>
                </a:solidFill>
                <a:latin typeface="Segoe UI Semibold" panose="020B0702040204020203" pitchFamily="34" charset="0"/>
                <a:cs typeface="Segoe UI Semibold" panose="020B0702040204020203" pitchFamily="34" charset="0"/>
              </a:rPr>
              <a:t>Differentiation</a:t>
            </a:r>
          </a:p>
          <a:p>
            <a:pPr defTabSz="914180">
              <a:lnSpc>
                <a:spcPct val="150000"/>
              </a:lnSpc>
              <a:defRPr/>
            </a:pPr>
            <a:r>
              <a:rPr lang="en-US" sz="2352" cap="all" spc="-29" dirty="0">
                <a:solidFill>
                  <a:srgbClr val="FFFFFF"/>
                </a:solidFill>
                <a:latin typeface="Segoe UI Semibold" panose="020B0702040204020203" pitchFamily="34" charset="0"/>
                <a:cs typeface="Segoe UI Semibold" panose="020B0702040204020203" pitchFamily="34" charset="0"/>
              </a:rPr>
              <a:t>Agility</a:t>
            </a:r>
          </a:p>
          <a:p>
            <a:pPr defTabSz="914180">
              <a:lnSpc>
                <a:spcPct val="150000"/>
              </a:lnSpc>
              <a:defRPr/>
            </a:pPr>
            <a:r>
              <a:rPr lang="en-US" sz="2352" cap="all" spc="-29" dirty="0">
                <a:solidFill>
                  <a:srgbClr val="FFFFFF"/>
                </a:solidFill>
                <a:latin typeface="Segoe UI Semibold" panose="020B0702040204020203" pitchFamily="34" charset="0"/>
                <a:cs typeface="Segoe UI Semibold" panose="020B0702040204020203" pitchFamily="34" charset="0"/>
              </a:rPr>
              <a:t>Cost</a:t>
            </a:r>
          </a:p>
        </p:txBody>
      </p:sp>
      <p:sp>
        <p:nvSpPr>
          <p:cNvPr id="2" name="Rectangle 1"/>
          <p:cNvSpPr/>
          <p:nvPr/>
        </p:nvSpPr>
        <p:spPr bwMode="auto">
          <a:xfrm>
            <a:off x="567899" y="1862672"/>
            <a:ext cx="5377148" cy="1024299"/>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bold" panose="020B0702040204020203" pitchFamily="34" charset="0"/>
                <a:ea typeface="Segoe UI" pitchFamily="34" charset="0"/>
                <a:cs typeface="Segoe UI Semibold" panose="020B0702040204020203" pitchFamily="34" charset="0"/>
              </a:rPr>
              <a:t>SaaS Solutions</a:t>
            </a:r>
          </a:p>
        </p:txBody>
      </p:sp>
      <p:sp>
        <p:nvSpPr>
          <p:cNvPr id="10" name="Rectangle 9"/>
          <p:cNvSpPr/>
          <p:nvPr/>
        </p:nvSpPr>
        <p:spPr bwMode="auto">
          <a:xfrm>
            <a:off x="567899" y="4286509"/>
            <a:ext cx="5377148" cy="1024299"/>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bold" panose="020B0702040204020203" pitchFamily="34" charset="0"/>
                <a:ea typeface="Segoe UI" pitchFamily="34" charset="0"/>
                <a:cs typeface="Segoe UI Semibold" panose="020B0702040204020203" pitchFamily="34" charset="0"/>
              </a:rPr>
              <a:t>Higher-level services</a:t>
            </a:r>
          </a:p>
        </p:txBody>
      </p:sp>
      <p:sp>
        <p:nvSpPr>
          <p:cNvPr id="11" name="Rectangle 10"/>
          <p:cNvSpPr/>
          <p:nvPr/>
        </p:nvSpPr>
        <p:spPr bwMode="auto">
          <a:xfrm>
            <a:off x="567899" y="3082047"/>
            <a:ext cx="5377148" cy="1024299"/>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bold" panose="020B0702040204020203" pitchFamily="34" charset="0"/>
                <a:ea typeface="Segoe UI" pitchFamily="34" charset="0"/>
                <a:cs typeface="Segoe UI Semibold" panose="020B0702040204020203" pitchFamily="34" charset="0"/>
              </a:rPr>
              <a:t>Cloud Infrastructure</a:t>
            </a:r>
          </a:p>
        </p:txBody>
      </p:sp>
      <p:sp>
        <p:nvSpPr>
          <p:cNvPr id="18" name="Right Brace 17"/>
          <p:cNvSpPr/>
          <p:nvPr/>
        </p:nvSpPr>
        <p:spPr>
          <a:xfrm>
            <a:off x="6309786" y="1561935"/>
            <a:ext cx="963094" cy="3988421"/>
          </a:xfrm>
          <a:prstGeom prst="rightBrace">
            <a:avLst>
              <a:gd name="adj1" fmla="val 0"/>
              <a:gd name="adj2" fmla="val 50000"/>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80">
              <a:defRPr/>
            </a:pPr>
            <a:endParaRPr lang="en-US" sz="1764">
              <a:solidFill>
                <a:srgbClr val="FFFFFF"/>
              </a:solidFill>
              <a:latin typeface="Segoe UI Semilight"/>
            </a:endParaRPr>
          </a:p>
        </p:txBody>
      </p:sp>
      <p:grpSp>
        <p:nvGrpSpPr>
          <p:cNvPr id="6" name="Group 5"/>
          <p:cNvGrpSpPr/>
          <p:nvPr/>
        </p:nvGrpSpPr>
        <p:grpSpPr>
          <a:xfrm>
            <a:off x="2942604" y="2649343"/>
            <a:ext cx="627738" cy="627738"/>
            <a:chOff x="3946524" y="2353372"/>
            <a:chExt cx="823783" cy="823783"/>
          </a:xfrm>
          <a:solidFill>
            <a:schemeClr val="bg2">
              <a:lumMod val="75000"/>
            </a:schemeClr>
          </a:solidFill>
        </p:grpSpPr>
        <p:sp>
          <p:nvSpPr>
            <p:cNvPr id="5" name="Oval 4"/>
            <p:cNvSpPr/>
            <p:nvPr/>
          </p:nvSpPr>
          <p:spPr bwMode="auto">
            <a:xfrm>
              <a:off x="3946524" y="2353372"/>
              <a:ext cx="823783" cy="82378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Plus 16"/>
            <p:cNvSpPr/>
            <p:nvPr/>
          </p:nvSpPr>
          <p:spPr bwMode="auto">
            <a:xfrm>
              <a:off x="4099812" y="2506660"/>
              <a:ext cx="517207" cy="517207"/>
            </a:xfrm>
            <a:prstGeom prst="mathPlus">
              <a:avLst>
                <a:gd name="adj1" fmla="val 4770"/>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5" name="Group 24"/>
          <p:cNvGrpSpPr/>
          <p:nvPr/>
        </p:nvGrpSpPr>
        <p:grpSpPr>
          <a:xfrm>
            <a:off x="2942604" y="3902849"/>
            <a:ext cx="627738" cy="627738"/>
            <a:chOff x="3946524" y="2353372"/>
            <a:chExt cx="823783" cy="823783"/>
          </a:xfrm>
          <a:solidFill>
            <a:schemeClr val="bg2">
              <a:lumMod val="75000"/>
            </a:schemeClr>
          </a:solidFill>
        </p:grpSpPr>
        <p:sp>
          <p:nvSpPr>
            <p:cNvPr id="26" name="Oval 25"/>
            <p:cNvSpPr/>
            <p:nvPr/>
          </p:nvSpPr>
          <p:spPr bwMode="auto">
            <a:xfrm>
              <a:off x="3946524" y="2353372"/>
              <a:ext cx="823783" cy="82378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Plus 26"/>
            <p:cNvSpPr/>
            <p:nvPr/>
          </p:nvSpPr>
          <p:spPr bwMode="auto">
            <a:xfrm>
              <a:off x="4099812" y="2506660"/>
              <a:ext cx="517207" cy="517207"/>
            </a:xfrm>
            <a:prstGeom prst="mathPlus">
              <a:avLst>
                <a:gd name="adj1" fmla="val 4770"/>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5063703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1" nodeType="clickEffect">
                                  <p:stCondLst>
                                    <p:cond delay="0"/>
                                  </p:stCondLst>
                                  <p:childTnLst>
                                    <p:animMotion origin="layout" path="M -2.86188E-6 3.6768E-6 L -2.86188E-6 -0.38925 " pathEditMode="relative" rAng="0" ptsTypes="AA">
                                      <p:cBhvr>
                                        <p:cTn id="11" dur="1250" fill="hold"/>
                                        <p:tgtEl>
                                          <p:spTgt spid="19"/>
                                        </p:tgtEl>
                                        <p:attrNameLst>
                                          <p:attrName>ppt_x</p:attrName>
                                          <p:attrName>ppt_y</p:attrName>
                                        </p:attrNameLst>
                                      </p:cBhvr>
                                      <p:rCtr x="0" y="-19473"/>
                                    </p:animMotion>
                                  </p:childTnLst>
                                </p:cTn>
                              </p:par>
                              <p:par>
                                <p:cTn id="12" presetID="10" presetClass="entr" presetSubtype="0" fill="hold" grpId="0" nodeType="withEffect">
                                  <p:stCondLst>
                                    <p:cond delay="100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9" grpId="0"/>
      <p:bldP spid="2" grpId="0" animBg="1"/>
      <p:bldP spid="10" grpId="0" animBg="1"/>
      <p:bldP spid="11" grpId="0" animBg="1"/>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2387013" y="2399333"/>
            <a:ext cx="2139743" cy="1853616"/>
          </a:xfrm>
          <a:prstGeom prst="rect">
            <a:avLst/>
          </a:prstGeom>
        </p:spPr>
      </p:pic>
      <p:pic>
        <p:nvPicPr>
          <p:cNvPr id="27" name="Picture 26"/>
          <p:cNvPicPr>
            <a:picLocks noChangeAspect="1"/>
          </p:cNvPicPr>
          <p:nvPr/>
        </p:nvPicPr>
        <p:blipFill>
          <a:blip r:embed="rId3"/>
          <a:stretch>
            <a:fillRect/>
          </a:stretch>
        </p:blipFill>
        <p:spPr>
          <a:xfrm>
            <a:off x="830077" y="3313373"/>
            <a:ext cx="2139743" cy="1853616"/>
          </a:xfrm>
          <a:prstGeom prst="rect">
            <a:avLst/>
          </a:prstGeom>
        </p:spPr>
      </p:pic>
      <p:pic>
        <p:nvPicPr>
          <p:cNvPr id="25" name="Picture 24"/>
          <p:cNvPicPr>
            <a:picLocks noChangeAspect="1"/>
          </p:cNvPicPr>
          <p:nvPr/>
        </p:nvPicPr>
        <p:blipFill>
          <a:blip r:embed="rId3"/>
          <a:stretch>
            <a:fillRect/>
          </a:stretch>
        </p:blipFill>
        <p:spPr>
          <a:xfrm>
            <a:off x="787145" y="1466332"/>
            <a:ext cx="2139743" cy="1853616"/>
          </a:xfrm>
          <a:prstGeom prst="rect">
            <a:avLst/>
          </a:prstGeom>
        </p:spPr>
      </p:pic>
      <p:pic>
        <p:nvPicPr>
          <p:cNvPr id="87" name="Picture 86"/>
          <p:cNvPicPr>
            <a:picLocks noChangeAspect="1"/>
          </p:cNvPicPr>
          <p:nvPr/>
        </p:nvPicPr>
        <p:blipFill>
          <a:blip r:embed="rId3"/>
          <a:stretch>
            <a:fillRect/>
          </a:stretch>
        </p:blipFill>
        <p:spPr>
          <a:xfrm>
            <a:off x="817696" y="5127192"/>
            <a:ext cx="2115708" cy="1832795"/>
          </a:xfrm>
          <a:prstGeom prst="rect">
            <a:avLst/>
          </a:prstGeom>
        </p:spPr>
      </p:pic>
      <p:pic>
        <p:nvPicPr>
          <p:cNvPr id="88" name="Picture 87"/>
          <p:cNvPicPr>
            <a:picLocks noChangeAspect="1"/>
          </p:cNvPicPr>
          <p:nvPr/>
        </p:nvPicPr>
        <p:blipFill>
          <a:blip r:embed="rId3"/>
          <a:stretch>
            <a:fillRect/>
          </a:stretch>
        </p:blipFill>
        <p:spPr>
          <a:xfrm>
            <a:off x="830077" y="-282401"/>
            <a:ext cx="2101262" cy="1820280"/>
          </a:xfrm>
          <a:prstGeom prst="rect">
            <a:avLst/>
          </a:prstGeom>
        </p:spPr>
      </p:pic>
      <p:pic>
        <p:nvPicPr>
          <p:cNvPr id="89" name="Picture 88"/>
          <p:cNvPicPr>
            <a:picLocks noChangeAspect="1"/>
          </p:cNvPicPr>
          <p:nvPr/>
        </p:nvPicPr>
        <p:blipFill>
          <a:blip r:embed="rId3"/>
          <a:stretch>
            <a:fillRect/>
          </a:stretch>
        </p:blipFill>
        <p:spPr>
          <a:xfrm>
            <a:off x="2398651" y="585753"/>
            <a:ext cx="2139743" cy="1853616"/>
          </a:xfrm>
          <a:prstGeom prst="rect">
            <a:avLst/>
          </a:prstGeom>
        </p:spPr>
      </p:pic>
      <p:pic>
        <p:nvPicPr>
          <p:cNvPr id="90" name="Picture 89"/>
          <p:cNvPicPr>
            <a:picLocks noChangeAspect="1"/>
          </p:cNvPicPr>
          <p:nvPr/>
        </p:nvPicPr>
        <p:blipFill>
          <a:blip r:embed="rId3"/>
          <a:stretch>
            <a:fillRect/>
          </a:stretch>
        </p:blipFill>
        <p:spPr>
          <a:xfrm>
            <a:off x="3966985" y="1492614"/>
            <a:ext cx="2139743" cy="1853616"/>
          </a:xfrm>
          <a:prstGeom prst="rect">
            <a:avLst/>
          </a:prstGeom>
        </p:spPr>
      </p:pic>
      <p:pic>
        <p:nvPicPr>
          <p:cNvPr id="91" name="Picture 90"/>
          <p:cNvPicPr>
            <a:picLocks noChangeAspect="1"/>
          </p:cNvPicPr>
          <p:nvPr/>
        </p:nvPicPr>
        <p:blipFill>
          <a:blip r:embed="rId3"/>
          <a:stretch>
            <a:fillRect/>
          </a:stretch>
        </p:blipFill>
        <p:spPr>
          <a:xfrm>
            <a:off x="3966985" y="3327673"/>
            <a:ext cx="2139743" cy="1853616"/>
          </a:xfrm>
          <a:prstGeom prst="rect">
            <a:avLst/>
          </a:prstGeom>
        </p:spPr>
      </p:pic>
      <p:pic>
        <p:nvPicPr>
          <p:cNvPr id="92" name="Picture 91"/>
          <p:cNvPicPr>
            <a:picLocks noChangeAspect="1"/>
          </p:cNvPicPr>
          <p:nvPr/>
        </p:nvPicPr>
        <p:blipFill>
          <a:blip r:embed="rId3"/>
          <a:stretch>
            <a:fillRect/>
          </a:stretch>
        </p:blipFill>
        <p:spPr>
          <a:xfrm>
            <a:off x="2398651" y="4223863"/>
            <a:ext cx="2139743" cy="1853616"/>
          </a:xfrm>
          <a:prstGeom prst="rect">
            <a:avLst/>
          </a:prstGeom>
        </p:spPr>
      </p:pic>
      <p:sp>
        <p:nvSpPr>
          <p:cNvPr id="45" name="Hexagon 44"/>
          <p:cNvSpPr/>
          <p:nvPr/>
        </p:nvSpPr>
        <p:spPr bwMode="auto">
          <a:xfrm>
            <a:off x="6413816" y="917787"/>
            <a:ext cx="2029150" cy="1749266"/>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54" eaLnBrk="0" fontAlgn="base" hangingPunct="0">
              <a:lnSpc>
                <a:spcPct val="90000"/>
              </a:lnSpc>
              <a:spcBef>
                <a:spcPct val="0"/>
              </a:spcBef>
              <a:spcAft>
                <a:spcPct val="0"/>
              </a:spcAft>
              <a:defRPr/>
            </a:pPr>
            <a:endParaRPr lang="en-US" sz="1469" kern="0"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37992" y="607822"/>
            <a:ext cx="2101262" cy="1820280"/>
          </a:xfrm>
          <a:prstGeom prst="rect">
            <a:avLst/>
          </a:prstGeom>
        </p:spPr>
      </p:pic>
      <p:pic>
        <p:nvPicPr>
          <p:cNvPr id="73" name="Picture 72"/>
          <p:cNvPicPr>
            <a:picLocks noChangeAspect="1"/>
          </p:cNvPicPr>
          <p:nvPr/>
        </p:nvPicPr>
        <p:blipFill>
          <a:blip r:embed="rId3"/>
          <a:stretch>
            <a:fillRect/>
          </a:stretch>
        </p:blipFill>
        <p:spPr>
          <a:xfrm>
            <a:off x="-737991" y="-1184561"/>
            <a:ext cx="2101262" cy="1820280"/>
          </a:xfrm>
          <a:prstGeom prst="rect">
            <a:avLst/>
          </a:prstGeom>
        </p:spPr>
      </p:pic>
      <p:pic>
        <p:nvPicPr>
          <p:cNvPr id="74" name="Picture 73"/>
          <p:cNvPicPr>
            <a:picLocks noChangeAspect="1"/>
          </p:cNvPicPr>
          <p:nvPr/>
        </p:nvPicPr>
        <p:blipFill>
          <a:blip r:embed="rId3"/>
          <a:stretch>
            <a:fillRect/>
          </a:stretch>
        </p:blipFill>
        <p:spPr>
          <a:xfrm>
            <a:off x="-731935" y="4235933"/>
            <a:ext cx="2101262" cy="1820280"/>
          </a:xfrm>
          <a:prstGeom prst="rect">
            <a:avLst/>
          </a:prstGeom>
        </p:spPr>
      </p:pic>
      <p:pic>
        <p:nvPicPr>
          <p:cNvPr id="75" name="Picture 74"/>
          <p:cNvPicPr>
            <a:picLocks noChangeAspect="1"/>
          </p:cNvPicPr>
          <p:nvPr/>
        </p:nvPicPr>
        <p:blipFill>
          <a:blip r:embed="rId3"/>
          <a:stretch>
            <a:fillRect/>
          </a:stretch>
        </p:blipFill>
        <p:spPr>
          <a:xfrm>
            <a:off x="-731935" y="2414325"/>
            <a:ext cx="2101262" cy="1829690"/>
          </a:xfrm>
          <a:prstGeom prst="rect">
            <a:avLst/>
          </a:prstGeom>
        </p:spPr>
      </p:pic>
      <p:sp>
        <p:nvSpPr>
          <p:cNvPr id="76" name="Rectangle 75"/>
          <p:cNvSpPr/>
          <p:nvPr/>
        </p:nvSpPr>
        <p:spPr bwMode="auto">
          <a:xfrm>
            <a:off x="-1251663" y="0"/>
            <a:ext cx="8442966" cy="6855242"/>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6" name="Picture 85"/>
          <p:cNvPicPr>
            <a:picLocks noChangeAspect="1"/>
          </p:cNvPicPr>
          <p:nvPr/>
        </p:nvPicPr>
        <p:blipFill>
          <a:blip r:embed="rId3"/>
          <a:stretch>
            <a:fillRect/>
          </a:stretch>
        </p:blipFill>
        <p:spPr>
          <a:xfrm>
            <a:off x="-733933" y="6033581"/>
            <a:ext cx="2101262" cy="1820280"/>
          </a:xfrm>
          <a:prstGeom prst="rect">
            <a:avLst/>
          </a:prstGeom>
        </p:spPr>
      </p:pic>
      <p:sp>
        <p:nvSpPr>
          <p:cNvPr id="32" name="TextBox 31"/>
          <p:cNvSpPr txBox="1"/>
          <p:nvPr/>
        </p:nvSpPr>
        <p:spPr>
          <a:xfrm>
            <a:off x="6741131" y="2264469"/>
            <a:ext cx="5188763" cy="2162814"/>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13525" dirty="0">
                <a:solidFill>
                  <a:sysClr val="windowText" lastClr="000000"/>
                </a:solidFill>
                <a:latin typeface="Segoe UI Light"/>
                <a:ea typeface="MS PGothic" panose="020B0600070205080204" pitchFamily="34" charset="-128"/>
              </a:rPr>
              <a:t>Azure</a:t>
            </a:r>
          </a:p>
        </p:txBody>
      </p:sp>
    </p:spTree>
    <p:extLst>
      <p:ext uri="{BB962C8B-B14F-4D97-AF65-F5344CB8AC3E}">
        <p14:creationId xmlns:p14="http://schemas.microsoft.com/office/powerpoint/2010/main" val="1157309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9"/>
                                        </p:tgtEl>
                                        <p:attrNameLst>
                                          <p:attrName>style.visibility</p:attrName>
                                        </p:attrNameLst>
                                      </p:cBhvr>
                                      <p:to>
                                        <p:strVal val="visible"/>
                                      </p:to>
                                    </p:set>
                                    <p:animEffect transition="in" filter="fade">
                                      <p:cBhvr>
                                        <p:cTn id="11" dur="500"/>
                                        <p:tgtEl>
                                          <p:spTgt spid="89"/>
                                        </p:tgtEl>
                                      </p:cBhvr>
                                    </p:animEffect>
                                  </p:childTnLst>
                                </p:cTn>
                              </p:par>
                              <p:par>
                                <p:cTn id="12" presetID="10" presetClass="entr" presetSubtype="0" fill="hold" nodeType="with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fade">
                                      <p:cBhvr>
                                        <p:cTn id="14" dur="250"/>
                                        <p:tgtEl>
                                          <p:spTgt spid="63"/>
                                        </p:tgtEl>
                                      </p:cBhvr>
                                    </p:animEffect>
                                  </p:childTnLst>
                                </p:cTn>
                              </p:par>
                              <p:par>
                                <p:cTn id="15" presetID="10" presetClass="entr" presetSubtype="0" fill="hold" nodeType="withEffect">
                                  <p:stCondLst>
                                    <p:cond delay="50"/>
                                  </p:stCondLst>
                                  <p:childTnLst>
                                    <p:set>
                                      <p:cBhvr>
                                        <p:cTn id="16" dur="1" fill="hold">
                                          <p:stCondLst>
                                            <p:cond delay="0"/>
                                          </p:stCondLst>
                                        </p:cTn>
                                        <p:tgtEl>
                                          <p:spTgt spid="92"/>
                                        </p:tgtEl>
                                        <p:attrNameLst>
                                          <p:attrName>style.visibility</p:attrName>
                                        </p:attrNameLst>
                                      </p:cBhvr>
                                      <p:to>
                                        <p:strVal val="visible"/>
                                      </p:to>
                                    </p:set>
                                    <p:animEffect transition="in" filter="fade">
                                      <p:cBhvr>
                                        <p:cTn id="17" dur="250"/>
                                        <p:tgtEl>
                                          <p:spTgt spid="92"/>
                                        </p:tgtEl>
                                      </p:cBhvr>
                                    </p:animEffect>
                                  </p:childTnLst>
                                </p:cTn>
                              </p:par>
                              <p:par>
                                <p:cTn id="18" presetID="10" presetClass="entr" presetSubtype="0" fill="hold" nodeType="withEffect">
                                  <p:stCondLst>
                                    <p:cond delay="10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250"/>
                                        <p:tgtEl>
                                          <p:spTgt spid="90"/>
                                        </p:tgtEl>
                                      </p:cBhvr>
                                    </p:animEffect>
                                  </p:childTnLst>
                                </p:cTn>
                              </p:par>
                              <p:par>
                                <p:cTn id="21" presetID="10" presetClass="entr" presetSubtype="0" fill="hold" nodeType="withEffect">
                                  <p:stCondLst>
                                    <p:cond delay="150"/>
                                  </p:stCondLst>
                                  <p:childTnLst>
                                    <p:set>
                                      <p:cBhvr>
                                        <p:cTn id="22" dur="1" fill="hold">
                                          <p:stCondLst>
                                            <p:cond delay="0"/>
                                          </p:stCondLst>
                                        </p:cTn>
                                        <p:tgtEl>
                                          <p:spTgt spid="75"/>
                                        </p:tgtEl>
                                        <p:attrNameLst>
                                          <p:attrName>style.visibility</p:attrName>
                                        </p:attrNameLst>
                                      </p:cBhvr>
                                      <p:to>
                                        <p:strVal val="visible"/>
                                      </p:to>
                                    </p:set>
                                    <p:animEffect transition="in" filter="fade">
                                      <p:cBhvr>
                                        <p:cTn id="23" dur="250"/>
                                        <p:tgtEl>
                                          <p:spTgt spid="75"/>
                                        </p:tgtEl>
                                      </p:cBhvr>
                                    </p:animEffect>
                                  </p:childTnLst>
                                </p:cTn>
                              </p:par>
                              <p:par>
                                <p:cTn id="24" presetID="10" presetClass="entr" presetSubtype="0" fill="hold" nodeType="withEffect">
                                  <p:stCondLst>
                                    <p:cond delay="20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250"/>
                                        <p:tgtEl>
                                          <p:spTgt spid="74"/>
                                        </p:tgtEl>
                                      </p:cBhvr>
                                    </p:animEffect>
                                  </p:childTnLst>
                                </p:cTn>
                              </p:par>
                              <p:par>
                                <p:cTn id="27" presetID="10" presetClass="entr" presetSubtype="0" fill="hold" nodeType="withEffect">
                                  <p:stCondLst>
                                    <p:cond delay="250"/>
                                  </p:stCondLst>
                                  <p:childTnLst>
                                    <p:set>
                                      <p:cBhvr>
                                        <p:cTn id="28" dur="1" fill="hold">
                                          <p:stCondLst>
                                            <p:cond delay="0"/>
                                          </p:stCondLst>
                                        </p:cTn>
                                        <p:tgtEl>
                                          <p:spTgt spid="91"/>
                                        </p:tgtEl>
                                        <p:attrNameLst>
                                          <p:attrName>style.visibility</p:attrName>
                                        </p:attrNameLst>
                                      </p:cBhvr>
                                      <p:to>
                                        <p:strVal val="visible"/>
                                      </p:to>
                                    </p:set>
                                    <p:animEffect transition="in" filter="fade">
                                      <p:cBhvr>
                                        <p:cTn id="29" dur="250"/>
                                        <p:tgtEl>
                                          <p:spTgt spid="91"/>
                                        </p:tgtEl>
                                      </p:cBhvr>
                                    </p:animEffect>
                                  </p:childTnLst>
                                </p:cTn>
                              </p:par>
                              <p:par>
                                <p:cTn id="30" presetID="10" presetClass="entr" presetSubtype="0" fill="hold" nodeType="withEffect">
                                  <p:stCondLst>
                                    <p:cond delay="300"/>
                                  </p:stCondLst>
                                  <p:childTnLst>
                                    <p:set>
                                      <p:cBhvr>
                                        <p:cTn id="31" dur="1" fill="hold">
                                          <p:stCondLst>
                                            <p:cond delay="0"/>
                                          </p:stCondLst>
                                        </p:cTn>
                                        <p:tgtEl>
                                          <p:spTgt spid="87"/>
                                        </p:tgtEl>
                                        <p:attrNameLst>
                                          <p:attrName>style.visibility</p:attrName>
                                        </p:attrNameLst>
                                      </p:cBhvr>
                                      <p:to>
                                        <p:strVal val="visible"/>
                                      </p:to>
                                    </p:set>
                                    <p:animEffect transition="in" filter="fade">
                                      <p:cBhvr>
                                        <p:cTn id="32" dur="250"/>
                                        <p:tgtEl>
                                          <p:spTgt spid="87"/>
                                        </p:tgtEl>
                                      </p:cBhvr>
                                    </p:animEffect>
                                  </p:childTnLst>
                                </p:cTn>
                              </p:par>
                              <p:par>
                                <p:cTn id="33" presetID="10" presetClass="entr" presetSubtype="0" fill="hold" nodeType="withEffect">
                                  <p:stCondLst>
                                    <p:cond delay="350"/>
                                  </p:stCondLst>
                                  <p:childTnLst>
                                    <p:set>
                                      <p:cBhvr>
                                        <p:cTn id="34" dur="1" fill="hold">
                                          <p:stCondLst>
                                            <p:cond delay="0"/>
                                          </p:stCondLst>
                                        </p:cTn>
                                        <p:tgtEl>
                                          <p:spTgt spid="88"/>
                                        </p:tgtEl>
                                        <p:attrNameLst>
                                          <p:attrName>style.visibility</p:attrName>
                                        </p:attrNameLst>
                                      </p:cBhvr>
                                      <p:to>
                                        <p:strVal val="visible"/>
                                      </p:to>
                                    </p:set>
                                    <p:animEffect transition="in" filter="fade">
                                      <p:cBhvr>
                                        <p:cTn id="35" dur="250"/>
                                        <p:tgtEl>
                                          <p:spTgt spid="88"/>
                                        </p:tgtEl>
                                      </p:cBhvr>
                                    </p:animEffect>
                                  </p:childTnLst>
                                </p:cTn>
                              </p:par>
                              <p:par>
                                <p:cTn id="36" presetID="10" presetClass="entr" presetSubtype="0" fill="hold" nodeType="withEffect">
                                  <p:stCondLst>
                                    <p:cond delay="400"/>
                                  </p:stCondLst>
                                  <p:childTnLst>
                                    <p:set>
                                      <p:cBhvr>
                                        <p:cTn id="37" dur="1" fill="hold">
                                          <p:stCondLst>
                                            <p:cond delay="0"/>
                                          </p:stCondLst>
                                        </p:cTn>
                                        <p:tgtEl>
                                          <p:spTgt spid="73"/>
                                        </p:tgtEl>
                                        <p:attrNameLst>
                                          <p:attrName>style.visibility</p:attrName>
                                        </p:attrNameLst>
                                      </p:cBhvr>
                                      <p:to>
                                        <p:strVal val="visible"/>
                                      </p:to>
                                    </p:set>
                                    <p:animEffect transition="in" filter="fade">
                                      <p:cBhvr>
                                        <p:cTn id="38" dur="250"/>
                                        <p:tgtEl>
                                          <p:spTgt spid="73"/>
                                        </p:tgtEl>
                                      </p:cBhvr>
                                    </p:animEffect>
                                  </p:childTnLst>
                                </p:cTn>
                              </p:par>
                              <p:par>
                                <p:cTn id="39" presetID="10" presetClass="entr" presetSubtype="0" fill="hold" nodeType="withEffect">
                                  <p:stCondLst>
                                    <p:cond delay="450"/>
                                  </p:stCondLst>
                                  <p:childTnLst>
                                    <p:set>
                                      <p:cBhvr>
                                        <p:cTn id="40" dur="1" fill="hold">
                                          <p:stCondLst>
                                            <p:cond delay="0"/>
                                          </p:stCondLst>
                                        </p:cTn>
                                        <p:tgtEl>
                                          <p:spTgt spid="86"/>
                                        </p:tgtEl>
                                        <p:attrNameLst>
                                          <p:attrName>style.visibility</p:attrName>
                                        </p:attrNameLst>
                                      </p:cBhvr>
                                      <p:to>
                                        <p:strVal val="visible"/>
                                      </p:to>
                                    </p:set>
                                    <p:animEffect transition="in" filter="fade">
                                      <p:cBhvr>
                                        <p:cTn id="41" dur="250"/>
                                        <p:tgtEl>
                                          <p:spTgt spid="86"/>
                                        </p:tgtEl>
                                      </p:cBhvr>
                                    </p:animEffect>
                                  </p:childTnLst>
                                </p:cTn>
                              </p:par>
                            </p:childTnLst>
                          </p:cTn>
                        </p:par>
                        <p:par>
                          <p:cTn id="42" fill="hold">
                            <p:stCondLst>
                              <p:cond delay="1200"/>
                            </p:stCondLst>
                            <p:childTnLst>
                              <p:par>
                                <p:cTn id="43" presetID="10" presetClass="entr" presetSubtype="0" fill="hold" nodeType="after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childTnLst>
                          </p:cTn>
                        </p:par>
                        <p:par>
                          <p:cTn id="46" fill="hold">
                            <p:stCondLst>
                              <p:cond delay="1700"/>
                            </p:stCondLst>
                            <p:childTnLst>
                              <p:par>
                                <p:cTn id="47" presetID="10" presetClass="entr" presetSubtype="0" fill="hold" nodeType="after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childTnLst>
                          </p:cTn>
                        </p:par>
                        <p:par>
                          <p:cTn id="50" fill="hold">
                            <p:stCondLst>
                              <p:cond delay="2200"/>
                            </p:stCondLst>
                            <p:childTnLst>
                              <p:par>
                                <p:cTn id="51" presetID="10" presetClass="entr" presetSubtype="0" fill="hold" nodeType="after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7" name="Rectangle 36"/>
          <p:cNvSpPr/>
          <p:nvPr/>
        </p:nvSpPr>
        <p:spPr bwMode="auto">
          <a:xfrm>
            <a:off x="567899" y="3936904"/>
            <a:ext cx="11062674" cy="2165796"/>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9" name="Title 1"/>
          <p:cNvSpPr txBox="1">
            <a:spLocks/>
          </p:cNvSpPr>
          <p:nvPr/>
        </p:nvSpPr>
        <p:spPr>
          <a:xfrm>
            <a:off x="418533" y="472595"/>
            <a:ext cx="11426440" cy="899303"/>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defRPr/>
            </a:pPr>
            <a:r>
              <a:rPr lang="en-US" sz="4901" spc="-100" dirty="0">
                <a:solidFill>
                  <a:srgbClr val="FFFFFF"/>
                </a:solidFill>
                <a:latin typeface="Segoe UI Semibold" panose="020B0702040204020203" pitchFamily="34" charset="0"/>
                <a:cs typeface="Segoe UI Semibold" panose="020B0702040204020203" pitchFamily="34" charset="0"/>
              </a:rPr>
              <a:t>Leading</a:t>
            </a:r>
            <a:r>
              <a:rPr lang="en-US" sz="4901" spc="-100" dirty="0">
                <a:solidFill>
                  <a:srgbClr val="FFFFFF"/>
                </a:solidFill>
                <a:latin typeface="Segoe UI Light"/>
              </a:rPr>
              <a:t> the journey to the Cloud</a:t>
            </a:r>
          </a:p>
        </p:txBody>
      </p:sp>
      <p:sp>
        <p:nvSpPr>
          <p:cNvPr id="43" name="Rectangle 42"/>
          <p:cNvSpPr/>
          <p:nvPr/>
        </p:nvSpPr>
        <p:spPr bwMode="auto">
          <a:xfrm>
            <a:off x="567899" y="1741885"/>
            <a:ext cx="11062674" cy="2165796"/>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TextBox 44"/>
          <p:cNvSpPr txBox="1"/>
          <p:nvPr/>
        </p:nvSpPr>
        <p:spPr>
          <a:xfrm>
            <a:off x="3027494" y="4657316"/>
            <a:ext cx="6279678" cy="723955"/>
          </a:xfrm>
          <a:prstGeom prst="rect">
            <a:avLst/>
          </a:prstGeom>
          <a:noFill/>
        </p:spPr>
        <p:txBody>
          <a:bodyPr wrap="none" lIns="179238" tIns="143391" rIns="179238" bIns="143391" rtlCol="0">
            <a:spAutoFit/>
          </a:bodyPr>
          <a:lstStyle/>
          <a:p>
            <a:pPr algn="ctr" defTabSz="914180">
              <a:lnSpc>
                <a:spcPct val="90000"/>
              </a:lnSpc>
              <a:spcAft>
                <a:spcPts val="588"/>
              </a:spcAft>
              <a:defRPr/>
            </a:pPr>
            <a:r>
              <a:rPr lang="en-US" sz="3136" dirty="0">
                <a:solidFill>
                  <a:srgbClr val="FFFFFF"/>
                </a:solidFill>
                <a:latin typeface="Segoe UI Semilight"/>
              </a:rPr>
              <a:t>Microsoft Enterprise Mobility Suite</a:t>
            </a:r>
          </a:p>
        </p:txBody>
      </p:sp>
      <p:grpSp>
        <p:nvGrpSpPr>
          <p:cNvPr id="2" name="Group 1"/>
          <p:cNvGrpSpPr/>
          <p:nvPr/>
        </p:nvGrpSpPr>
        <p:grpSpPr>
          <a:xfrm>
            <a:off x="1985315" y="2414032"/>
            <a:ext cx="8291325" cy="804394"/>
            <a:chOff x="2025652" y="2461672"/>
            <a:chExt cx="8459786" cy="820738"/>
          </a:xfrm>
          <a:solidFill>
            <a:schemeClr val="tx1"/>
          </a:solidFill>
        </p:grpSpPr>
        <p:grpSp>
          <p:nvGrpSpPr>
            <p:cNvPr id="46" name="Group 4"/>
            <p:cNvGrpSpPr>
              <a:grpSpLocks noChangeAspect="1"/>
            </p:cNvGrpSpPr>
            <p:nvPr/>
          </p:nvGrpSpPr>
          <p:grpSpPr bwMode="auto">
            <a:xfrm>
              <a:off x="2025652" y="2601370"/>
              <a:ext cx="2162175" cy="476250"/>
              <a:chOff x="1276" y="1715"/>
              <a:chExt cx="1362" cy="300"/>
            </a:xfrm>
            <a:grpFill/>
          </p:grpSpPr>
          <p:sp>
            <p:nvSpPr>
              <p:cNvPr id="47" name="Freeform 46"/>
              <p:cNvSpPr>
                <a:spLocks noEditPoints="1"/>
              </p:cNvSpPr>
              <p:nvPr/>
            </p:nvSpPr>
            <p:spPr bwMode="auto">
              <a:xfrm>
                <a:off x="1616" y="1772"/>
                <a:ext cx="170" cy="187"/>
              </a:xfrm>
              <a:custGeom>
                <a:avLst/>
                <a:gdLst>
                  <a:gd name="T0" fmla="*/ 191 w 191"/>
                  <a:gd name="T1" fmla="*/ 102 h 209"/>
                  <a:gd name="T2" fmla="*/ 179 w 191"/>
                  <a:gd name="T3" fmla="*/ 158 h 209"/>
                  <a:gd name="T4" fmla="*/ 146 w 191"/>
                  <a:gd name="T5" fmla="*/ 196 h 209"/>
                  <a:gd name="T6" fmla="*/ 95 w 191"/>
                  <a:gd name="T7" fmla="*/ 209 h 209"/>
                  <a:gd name="T8" fmla="*/ 46 w 191"/>
                  <a:gd name="T9" fmla="*/ 196 h 209"/>
                  <a:gd name="T10" fmla="*/ 12 w 191"/>
                  <a:gd name="T11" fmla="*/ 160 h 209"/>
                  <a:gd name="T12" fmla="*/ 0 w 191"/>
                  <a:gd name="T13" fmla="*/ 107 h 209"/>
                  <a:gd name="T14" fmla="*/ 12 w 191"/>
                  <a:gd name="T15" fmla="*/ 51 h 209"/>
                  <a:gd name="T16" fmla="*/ 47 w 191"/>
                  <a:gd name="T17" fmla="*/ 13 h 209"/>
                  <a:gd name="T18" fmla="*/ 98 w 191"/>
                  <a:gd name="T19" fmla="*/ 0 h 209"/>
                  <a:gd name="T20" fmla="*/ 147 w 191"/>
                  <a:gd name="T21" fmla="*/ 13 h 209"/>
                  <a:gd name="T22" fmla="*/ 179 w 191"/>
                  <a:gd name="T23" fmla="*/ 49 h 209"/>
                  <a:gd name="T24" fmla="*/ 191 w 191"/>
                  <a:gd name="T25" fmla="*/ 102 h 209"/>
                  <a:gd name="T26" fmla="*/ 166 w 191"/>
                  <a:gd name="T27" fmla="*/ 105 h 209"/>
                  <a:gd name="T28" fmla="*/ 148 w 191"/>
                  <a:gd name="T29" fmla="*/ 44 h 209"/>
                  <a:gd name="T30" fmla="*/ 97 w 191"/>
                  <a:gd name="T31" fmla="*/ 21 h 209"/>
                  <a:gd name="T32" fmla="*/ 59 w 191"/>
                  <a:gd name="T33" fmla="*/ 32 h 209"/>
                  <a:gd name="T34" fmla="*/ 34 w 191"/>
                  <a:gd name="T35" fmla="*/ 62 h 209"/>
                  <a:gd name="T36" fmla="*/ 25 w 191"/>
                  <a:gd name="T37" fmla="*/ 105 h 209"/>
                  <a:gd name="T38" fmla="*/ 34 w 191"/>
                  <a:gd name="T39" fmla="*/ 148 h 209"/>
                  <a:gd name="T40" fmla="*/ 58 w 191"/>
                  <a:gd name="T41" fmla="*/ 177 h 209"/>
                  <a:gd name="T42" fmla="*/ 95 w 191"/>
                  <a:gd name="T43" fmla="*/ 187 h 209"/>
                  <a:gd name="T44" fmla="*/ 147 w 191"/>
                  <a:gd name="T45" fmla="*/ 165 h 209"/>
                  <a:gd name="T46" fmla="*/ 166 w 191"/>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1" h="209">
                    <a:moveTo>
                      <a:pt x="191" y="102"/>
                    </a:moveTo>
                    <a:cubicBezTo>
                      <a:pt x="191" y="123"/>
                      <a:pt x="187" y="142"/>
                      <a:pt x="179" y="158"/>
                    </a:cubicBezTo>
                    <a:cubicBezTo>
                      <a:pt x="171" y="175"/>
                      <a:pt x="160" y="187"/>
                      <a:pt x="146" y="196"/>
                    </a:cubicBezTo>
                    <a:cubicBezTo>
                      <a:pt x="131" y="204"/>
                      <a:pt x="114" y="209"/>
                      <a:pt x="95" y="209"/>
                    </a:cubicBezTo>
                    <a:cubicBezTo>
                      <a:pt x="76" y="209"/>
                      <a:pt x="60" y="205"/>
                      <a:pt x="46" y="196"/>
                    </a:cubicBezTo>
                    <a:cubicBezTo>
                      <a:pt x="31" y="188"/>
                      <a:pt x="20" y="176"/>
                      <a:pt x="12" y="160"/>
                    </a:cubicBezTo>
                    <a:cubicBezTo>
                      <a:pt x="4" y="144"/>
                      <a:pt x="0" y="127"/>
                      <a:pt x="0" y="107"/>
                    </a:cubicBezTo>
                    <a:cubicBezTo>
                      <a:pt x="0" y="86"/>
                      <a:pt x="4" y="67"/>
                      <a:pt x="12" y="51"/>
                    </a:cubicBezTo>
                    <a:cubicBezTo>
                      <a:pt x="20" y="34"/>
                      <a:pt x="32" y="22"/>
                      <a:pt x="47" y="13"/>
                    </a:cubicBezTo>
                    <a:cubicBezTo>
                      <a:pt x="62" y="5"/>
                      <a:pt x="79" y="0"/>
                      <a:pt x="98" y="0"/>
                    </a:cubicBezTo>
                    <a:cubicBezTo>
                      <a:pt x="116" y="0"/>
                      <a:pt x="132" y="4"/>
                      <a:pt x="147" y="13"/>
                    </a:cubicBezTo>
                    <a:cubicBezTo>
                      <a:pt x="161" y="22"/>
                      <a:pt x="172" y="34"/>
                      <a:pt x="179" y="49"/>
                    </a:cubicBezTo>
                    <a:cubicBezTo>
                      <a:pt x="187" y="64"/>
                      <a:pt x="191" y="82"/>
                      <a:pt x="191" y="102"/>
                    </a:cubicBezTo>
                    <a:close/>
                    <a:moveTo>
                      <a:pt x="166" y="105"/>
                    </a:moveTo>
                    <a:cubicBezTo>
                      <a:pt x="166" y="79"/>
                      <a:pt x="160" y="58"/>
                      <a:pt x="148" y="44"/>
                    </a:cubicBezTo>
                    <a:cubicBezTo>
                      <a:pt x="136" y="29"/>
                      <a:pt x="118" y="21"/>
                      <a:pt x="97" y="21"/>
                    </a:cubicBezTo>
                    <a:cubicBezTo>
                      <a:pt x="83" y="21"/>
                      <a:pt x="70" y="25"/>
                      <a:pt x="59" y="32"/>
                    </a:cubicBezTo>
                    <a:cubicBezTo>
                      <a:pt x="49" y="39"/>
                      <a:pt x="40" y="49"/>
                      <a:pt x="34" y="62"/>
                    </a:cubicBezTo>
                    <a:cubicBezTo>
                      <a:pt x="28" y="75"/>
                      <a:pt x="25" y="89"/>
                      <a:pt x="25" y="105"/>
                    </a:cubicBezTo>
                    <a:cubicBezTo>
                      <a:pt x="25" y="121"/>
                      <a:pt x="28" y="135"/>
                      <a:pt x="34" y="148"/>
                    </a:cubicBezTo>
                    <a:cubicBezTo>
                      <a:pt x="40" y="160"/>
                      <a:pt x="48" y="170"/>
                      <a:pt x="58" y="177"/>
                    </a:cubicBezTo>
                    <a:cubicBezTo>
                      <a:pt x="69" y="184"/>
                      <a:pt x="81" y="187"/>
                      <a:pt x="95" y="187"/>
                    </a:cubicBezTo>
                    <a:cubicBezTo>
                      <a:pt x="117" y="187"/>
                      <a:pt x="135" y="180"/>
                      <a:pt x="147" y="165"/>
                    </a:cubicBezTo>
                    <a:cubicBezTo>
                      <a:pt x="160"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48" name="Freeform 47"/>
              <p:cNvSpPr>
                <a:spLocks/>
              </p:cNvSpPr>
              <p:nvPr/>
            </p:nvSpPr>
            <p:spPr bwMode="auto">
              <a:xfrm>
                <a:off x="1799" y="1762"/>
                <a:ext cx="77" cy="193"/>
              </a:xfrm>
              <a:custGeom>
                <a:avLst/>
                <a:gdLst>
                  <a:gd name="T0" fmla="*/ 87 w 87"/>
                  <a:gd name="T1" fmla="*/ 23 h 216"/>
                  <a:gd name="T2" fmla="*/ 72 w 87"/>
                  <a:gd name="T3" fmla="*/ 20 h 216"/>
                  <a:gd name="T4" fmla="*/ 48 w 87"/>
                  <a:gd name="T5" fmla="*/ 50 h 216"/>
                  <a:gd name="T6" fmla="*/ 48 w 87"/>
                  <a:gd name="T7" fmla="*/ 72 h 216"/>
                  <a:gd name="T8" fmla="*/ 82 w 87"/>
                  <a:gd name="T9" fmla="*/ 72 h 216"/>
                  <a:gd name="T10" fmla="*/ 82 w 87"/>
                  <a:gd name="T11" fmla="*/ 92 h 216"/>
                  <a:gd name="T12" fmla="*/ 48 w 87"/>
                  <a:gd name="T13" fmla="*/ 92 h 216"/>
                  <a:gd name="T14" fmla="*/ 48 w 87"/>
                  <a:gd name="T15" fmla="*/ 216 h 216"/>
                  <a:gd name="T16" fmla="*/ 25 w 87"/>
                  <a:gd name="T17" fmla="*/ 216 h 216"/>
                  <a:gd name="T18" fmla="*/ 25 w 87"/>
                  <a:gd name="T19" fmla="*/ 92 h 216"/>
                  <a:gd name="T20" fmla="*/ 0 w 87"/>
                  <a:gd name="T21" fmla="*/ 92 h 216"/>
                  <a:gd name="T22" fmla="*/ 0 w 87"/>
                  <a:gd name="T23" fmla="*/ 72 h 216"/>
                  <a:gd name="T24" fmla="*/ 25 w 87"/>
                  <a:gd name="T25" fmla="*/ 72 h 216"/>
                  <a:gd name="T26" fmla="*/ 25 w 87"/>
                  <a:gd name="T27" fmla="*/ 49 h 216"/>
                  <a:gd name="T28" fmla="*/ 38 w 87"/>
                  <a:gd name="T29" fmla="*/ 13 h 216"/>
                  <a:gd name="T30" fmla="*/ 71 w 87"/>
                  <a:gd name="T31" fmla="*/ 0 h 216"/>
                  <a:gd name="T32" fmla="*/ 87 w 87"/>
                  <a:gd name="T33" fmla="*/ 2 h 216"/>
                  <a:gd name="T34" fmla="*/ 87 w 87"/>
                  <a:gd name="T35" fmla="*/ 2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216">
                    <a:moveTo>
                      <a:pt x="87" y="23"/>
                    </a:moveTo>
                    <a:cubicBezTo>
                      <a:pt x="83" y="21"/>
                      <a:pt x="78" y="20"/>
                      <a:pt x="72" y="20"/>
                    </a:cubicBezTo>
                    <a:cubicBezTo>
                      <a:pt x="56" y="20"/>
                      <a:pt x="48" y="30"/>
                      <a:pt x="48" y="50"/>
                    </a:cubicBezTo>
                    <a:cubicBezTo>
                      <a:pt x="48" y="72"/>
                      <a:pt x="48" y="72"/>
                      <a:pt x="48" y="72"/>
                    </a:cubicBezTo>
                    <a:cubicBezTo>
                      <a:pt x="82" y="72"/>
                      <a:pt x="82" y="72"/>
                      <a:pt x="82" y="72"/>
                    </a:cubicBezTo>
                    <a:cubicBezTo>
                      <a:pt x="82" y="92"/>
                      <a:pt x="82" y="92"/>
                      <a:pt x="82" y="92"/>
                    </a:cubicBezTo>
                    <a:cubicBezTo>
                      <a:pt x="48" y="92"/>
                      <a:pt x="48" y="92"/>
                      <a:pt x="48" y="92"/>
                    </a:cubicBezTo>
                    <a:cubicBezTo>
                      <a:pt x="48" y="216"/>
                      <a:pt x="48" y="216"/>
                      <a:pt x="48" y="216"/>
                    </a:cubicBezTo>
                    <a:cubicBezTo>
                      <a:pt x="25" y="216"/>
                      <a:pt x="25" y="216"/>
                      <a:pt x="25" y="216"/>
                    </a:cubicBezTo>
                    <a:cubicBezTo>
                      <a:pt x="25" y="92"/>
                      <a:pt x="25" y="92"/>
                      <a:pt x="25" y="92"/>
                    </a:cubicBezTo>
                    <a:cubicBezTo>
                      <a:pt x="0" y="92"/>
                      <a:pt x="0" y="92"/>
                      <a:pt x="0" y="92"/>
                    </a:cubicBezTo>
                    <a:cubicBezTo>
                      <a:pt x="0" y="72"/>
                      <a:pt x="0" y="72"/>
                      <a:pt x="0" y="72"/>
                    </a:cubicBezTo>
                    <a:cubicBezTo>
                      <a:pt x="25" y="72"/>
                      <a:pt x="25" y="72"/>
                      <a:pt x="25" y="72"/>
                    </a:cubicBezTo>
                    <a:cubicBezTo>
                      <a:pt x="25" y="49"/>
                      <a:pt x="25" y="49"/>
                      <a:pt x="25" y="49"/>
                    </a:cubicBezTo>
                    <a:cubicBezTo>
                      <a:pt x="25" y="34"/>
                      <a:pt x="29" y="22"/>
                      <a:pt x="38" y="13"/>
                    </a:cubicBezTo>
                    <a:cubicBezTo>
                      <a:pt x="46" y="4"/>
                      <a:pt x="57" y="0"/>
                      <a:pt x="71" y="0"/>
                    </a:cubicBezTo>
                    <a:cubicBezTo>
                      <a:pt x="78" y="0"/>
                      <a:pt x="83" y="1"/>
                      <a:pt x="87" y="2"/>
                    </a:cubicBezTo>
                    <a:lnTo>
                      <a:pt x="8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49" name="Freeform 7"/>
              <p:cNvSpPr>
                <a:spLocks/>
              </p:cNvSpPr>
              <p:nvPr/>
            </p:nvSpPr>
            <p:spPr bwMode="auto">
              <a:xfrm>
                <a:off x="1870" y="1762"/>
                <a:ext cx="78" cy="193"/>
              </a:xfrm>
              <a:custGeom>
                <a:avLst/>
                <a:gdLst>
                  <a:gd name="T0" fmla="*/ 87 w 87"/>
                  <a:gd name="T1" fmla="*/ 23 h 216"/>
                  <a:gd name="T2" fmla="*/ 72 w 87"/>
                  <a:gd name="T3" fmla="*/ 20 h 216"/>
                  <a:gd name="T4" fmla="*/ 47 w 87"/>
                  <a:gd name="T5" fmla="*/ 50 h 216"/>
                  <a:gd name="T6" fmla="*/ 47 w 87"/>
                  <a:gd name="T7" fmla="*/ 72 h 216"/>
                  <a:gd name="T8" fmla="*/ 81 w 87"/>
                  <a:gd name="T9" fmla="*/ 72 h 216"/>
                  <a:gd name="T10" fmla="*/ 81 w 87"/>
                  <a:gd name="T11" fmla="*/ 92 h 216"/>
                  <a:gd name="T12" fmla="*/ 47 w 87"/>
                  <a:gd name="T13" fmla="*/ 92 h 216"/>
                  <a:gd name="T14" fmla="*/ 47 w 87"/>
                  <a:gd name="T15" fmla="*/ 216 h 216"/>
                  <a:gd name="T16" fmla="*/ 24 w 87"/>
                  <a:gd name="T17" fmla="*/ 216 h 216"/>
                  <a:gd name="T18" fmla="*/ 24 w 87"/>
                  <a:gd name="T19" fmla="*/ 92 h 216"/>
                  <a:gd name="T20" fmla="*/ 0 w 87"/>
                  <a:gd name="T21" fmla="*/ 92 h 216"/>
                  <a:gd name="T22" fmla="*/ 0 w 87"/>
                  <a:gd name="T23" fmla="*/ 72 h 216"/>
                  <a:gd name="T24" fmla="*/ 24 w 87"/>
                  <a:gd name="T25" fmla="*/ 72 h 216"/>
                  <a:gd name="T26" fmla="*/ 24 w 87"/>
                  <a:gd name="T27" fmla="*/ 49 h 216"/>
                  <a:gd name="T28" fmla="*/ 37 w 87"/>
                  <a:gd name="T29" fmla="*/ 13 h 216"/>
                  <a:gd name="T30" fmla="*/ 70 w 87"/>
                  <a:gd name="T31" fmla="*/ 0 h 216"/>
                  <a:gd name="T32" fmla="*/ 87 w 87"/>
                  <a:gd name="T33" fmla="*/ 2 h 216"/>
                  <a:gd name="T34" fmla="*/ 87 w 87"/>
                  <a:gd name="T35" fmla="*/ 2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216">
                    <a:moveTo>
                      <a:pt x="87" y="23"/>
                    </a:moveTo>
                    <a:cubicBezTo>
                      <a:pt x="82" y="21"/>
                      <a:pt x="77" y="20"/>
                      <a:pt x="72" y="20"/>
                    </a:cubicBezTo>
                    <a:cubicBezTo>
                      <a:pt x="55" y="20"/>
                      <a:pt x="47" y="30"/>
                      <a:pt x="47" y="50"/>
                    </a:cubicBezTo>
                    <a:cubicBezTo>
                      <a:pt x="47" y="72"/>
                      <a:pt x="47" y="72"/>
                      <a:pt x="47" y="72"/>
                    </a:cubicBezTo>
                    <a:cubicBezTo>
                      <a:pt x="81" y="72"/>
                      <a:pt x="81" y="72"/>
                      <a:pt x="81" y="72"/>
                    </a:cubicBezTo>
                    <a:cubicBezTo>
                      <a:pt x="81" y="92"/>
                      <a:pt x="81" y="92"/>
                      <a:pt x="81" y="92"/>
                    </a:cubicBezTo>
                    <a:cubicBezTo>
                      <a:pt x="47" y="92"/>
                      <a:pt x="47" y="92"/>
                      <a:pt x="47" y="92"/>
                    </a:cubicBezTo>
                    <a:cubicBezTo>
                      <a:pt x="47" y="216"/>
                      <a:pt x="47" y="216"/>
                      <a:pt x="47" y="216"/>
                    </a:cubicBezTo>
                    <a:cubicBezTo>
                      <a:pt x="24" y="216"/>
                      <a:pt x="24" y="216"/>
                      <a:pt x="24" y="216"/>
                    </a:cubicBezTo>
                    <a:cubicBezTo>
                      <a:pt x="24" y="92"/>
                      <a:pt x="24" y="92"/>
                      <a:pt x="24" y="92"/>
                    </a:cubicBezTo>
                    <a:cubicBezTo>
                      <a:pt x="0" y="92"/>
                      <a:pt x="0" y="92"/>
                      <a:pt x="0" y="92"/>
                    </a:cubicBezTo>
                    <a:cubicBezTo>
                      <a:pt x="0" y="72"/>
                      <a:pt x="0" y="72"/>
                      <a:pt x="0" y="72"/>
                    </a:cubicBezTo>
                    <a:cubicBezTo>
                      <a:pt x="24" y="72"/>
                      <a:pt x="24" y="72"/>
                      <a:pt x="24" y="72"/>
                    </a:cubicBezTo>
                    <a:cubicBezTo>
                      <a:pt x="24" y="49"/>
                      <a:pt x="24" y="49"/>
                      <a:pt x="24" y="49"/>
                    </a:cubicBezTo>
                    <a:cubicBezTo>
                      <a:pt x="24" y="34"/>
                      <a:pt x="29" y="22"/>
                      <a:pt x="37" y="13"/>
                    </a:cubicBezTo>
                    <a:cubicBezTo>
                      <a:pt x="46" y="4"/>
                      <a:pt x="57" y="0"/>
                      <a:pt x="70" y="0"/>
                    </a:cubicBezTo>
                    <a:cubicBezTo>
                      <a:pt x="77" y="0"/>
                      <a:pt x="83" y="1"/>
                      <a:pt x="87" y="2"/>
                    </a:cubicBezTo>
                    <a:lnTo>
                      <a:pt x="8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50" name="Freeform 8"/>
              <p:cNvSpPr>
                <a:spLocks noEditPoints="1"/>
              </p:cNvSpPr>
              <p:nvPr/>
            </p:nvSpPr>
            <p:spPr bwMode="auto">
              <a:xfrm>
                <a:off x="1958" y="1768"/>
                <a:ext cx="27" cy="187"/>
              </a:xfrm>
              <a:custGeom>
                <a:avLst/>
                <a:gdLst>
                  <a:gd name="T0" fmla="*/ 30 w 30"/>
                  <a:gd name="T1" fmla="*/ 15 h 210"/>
                  <a:gd name="T2" fmla="*/ 26 w 30"/>
                  <a:gd name="T3" fmla="*/ 25 h 210"/>
                  <a:gd name="T4" fmla="*/ 15 w 30"/>
                  <a:gd name="T5" fmla="*/ 30 h 210"/>
                  <a:gd name="T6" fmla="*/ 5 w 30"/>
                  <a:gd name="T7" fmla="*/ 26 h 210"/>
                  <a:gd name="T8" fmla="*/ 0 w 30"/>
                  <a:gd name="T9" fmla="*/ 15 h 210"/>
                  <a:gd name="T10" fmla="*/ 4 w 30"/>
                  <a:gd name="T11" fmla="*/ 4 h 210"/>
                  <a:gd name="T12" fmla="*/ 15 w 30"/>
                  <a:gd name="T13" fmla="*/ 0 h 210"/>
                  <a:gd name="T14" fmla="*/ 26 w 30"/>
                  <a:gd name="T15" fmla="*/ 4 h 210"/>
                  <a:gd name="T16" fmla="*/ 30 w 30"/>
                  <a:gd name="T17" fmla="*/ 15 h 210"/>
                  <a:gd name="T18" fmla="*/ 26 w 30"/>
                  <a:gd name="T19" fmla="*/ 210 h 210"/>
                  <a:gd name="T20" fmla="*/ 3 w 30"/>
                  <a:gd name="T21" fmla="*/ 210 h 210"/>
                  <a:gd name="T22" fmla="*/ 3 w 30"/>
                  <a:gd name="T23" fmla="*/ 66 h 210"/>
                  <a:gd name="T24" fmla="*/ 26 w 30"/>
                  <a:gd name="T25" fmla="*/ 66 h 210"/>
                  <a:gd name="T26" fmla="*/ 26 w 30"/>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10">
                    <a:moveTo>
                      <a:pt x="30" y="15"/>
                    </a:moveTo>
                    <a:cubicBezTo>
                      <a:pt x="30" y="19"/>
                      <a:pt x="29" y="23"/>
                      <a:pt x="26" y="25"/>
                    </a:cubicBezTo>
                    <a:cubicBezTo>
                      <a:pt x="23" y="28"/>
                      <a:pt x="19" y="30"/>
                      <a:pt x="15" y="30"/>
                    </a:cubicBezTo>
                    <a:cubicBezTo>
                      <a:pt x="11" y="30"/>
                      <a:pt x="7" y="28"/>
                      <a:pt x="5" y="26"/>
                    </a:cubicBezTo>
                    <a:cubicBezTo>
                      <a:pt x="2" y="23"/>
                      <a:pt x="0" y="19"/>
                      <a:pt x="0" y="15"/>
                    </a:cubicBezTo>
                    <a:cubicBezTo>
                      <a:pt x="0" y="11"/>
                      <a:pt x="2" y="7"/>
                      <a:pt x="4" y="4"/>
                    </a:cubicBezTo>
                    <a:cubicBezTo>
                      <a:pt x="7" y="1"/>
                      <a:pt x="11" y="0"/>
                      <a:pt x="15" y="0"/>
                    </a:cubicBezTo>
                    <a:cubicBezTo>
                      <a:pt x="20" y="0"/>
                      <a:pt x="23" y="1"/>
                      <a:pt x="26" y="4"/>
                    </a:cubicBezTo>
                    <a:cubicBezTo>
                      <a:pt x="29" y="7"/>
                      <a:pt x="30" y="11"/>
                      <a:pt x="30" y="15"/>
                    </a:cubicBezTo>
                    <a:close/>
                    <a:moveTo>
                      <a:pt x="26" y="210"/>
                    </a:moveTo>
                    <a:cubicBezTo>
                      <a:pt x="3" y="210"/>
                      <a:pt x="3" y="210"/>
                      <a:pt x="3" y="210"/>
                    </a:cubicBezTo>
                    <a:cubicBezTo>
                      <a:pt x="3" y="66"/>
                      <a:pt x="3" y="66"/>
                      <a:pt x="3" y="66"/>
                    </a:cubicBezTo>
                    <a:cubicBezTo>
                      <a:pt x="26" y="66"/>
                      <a:pt x="26" y="66"/>
                      <a:pt x="26" y="66"/>
                    </a:cubicBezTo>
                    <a:lnTo>
                      <a:pt x="26"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51" name="Freeform 9"/>
              <p:cNvSpPr>
                <a:spLocks/>
              </p:cNvSpPr>
              <p:nvPr/>
            </p:nvSpPr>
            <p:spPr bwMode="auto">
              <a:xfrm>
                <a:off x="2003" y="1824"/>
                <a:ext cx="96" cy="135"/>
              </a:xfrm>
              <a:custGeom>
                <a:avLst/>
                <a:gdLst>
                  <a:gd name="T0" fmla="*/ 108 w 108"/>
                  <a:gd name="T1" fmla="*/ 141 h 151"/>
                  <a:gd name="T2" fmla="*/ 69 w 108"/>
                  <a:gd name="T3" fmla="*/ 151 h 151"/>
                  <a:gd name="T4" fmla="*/ 33 w 108"/>
                  <a:gd name="T5" fmla="*/ 142 h 151"/>
                  <a:gd name="T6" fmla="*/ 9 w 108"/>
                  <a:gd name="T7" fmla="*/ 116 h 151"/>
                  <a:gd name="T8" fmla="*/ 0 w 108"/>
                  <a:gd name="T9" fmla="*/ 79 h 151"/>
                  <a:gd name="T10" fmla="*/ 21 w 108"/>
                  <a:gd name="T11" fmla="*/ 21 h 151"/>
                  <a:gd name="T12" fmla="*/ 75 w 108"/>
                  <a:gd name="T13" fmla="*/ 0 h 151"/>
                  <a:gd name="T14" fmla="*/ 108 w 108"/>
                  <a:gd name="T15" fmla="*/ 7 h 151"/>
                  <a:gd name="T16" fmla="*/ 108 w 108"/>
                  <a:gd name="T17" fmla="*/ 31 h 151"/>
                  <a:gd name="T18" fmla="*/ 74 w 108"/>
                  <a:gd name="T19" fmla="*/ 19 h 151"/>
                  <a:gd name="T20" fmla="*/ 38 w 108"/>
                  <a:gd name="T21" fmla="*/ 35 h 151"/>
                  <a:gd name="T22" fmla="*/ 24 w 108"/>
                  <a:gd name="T23" fmla="*/ 77 h 151"/>
                  <a:gd name="T24" fmla="*/ 37 w 108"/>
                  <a:gd name="T25" fmla="*/ 116 h 151"/>
                  <a:gd name="T26" fmla="*/ 73 w 108"/>
                  <a:gd name="T27" fmla="*/ 131 h 151"/>
                  <a:gd name="T28" fmla="*/ 108 w 108"/>
                  <a:gd name="T29" fmla="*/ 119 h 151"/>
                  <a:gd name="T30" fmla="*/ 108 w 108"/>
                  <a:gd name="T31" fmla="*/ 1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8" h="151">
                    <a:moveTo>
                      <a:pt x="108" y="141"/>
                    </a:moveTo>
                    <a:cubicBezTo>
                      <a:pt x="97" y="147"/>
                      <a:pt x="84" y="151"/>
                      <a:pt x="69" y="151"/>
                    </a:cubicBezTo>
                    <a:cubicBezTo>
                      <a:pt x="55" y="151"/>
                      <a:pt x="44" y="148"/>
                      <a:pt x="33" y="142"/>
                    </a:cubicBezTo>
                    <a:cubicBezTo>
                      <a:pt x="23" y="136"/>
                      <a:pt x="15" y="127"/>
                      <a:pt x="9" y="116"/>
                    </a:cubicBezTo>
                    <a:cubicBezTo>
                      <a:pt x="3" y="105"/>
                      <a:pt x="0" y="93"/>
                      <a:pt x="0" y="79"/>
                    </a:cubicBezTo>
                    <a:cubicBezTo>
                      <a:pt x="0" y="55"/>
                      <a:pt x="7" y="36"/>
                      <a:pt x="21" y="21"/>
                    </a:cubicBezTo>
                    <a:cubicBezTo>
                      <a:pt x="34" y="7"/>
                      <a:pt x="52" y="0"/>
                      <a:pt x="75" y="0"/>
                    </a:cubicBezTo>
                    <a:cubicBezTo>
                      <a:pt x="88" y="0"/>
                      <a:pt x="99" y="2"/>
                      <a:pt x="108" y="7"/>
                    </a:cubicBezTo>
                    <a:cubicBezTo>
                      <a:pt x="108" y="31"/>
                      <a:pt x="108" y="31"/>
                      <a:pt x="108" y="31"/>
                    </a:cubicBezTo>
                    <a:cubicBezTo>
                      <a:pt x="98" y="23"/>
                      <a:pt x="86" y="19"/>
                      <a:pt x="74" y="19"/>
                    </a:cubicBezTo>
                    <a:cubicBezTo>
                      <a:pt x="59" y="19"/>
                      <a:pt x="47" y="25"/>
                      <a:pt x="38" y="35"/>
                    </a:cubicBezTo>
                    <a:cubicBezTo>
                      <a:pt x="28" y="46"/>
                      <a:pt x="24" y="60"/>
                      <a:pt x="24" y="77"/>
                    </a:cubicBezTo>
                    <a:cubicBezTo>
                      <a:pt x="24" y="93"/>
                      <a:pt x="28" y="107"/>
                      <a:pt x="37" y="116"/>
                    </a:cubicBezTo>
                    <a:cubicBezTo>
                      <a:pt x="46" y="126"/>
                      <a:pt x="58" y="131"/>
                      <a:pt x="73" y="131"/>
                    </a:cubicBezTo>
                    <a:cubicBezTo>
                      <a:pt x="85" y="131"/>
                      <a:pt x="97" y="127"/>
                      <a:pt x="108" y="119"/>
                    </a:cubicBezTo>
                    <a:lnTo>
                      <a:pt x="108"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52" name="Freeform 10"/>
              <p:cNvSpPr>
                <a:spLocks noEditPoints="1"/>
              </p:cNvSpPr>
              <p:nvPr/>
            </p:nvSpPr>
            <p:spPr bwMode="auto">
              <a:xfrm>
                <a:off x="2113" y="1824"/>
                <a:ext cx="112" cy="135"/>
              </a:xfrm>
              <a:custGeom>
                <a:avLst/>
                <a:gdLst>
                  <a:gd name="T0" fmla="*/ 126 w 126"/>
                  <a:gd name="T1" fmla="*/ 81 h 151"/>
                  <a:gd name="T2" fmla="*/ 24 w 126"/>
                  <a:gd name="T3" fmla="*/ 81 h 151"/>
                  <a:gd name="T4" fmla="*/ 37 w 126"/>
                  <a:gd name="T5" fmla="*/ 118 h 151"/>
                  <a:gd name="T6" fmla="*/ 71 w 126"/>
                  <a:gd name="T7" fmla="*/ 131 h 151"/>
                  <a:gd name="T8" fmla="*/ 116 w 126"/>
                  <a:gd name="T9" fmla="*/ 115 h 151"/>
                  <a:gd name="T10" fmla="*/ 116 w 126"/>
                  <a:gd name="T11" fmla="*/ 137 h 151"/>
                  <a:gd name="T12" fmla="*/ 66 w 126"/>
                  <a:gd name="T13" fmla="*/ 151 h 151"/>
                  <a:gd name="T14" fmla="*/ 18 w 126"/>
                  <a:gd name="T15" fmla="*/ 131 h 151"/>
                  <a:gd name="T16" fmla="*/ 0 w 126"/>
                  <a:gd name="T17" fmla="*/ 76 h 151"/>
                  <a:gd name="T18" fmla="*/ 9 w 126"/>
                  <a:gd name="T19" fmla="*/ 37 h 151"/>
                  <a:gd name="T20" fmla="*/ 33 w 126"/>
                  <a:gd name="T21" fmla="*/ 9 h 151"/>
                  <a:gd name="T22" fmla="*/ 66 w 126"/>
                  <a:gd name="T23" fmla="*/ 0 h 151"/>
                  <a:gd name="T24" fmla="*/ 110 w 126"/>
                  <a:gd name="T25" fmla="*/ 18 h 151"/>
                  <a:gd name="T26" fmla="*/ 126 w 126"/>
                  <a:gd name="T27" fmla="*/ 69 h 151"/>
                  <a:gd name="T28" fmla="*/ 126 w 126"/>
                  <a:gd name="T29" fmla="*/ 81 h 151"/>
                  <a:gd name="T30" fmla="*/ 102 w 126"/>
                  <a:gd name="T31" fmla="*/ 61 h 151"/>
                  <a:gd name="T32" fmla="*/ 93 w 126"/>
                  <a:gd name="T33" fmla="*/ 30 h 151"/>
                  <a:gd name="T34" fmla="*/ 66 w 126"/>
                  <a:gd name="T35" fmla="*/ 19 h 151"/>
                  <a:gd name="T36" fmla="*/ 39 w 126"/>
                  <a:gd name="T37" fmla="*/ 31 h 151"/>
                  <a:gd name="T38" fmla="*/ 24 w 126"/>
                  <a:gd name="T39" fmla="*/ 61 h 151"/>
                  <a:gd name="T40" fmla="*/ 102 w 126"/>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6" h="151">
                    <a:moveTo>
                      <a:pt x="126" y="81"/>
                    </a:moveTo>
                    <a:cubicBezTo>
                      <a:pt x="24" y="81"/>
                      <a:pt x="24" y="81"/>
                      <a:pt x="24" y="81"/>
                    </a:cubicBezTo>
                    <a:cubicBezTo>
                      <a:pt x="25" y="97"/>
                      <a:pt x="29" y="110"/>
                      <a:pt x="37" y="118"/>
                    </a:cubicBezTo>
                    <a:cubicBezTo>
                      <a:pt x="45" y="127"/>
                      <a:pt x="57" y="131"/>
                      <a:pt x="71" y="131"/>
                    </a:cubicBezTo>
                    <a:cubicBezTo>
                      <a:pt x="87" y="131"/>
                      <a:pt x="102" y="126"/>
                      <a:pt x="116" y="115"/>
                    </a:cubicBezTo>
                    <a:cubicBezTo>
                      <a:pt x="116" y="137"/>
                      <a:pt x="116" y="137"/>
                      <a:pt x="116" y="137"/>
                    </a:cubicBezTo>
                    <a:cubicBezTo>
                      <a:pt x="103" y="146"/>
                      <a:pt x="86" y="151"/>
                      <a:pt x="66" y="151"/>
                    </a:cubicBezTo>
                    <a:cubicBezTo>
                      <a:pt x="45" y="151"/>
                      <a:pt x="29" y="144"/>
                      <a:pt x="18" y="131"/>
                    </a:cubicBezTo>
                    <a:cubicBezTo>
                      <a:pt x="6" y="118"/>
                      <a:pt x="0" y="99"/>
                      <a:pt x="0" y="76"/>
                    </a:cubicBezTo>
                    <a:cubicBezTo>
                      <a:pt x="0" y="62"/>
                      <a:pt x="3" y="49"/>
                      <a:pt x="9" y="37"/>
                    </a:cubicBezTo>
                    <a:cubicBezTo>
                      <a:pt x="15" y="25"/>
                      <a:pt x="23" y="16"/>
                      <a:pt x="33" y="9"/>
                    </a:cubicBezTo>
                    <a:cubicBezTo>
                      <a:pt x="43" y="3"/>
                      <a:pt x="54" y="0"/>
                      <a:pt x="66" y="0"/>
                    </a:cubicBezTo>
                    <a:cubicBezTo>
                      <a:pt x="85" y="0"/>
                      <a:pt x="100" y="6"/>
                      <a:pt x="110" y="18"/>
                    </a:cubicBezTo>
                    <a:cubicBezTo>
                      <a:pt x="121" y="30"/>
                      <a:pt x="126" y="47"/>
                      <a:pt x="126" y="69"/>
                    </a:cubicBezTo>
                    <a:lnTo>
                      <a:pt x="126" y="81"/>
                    </a:lnTo>
                    <a:close/>
                    <a:moveTo>
                      <a:pt x="102" y="61"/>
                    </a:moveTo>
                    <a:cubicBezTo>
                      <a:pt x="102" y="48"/>
                      <a:pt x="99" y="38"/>
                      <a:pt x="93" y="30"/>
                    </a:cubicBezTo>
                    <a:cubicBezTo>
                      <a:pt x="86" y="23"/>
                      <a:pt x="78" y="19"/>
                      <a:pt x="66" y="19"/>
                    </a:cubicBezTo>
                    <a:cubicBezTo>
                      <a:pt x="56" y="19"/>
                      <a:pt x="46" y="23"/>
                      <a:pt x="39"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53" name="Freeform 11"/>
              <p:cNvSpPr>
                <a:spLocks/>
              </p:cNvSpPr>
              <p:nvPr/>
            </p:nvSpPr>
            <p:spPr bwMode="auto">
              <a:xfrm>
                <a:off x="2278" y="1772"/>
                <a:ext cx="103" cy="187"/>
              </a:xfrm>
              <a:custGeom>
                <a:avLst/>
                <a:gdLst>
                  <a:gd name="T0" fmla="*/ 116 w 116"/>
                  <a:gd name="T1" fmla="*/ 148 h 209"/>
                  <a:gd name="T2" fmla="*/ 97 w 116"/>
                  <a:gd name="T3" fmla="*/ 192 h 209"/>
                  <a:gd name="T4" fmla="*/ 45 w 116"/>
                  <a:gd name="T5" fmla="*/ 209 h 209"/>
                  <a:gd name="T6" fmla="*/ 0 w 116"/>
                  <a:gd name="T7" fmla="*/ 198 h 209"/>
                  <a:gd name="T8" fmla="*/ 0 w 116"/>
                  <a:gd name="T9" fmla="*/ 173 h 209"/>
                  <a:gd name="T10" fmla="*/ 46 w 116"/>
                  <a:gd name="T11" fmla="*/ 189 h 209"/>
                  <a:gd name="T12" fmla="*/ 80 w 116"/>
                  <a:gd name="T13" fmla="*/ 179 h 209"/>
                  <a:gd name="T14" fmla="*/ 93 w 116"/>
                  <a:gd name="T15" fmla="*/ 150 h 209"/>
                  <a:gd name="T16" fmla="*/ 36 w 116"/>
                  <a:gd name="T17" fmla="*/ 111 h 209"/>
                  <a:gd name="T18" fmla="*/ 20 w 116"/>
                  <a:gd name="T19" fmla="*/ 111 h 209"/>
                  <a:gd name="T20" fmla="*/ 20 w 116"/>
                  <a:gd name="T21" fmla="*/ 91 h 209"/>
                  <a:gd name="T22" fmla="*/ 36 w 116"/>
                  <a:gd name="T23" fmla="*/ 91 h 209"/>
                  <a:gd name="T24" fmla="*/ 85 w 116"/>
                  <a:gd name="T25" fmla="*/ 54 h 209"/>
                  <a:gd name="T26" fmla="*/ 47 w 116"/>
                  <a:gd name="T27" fmla="*/ 20 h 209"/>
                  <a:gd name="T28" fmla="*/ 7 w 116"/>
                  <a:gd name="T29" fmla="*/ 34 h 209"/>
                  <a:gd name="T30" fmla="*/ 7 w 116"/>
                  <a:gd name="T31" fmla="*/ 12 h 209"/>
                  <a:gd name="T32" fmla="*/ 53 w 116"/>
                  <a:gd name="T33" fmla="*/ 0 h 209"/>
                  <a:gd name="T34" fmla="*/ 94 w 116"/>
                  <a:gd name="T35" fmla="*/ 14 h 209"/>
                  <a:gd name="T36" fmla="*/ 109 w 116"/>
                  <a:gd name="T37" fmla="*/ 48 h 209"/>
                  <a:gd name="T38" fmla="*/ 69 w 116"/>
                  <a:gd name="T39" fmla="*/ 99 h 209"/>
                  <a:gd name="T40" fmla="*/ 69 w 116"/>
                  <a:gd name="T41" fmla="*/ 100 h 209"/>
                  <a:gd name="T42" fmla="*/ 103 w 116"/>
                  <a:gd name="T43" fmla="*/ 116 h 209"/>
                  <a:gd name="T44" fmla="*/ 116 w 116"/>
                  <a:gd name="T45" fmla="*/ 14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 h="209">
                    <a:moveTo>
                      <a:pt x="116" y="148"/>
                    </a:moveTo>
                    <a:cubicBezTo>
                      <a:pt x="116" y="166"/>
                      <a:pt x="110" y="181"/>
                      <a:pt x="97" y="192"/>
                    </a:cubicBezTo>
                    <a:cubicBezTo>
                      <a:pt x="84" y="203"/>
                      <a:pt x="67" y="209"/>
                      <a:pt x="45" y="209"/>
                    </a:cubicBezTo>
                    <a:cubicBezTo>
                      <a:pt x="26" y="209"/>
                      <a:pt x="11" y="205"/>
                      <a:pt x="0" y="198"/>
                    </a:cubicBezTo>
                    <a:cubicBezTo>
                      <a:pt x="0" y="173"/>
                      <a:pt x="0" y="173"/>
                      <a:pt x="0" y="173"/>
                    </a:cubicBezTo>
                    <a:cubicBezTo>
                      <a:pt x="13" y="184"/>
                      <a:pt x="29" y="189"/>
                      <a:pt x="46" y="189"/>
                    </a:cubicBezTo>
                    <a:cubicBezTo>
                      <a:pt x="60" y="189"/>
                      <a:pt x="72" y="186"/>
                      <a:pt x="80" y="179"/>
                    </a:cubicBezTo>
                    <a:cubicBezTo>
                      <a:pt x="88" y="172"/>
                      <a:pt x="93" y="162"/>
                      <a:pt x="93" y="150"/>
                    </a:cubicBezTo>
                    <a:cubicBezTo>
                      <a:pt x="93" y="124"/>
                      <a:pt x="74" y="111"/>
                      <a:pt x="36" y="111"/>
                    </a:cubicBezTo>
                    <a:cubicBezTo>
                      <a:pt x="20" y="111"/>
                      <a:pt x="20" y="111"/>
                      <a:pt x="20" y="111"/>
                    </a:cubicBezTo>
                    <a:cubicBezTo>
                      <a:pt x="20" y="91"/>
                      <a:pt x="20" y="91"/>
                      <a:pt x="20" y="91"/>
                    </a:cubicBezTo>
                    <a:cubicBezTo>
                      <a:pt x="36" y="91"/>
                      <a:pt x="36" y="91"/>
                      <a:pt x="36" y="91"/>
                    </a:cubicBezTo>
                    <a:cubicBezTo>
                      <a:pt x="69" y="91"/>
                      <a:pt x="85" y="79"/>
                      <a:pt x="85" y="54"/>
                    </a:cubicBezTo>
                    <a:cubicBezTo>
                      <a:pt x="85" y="31"/>
                      <a:pt x="73" y="20"/>
                      <a:pt x="47" y="20"/>
                    </a:cubicBezTo>
                    <a:cubicBezTo>
                      <a:pt x="33" y="20"/>
                      <a:pt x="20" y="25"/>
                      <a:pt x="7" y="34"/>
                    </a:cubicBezTo>
                    <a:cubicBezTo>
                      <a:pt x="7" y="12"/>
                      <a:pt x="7" y="12"/>
                      <a:pt x="7" y="12"/>
                    </a:cubicBezTo>
                    <a:cubicBezTo>
                      <a:pt x="20" y="4"/>
                      <a:pt x="35" y="0"/>
                      <a:pt x="53" y="0"/>
                    </a:cubicBezTo>
                    <a:cubicBezTo>
                      <a:pt x="70" y="0"/>
                      <a:pt x="83" y="5"/>
                      <a:pt x="94" y="14"/>
                    </a:cubicBezTo>
                    <a:cubicBezTo>
                      <a:pt x="104" y="22"/>
                      <a:pt x="109" y="34"/>
                      <a:pt x="109" y="48"/>
                    </a:cubicBezTo>
                    <a:cubicBezTo>
                      <a:pt x="109" y="75"/>
                      <a:pt x="96" y="92"/>
                      <a:pt x="69" y="99"/>
                    </a:cubicBezTo>
                    <a:cubicBezTo>
                      <a:pt x="69" y="100"/>
                      <a:pt x="69" y="100"/>
                      <a:pt x="69" y="100"/>
                    </a:cubicBezTo>
                    <a:cubicBezTo>
                      <a:pt x="83" y="102"/>
                      <a:pt x="94" y="107"/>
                      <a:pt x="103" y="116"/>
                    </a:cubicBezTo>
                    <a:cubicBezTo>
                      <a:pt x="112" y="124"/>
                      <a:pt x="116" y="135"/>
                      <a:pt x="116"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54" name="Freeform 12"/>
              <p:cNvSpPr>
                <a:spLocks noEditPoints="1"/>
              </p:cNvSpPr>
              <p:nvPr/>
            </p:nvSpPr>
            <p:spPr bwMode="auto">
              <a:xfrm>
                <a:off x="2403" y="1772"/>
                <a:ext cx="114" cy="187"/>
              </a:xfrm>
              <a:custGeom>
                <a:avLst/>
                <a:gdLst>
                  <a:gd name="T0" fmla="*/ 128 w 128"/>
                  <a:gd name="T1" fmla="*/ 141 h 209"/>
                  <a:gd name="T2" fmla="*/ 120 w 128"/>
                  <a:gd name="T3" fmla="*/ 176 h 209"/>
                  <a:gd name="T4" fmla="*/ 97 w 128"/>
                  <a:gd name="T5" fmla="*/ 200 h 209"/>
                  <a:gd name="T6" fmla="*/ 65 w 128"/>
                  <a:gd name="T7" fmla="*/ 209 h 209"/>
                  <a:gd name="T8" fmla="*/ 17 w 128"/>
                  <a:gd name="T9" fmla="*/ 184 h 209"/>
                  <a:gd name="T10" fmla="*/ 0 w 128"/>
                  <a:gd name="T11" fmla="*/ 117 h 209"/>
                  <a:gd name="T12" fmla="*/ 10 w 128"/>
                  <a:gd name="T13" fmla="*/ 55 h 209"/>
                  <a:gd name="T14" fmla="*/ 39 w 128"/>
                  <a:gd name="T15" fmla="*/ 15 h 209"/>
                  <a:gd name="T16" fmla="*/ 82 w 128"/>
                  <a:gd name="T17" fmla="*/ 0 h 209"/>
                  <a:gd name="T18" fmla="*/ 116 w 128"/>
                  <a:gd name="T19" fmla="*/ 6 h 209"/>
                  <a:gd name="T20" fmla="*/ 116 w 128"/>
                  <a:gd name="T21" fmla="*/ 28 h 209"/>
                  <a:gd name="T22" fmla="*/ 83 w 128"/>
                  <a:gd name="T23" fmla="*/ 20 h 209"/>
                  <a:gd name="T24" fmla="*/ 40 w 128"/>
                  <a:gd name="T25" fmla="*/ 44 h 209"/>
                  <a:gd name="T26" fmla="*/ 24 w 128"/>
                  <a:gd name="T27" fmla="*/ 108 h 209"/>
                  <a:gd name="T28" fmla="*/ 24 w 128"/>
                  <a:gd name="T29" fmla="*/ 108 h 209"/>
                  <a:gd name="T30" fmla="*/ 70 w 128"/>
                  <a:gd name="T31" fmla="*/ 79 h 209"/>
                  <a:gd name="T32" fmla="*/ 112 w 128"/>
                  <a:gd name="T33" fmla="*/ 96 h 209"/>
                  <a:gd name="T34" fmla="*/ 128 w 128"/>
                  <a:gd name="T35" fmla="*/ 141 h 209"/>
                  <a:gd name="T36" fmla="*/ 104 w 128"/>
                  <a:gd name="T37" fmla="*/ 144 h 209"/>
                  <a:gd name="T38" fmla="*/ 94 w 128"/>
                  <a:gd name="T39" fmla="*/ 111 h 209"/>
                  <a:gd name="T40" fmla="*/ 65 w 128"/>
                  <a:gd name="T41" fmla="*/ 99 h 209"/>
                  <a:gd name="T42" fmla="*/ 37 w 128"/>
                  <a:gd name="T43" fmla="*/ 111 h 209"/>
                  <a:gd name="T44" fmla="*/ 25 w 128"/>
                  <a:gd name="T45" fmla="*/ 139 h 209"/>
                  <a:gd name="T46" fmla="*/ 37 w 128"/>
                  <a:gd name="T47" fmla="*/ 175 h 209"/>
                  <a:gd name="T48" fmla="*/ 66 w 128"/>
                  <a:gd name="T49" fmla="*/ 189 h 209"/>
                  <a:gd name="T50" fmla="*/ 94 w 128"/>
                  <a:gd name="T51" fmla="*/ 177 h 209"/>
                  <a:gd name="T52" fmla="*/ 104 w 128"/>
                  <a:gd name="T53" fmla="*/ 144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209">
                    <a:moveTo>
                      <a:pt x="128" y="141"/>
                    </a:moveTo>
                    <a:cubicBezTo>
                      <a:pt x="128" y="154"/>
                      <a:pt x="125" y="166"/>
                      <a:pt x="120" y="176"/>
                    </a:cubicBezTo>
                    <a:cubicBezTo>
                      <a:pt x="114" y="186"/>
                      <a:pt x="107" y="194"/>
                      <a:pt x="97" y="200"/>
                    </a:cubicBezTo>
                    <a:cubicBezTo>
                      <a:pt x="87" y="206"/>
                      <a:pt x="77" y="209"/>
                      <a:pt x="65" y="209"/>
                    </a:cubicBezTo>
                    <a:cubicBezTo>
                      <a:pt x="44" y="209"/>
                      <a:pt x="29" y="201"/>
                      <a:pt x="17" y="184"/>
                    </a:cubicBezTo>
                    <a:cubicBezTo>
                      <a:pt x="6" y="168"/>
                      <a:pt x="0" y="146"/>
                      <a:pt x="0" y="117"/>
                    </a:cubicBezTo>
                    <a:cubicBezTo>
                      <a:pt x="0" y="93"/>
                      <a:pt x="3" y="73"/>
                      <a:pt x="10" y="55"/>
                    </a:cubicBezTo>
                    <a:cubicBezTo>
                      <a:pt x="17" y="38"/>
                      <a:pt x="27" y="24"/>
                      <a:pt x="39" y="15"/>
                    </a:cubicBezTo>
                    <a:cubicBezTo>
                      <a:pt x="51" y="5"/>
                      <a:pt x="66" y="0"/>
                      <a:pt x="82" y="0"/>
                    </a:cubicBezTo>
                    <a:cubicBezTo>
                      <a:pt x="96" y="0"/>
                      <a:pt x="107" y="2"/>
                      <a:pt x="116" y="6"/>
                    </a:cubicBezTo>
                    <a:cubicBezTo>
                      <a:pt x="116" y="28"/>
                      <a:pt x="116" y="28"/>
                      <a:pt x="116" y="28"/>
                    </a:cubicBezTo>
                    <a:cubicBezTo>
                      <a:pt x="105" y="22"/>
                      <a:pt x="94" y="20"/>
                      <a:pt x="83" y="20"/>
                    </a:cubicBezTo>
                    <a:cubicBezTo>
                      <a:pt x="65" y="20"/>
                      <a:pt x="51" y="28"/>
                      <a:pt x="40" y="44"/>
                    </a:cubicBezTo>
                    <a:cubicBezTo>
                      <a:pt x="29" y="60"/>
                      <a:pt x="24" y="81"/>
                      <a:pt x="24" y="108"/>
                    </a:cubicBezTo>
                    <a:cubicBezTo>
                      <a:pt x="24" y="108"/>
                      <a:pt x="24" y="108"/>
                      <a:pt x="24" y="108"/>
                    </a:cubicBezTo>
                    <a:cubicBezTo>
                      <a:pt x="34" y="89"/>
                      <a:pt x="49" y="79"/>
                      <a:pt x="70" y="79"/>
                    </a:cubicBezTo>
                    <a:cubicBezTo>
                      <a:pt x="88" y="79"/>
                      <a:pt x="102" y="85"/>
                      <a:pt x="112" y="96"/>
                    </a:cubicBezTo>
                    <a:cubicBezTo>
                      <a:pt x="123" y="108"/>
                      <a:pt x="128" y="123"/>
                      <a:pt x="128" y="141"/>
                    </a:cubicBezTo>
                    <a:close/>
                    <a:moveTo>
                      <a:pt x="104" y="144"/>
                    </a:moveTo>
                    <a:cubicBezTo>
                      <a:pt x="104" y="130"/>
                      <a:pt x="101" y="119"/>
                      <a:pt x="94" y="111"/>
                    </a:cubicBezTo>
                    <a:cubicBezTo>
                      <a:pt x="87" y="103"/>
                      <a:pt x="78" y="99"/>
                      <a:pt x="65" y="99"/>
                    </a:cubicBezTo>
                    <a:cubicBezTo>
                      <a:pt x="54" y="99"/>
                      <a:pt x="44" y="103"/>
                      <a:pt x="37" y="111"/>
                    </a:cubicBezTo>
                    <a:cubicBezTo>
                      <a:pt x="29" y="118"/>
                      <a:pt x="25" y="128"/>
                      <a:pt x="25" y="139"/>
                    </a:cubicBezTo>
                    <a:cubicBezTo>
                      <a:pt x="25" y="153"/>
                      <a:pt x="29" y="165"/>
                      <a:pt x="37" y="175"/>
                    </a:cubicBezTo>
                    <a:cubicBezTo>
                      <a:pt x="44" y="184"/>
                      <a:pt x="54" y="189"/>
                      <a:pt x="66" y="189"/>
                    </a:cubicBezTo>
                    <a:cubicBezTo>
                      <a:pt x="77" y="189"/>
                      <a:pt x="86" y="185"/>
                      <a:pt x="94" y="177"/>
                    </a:cubicBezTo>
                    <a:cubicBezTo>
                      <a:pt x="101" y="168"/>
                      <a:pt x="104" y="158"/>
                      <a:pt x="104"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55" name="Freeform 13"/>
              <p:cNvSpPr>
                <a:spLocks/>
              </p:cNvSpPr>
              <p:nvPr/>
            </p:nvSpPr>
            <p:spPr bwMode="auto">
              <a:xfrm>
                <a:off x="2537" y="1776"/>
                <a:ext cx="101" cy="183"/>
              </a:xfrm>
              <a:custGeom>
                <a:avLst/>
                <a:gdLst>
                  <a:gd name="T0" fmla="*/ 113 w 113"/>
                  <a:gd name="T1" fmla="*/ 140 h 205"/>
                  <a:gd name="T2" fmla="*/ 93 w 113"/>
                  <a:gd name="T3" fmla="*/ 187 h 205"/>
                  <a:gd name="T4" fmla="*/ 41 w 113"/>
                  <a:gd name="T5" fmla="*/ 205 h 205"/>
                  <a:gd name="T6" fmla="*/ 0 w 113"/>
                  <a:gd name="T7" fmla="*/ 196 h 205"/>
                  <a:gd name="T8" fmla="*/ 0 w 113"/>
                  <a:gd name="T9" fmla="*/ 172 h 205"/>
                  <a:gd name="T10" fmla="*/ 42 w 113"/>
                  <a:gd name="T11" fmla="*/ 185 h 205"/>
                  <a:gd name="T12" fmla="*/ 76 w 113"/>
                  <a:gd name="T13" fmla="*/ 173 h 205"/>
                  <a:gd name="T14" fmla="*/ 89 w 113"/>
                  <a:gd name="T15" fmla="*/ 141 h 205"/>
                  <a:gd name="T16" fmla="*/ 76 w 113"/>
                  <a:gd name="T17" fmla="*/ 110 h 205"/>
                  <a:gd name="T18" fmla="*/ 37 w 113"/>
                  <a:gd name="T19" fmla="*/ 99 h 205"/>
                  <a:gd name="T20" fmla="*/ 3 w 113"/>
                  <a:gd name="T21" fmla="*/ 101 h 205"/>
                  <a:gd name="T22" fmla="*/ 10 w 113"/>
                  <a:gd name="T23" fmla="*/ 0 h 205"/>
                  <a:gd name="T24" fmla="*/ 103 w 113"/>
                  <a:gd name="T25" fmla="*/ 0 h 205"/>
                  <a:gd name="T26" fmla="*/ 103 w 113"/>
                  <a:gd name="T27" fmla="*/ 20 h 205"/>
                  <a:gd name="T28" fmla="*/ 30 w 113"/>
                  <a:gd name="T29" fmla="*/ 20 h 205"/>
                  <a:gd name="T30" fmla="*/ 26 w 113"/>
                  <a:gd name="T31" fmla="*/ 80 h 205"/>
                  <a:gd name="T32" fmla="*/ 45 w 113"/>
                  <a:gd name="T33" fmla="*/ 79 h 205"/>
                  <a:gd name="T34" fmla="*/ 94 w 113"/>
                  <a:gd name="T35" fmla="*/ 95 h 205"/>
                  <a:gd name="T36" fmla="*/ 113 w 113"/>
                  <a:gd name="T37" fmla="*/ 14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205">
                    <a:moveTo>
                      <a:pt x="113" y="140"/>
                    </a:moveTo>
                    <a:cubicBezTo>
                      <a:pt x="113" y="159"/>
                      <a:pt x="106" y="175"/>
                      <a:pt x="93" y="187"/>
                    </a:cubicBezTo>
                    <a:cubicBezTo>
                      <a:pt x="80" y="199"/>
                      <a:pt x="63" y="205"/>
                      <a:pt x="41" y="205"/>
                    </a:cubicBezTo>
                    <a:cubicBezTo>
                      <a:pt x="23" y="205"/>
                      <a:pt x="9" y="202"/>
                      <a:pt x="0" y="196"/>
                    </a:cubicBezTo>
                    <a:cubicBezTo>
                      <a:pt x="0" y="172"/>
                      <a:pt x="0" y="172"/>
                      <a:pt x="0" y="172"/>
                    </a:cubicBezTo>
                    <a:cubicBezTo>
                      <a:pt x="13" y="181"/>
                      <a:pt x="27" y="185"/>
                      <a:pt x="42" y="185"/>
                    </a:cubicBezTo>
                    <a:cubicBezTo>
                      <a:pt x="56" y="185"/>
                      <a:pt x="67" y="181"/>
                      <a:pt x="76" y="173"/>
                    </a:cubicBezTo>
                    <a:cubicBezTo>
                      <a:pt x="85" y="165"/>
                      <a:pt x="89" y="154"/>
                      <a:pt x="89" y="141"/>
                    </a:cubicBezTo>
                    <a:cubicBezTo>
                      <a:pt x="89" y="128"/>
                      <a:pt x="85" y="118"/>
                      <a:pt x="76" y="110"/>
                    </a:cubicBezTo>
                    <a:cubicBezTo>
                      <a:pt x="67" y="103"/>
                      <a:pt x="54" y="99"/>
                      <a:pt x="37" y="99"/>
                    </a:cubicBezTo>
                    <a:cubicBezTo>
                      <a:pt x="24" y="99"/>
                      <a:pt x="13" y="100"/>
                      <a:pt x="3" y="101"/>
                    </a:cubicBezTo>
                    <a:cubicBezTo>
                      <a:pt x="10" y="0"/>
                      <a:pt x="10" y="0"/>
                      <a:pt x="10" y="0"/>
                    </a:cubicBezTo>
                    <a:cubicBezTo>
                      <a:pt x="103" y="0"/>
                      <a:pt x="103" y="0"/>
                      <a:pt x="103" y="0"/>
                    </a:cubicBezTo>
                    <a:cubicBezTo>
                      <a:pt x="103" y="20"/>
                      <a:pt x="103" y="20"/>
                      <a:pt x="103" y="20"/>
                    </a:cubicBezTo>
                    <a:cubicBezTo>
                      <a:pt x="30" y="20"/>
                      <a:pt x="30" y="20"/>
                      <a:pt x="30" y="20"/>
                    </a:cubicBezTo>
                    <a:cubicBezTo>
                      <a:pt x="26" y="80"/>
                      <a:pt x="26" y="80"/>
                      <a:pt x="26" y="80"/>
                    </a:cubicBezTo>
                    <a:cubicBezTo>
                      <a:pt x="45" y="79"/>
                      <a:pt x="45" y="79"/>
                      <a:pt x="45" y="79"/>
                    </a:cubicBezTo>
                    <a:cubicBezTo>
                      <a:pt x="66" y="79"/>
                      <a:pt x="82" y="84"/>
                      <a:pt x="94" y="95"/>
                    </a:cubicBezTo>
                    <a:cubicBezTo>
                      <a:pt x="107" y="105"/>
                      <a:pt x="113" y="120"/>
                      <a:pt x="113"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56" name="Freeform 14"/>
              <p:cNvSpPr>
                <a:spLocks/>
              </p:cNvSpPr>
              <p:nvPr/>
            </p:nvSpPr>
            <p:spPr bwMode="auto">
              <a:xfrm>
                <a:off x="1276" y="1715"/>
                <a:ext cx="250" cy="300"/>
              </a:xfrm>
              <a:custGeom>
                <a:avLst/>
                <a:gdLst>
                  <a:gd name="T0" fmla="*/ 250 w 250"/>
                  <a:gd name="T1" fmla="*/ 275 h 300"/>
                  <a:gd name="T2" fmla="*/ 250 w 250"/>
                  <a:gd name="T3" fmla="*/ 275 h 300"/>
                  <a:gd name="T4" fmla="*/ 250 w 250"/>
                  <a:gd name="T5" fmla="*/ 26 h 300"/>
                  <a:gd name="T6" fmla="*/ 160 w 250"/>
                  <a:gd name="T7" fmla="*/ 0 h 300"/>
                  <a:gd name="T8" fmla="*/ 0 w 250"/>
                  <a:gd name="T9" fmla="*/ 61 h 300"/>
                  <a:gd name="T10" fmla="*/ 0 w 250"/>
                  <a:gd name="T11" fmla="*/ 61 h 300"/>
                  <a:gd name="T12" fmla="*/ 0 w 250"/>
                  <a:gd name="T13" fmla="*/ 241 h 300"/>
                  <a:gd name="T14" fmla="*/ 54 w 250"/>
                  <a:gd name="T15" fmla="*/ 220 h 300"/>
                  <a:gd name="T16" fmla="*/ 54 w 250"/>
                  <a:gd name="T17" fmla="*/ 72 h 300"/>
                  <a:gd name="T18" fmla="*/ 160 w 250"/>
                  <a:gd name="T19" fmla="*/ 47 h 300"/>
                  <a:gd name="T20" fmla="*/ 160 w 250"/>
                  <a:gd name="T21" fmla="*/ 263 h 300"/>
                  <a:gd name="T22" fmla="*/ 0 w 250"/>
                  <a:gd name="T23" fmla="*/ 241 h 300"/>
                  <a:gd name="T24" fmla="*/ 160 w 250"/>
                  <a:gd name="T25" fmla="*/ 300 h 300"/>
                  <a:gd name="T26" fmla="*/ 160 w 250"/>
                  <a:gd name="T27" fmla="*/ 300 h 300"/>
                  <a:gd name="T28" fmla="*/ 250 w 250"/>
                  <a:gd name="T29" fmla="*/ 276 h 300"/>
                  <a:gd name="T30" fmla="*/ 250 w 250"/>
                  <a:gd name="T31" fmla="*/ 275 h 300"/>
                  <a:gd name="T32" fmla="*/ 250 w 250"/>
                  <a:gd name="T33" fmla="*/ 27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0" h="300">
                    <a:moveTo>
                      <a:pt x="250" y="275"/>
                    </a:moveTo>
                    <a:lnTo>
                      <a:pt x="250" y="275"/>
                    </a:lnTo>
                    <a:lnTo>
                      <a:pt x="250" y="26"/>
                    </a:lnTo>
                    <a:lnTo>
                      <a:pt x="160" y="0"/>
                    </a:lnTo>
                    <a:lnTo>
                      <a:pt x="0" y="61"/>
                    </a:lnTo>
                    <a:lnTo>
                      <a:pt x="0" y="61"/>
                    </a:lnTo>
                    <a:lnTo>
                      <a:pt x="0" y="241"/>
                    </a:lnTo>
                    <a:lnTo>
                      <a:pt x="54" y="220"/>
                    </a:lnTo>
                    <a:lnTo>
                      <a:pt x="54" y="72"/>
                    </a:lnTo>
                    <a:lnTo>
                      <a:pt x="160" y="47"/>
                    </a:lnTo>
                    <a:lnTo>
                      <a:pt x="160" y="263"/>
                    </a:lnTo>
                    <a:lnTo>
                      <a:pt x="0" y="241"/>
                    </a:lnTo>
                    <a:lnTo>
                      <a:pt x="160" y="300"/>
                    </a:lnTo>
                    <a:lnTo>
                      <a:pt x="160" y="300"/>
                    </a:lnTo>
                    <a:lnTo>
                      <a:pt x="250" y="276"/>
                    </a:lnTo>
                    <a:lnTo>
                      <a:pt x="250" y="275"/>
                    </a:lnTo>
                    <a:lnTo>
                      <a:pt x="250" y="2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grpSp>
        <p:grpSp>
          <p:nvGrpSpPr>
            <p:cNvPr id="57" name="Group 56"/>
            <p:cNvGrpSpPr>
              <a:grpSpLocks noChangeAspect="1"/>
            </p:cNvGrpSpPr>
            <p:nvPr/>
          </p:nvGrpSpPr>
          <p:grpSpPr bwMode="auto">
            <a:xfrm>
              <a:off x="5551487" y="2461672"/>
              <a:ext cx="1657350" cy="820738"/>
              <a:chOff x="3497" y="1627"/>
              <a:chExt cx="1044" cy="517"/>
            </a:xfrm>
            <a:grpFill/>
          </p:grpSpPr>
          <p:sp>
            <p:nvSpPr>
              <p:cNvPr id="58" name="Freeform 18"/>
              <p:cNvSpPr>
                <a:spLocks noEditPoints="1"/>
              </p:cNvSpPr>
              <p:nvPr/>
            </p:nvSpPr>
            <p:spPr bwMode="auto">
              <a:xfrm>
                <a:off x="3499" y="1891"/>
                <a:ext cx="151" cy="189"/>
              </a:xfrm>
              <a:custGeom>
                <a:avLst/>
                <a:gdLst>
                  <a:gd name="T0" fmla="*/ 116 w 116"/>
                  <a:gd name="T1" fmla="*/ 71 h 144"/>
                  <a:gd name="T2" fmla="*/ 106 w 116"/>
                  <a:gd name="T3" fmla="*/ 109 h 144"/>
                  <a:gd name="T4" fmla="*/ 79 w 116"/>
                  <a:gd name="T5" fmla="*/ 135 h 144"/>
                  <a:gd name="T6" fmla="*/ 38 w 116"/>
                  <a:gd name="T7" fmla="*/ 144 h 144"/>
                  <a:gd name="T8" fmla="*/ 0 w 116"/>
                  <a:gd name="T9" fmla="*/ 144 h 144"/>
                  <a:gd name="T10" fmla="*/ 0 w 116"/>
                  <a:gd name="T11" fmla="*/ 0 h 144"/>
                  <a:gd name="T12" fmla="*/ 40 w 116"/>
                  <a:gd name="T13" fmla="*/ 0 h 144"/>
                  <a:gd name="T14" fmla="*/ 116 w 116"/>
                  <a:gd name="T15" fmla="*/ 71 h 144"/>
                  <a:gd name="T16" fmla="*/ 98 w 116"/>
                  <a:gd name="T17" fmla="*/ 71 h 144"/>
                  <a:gd name="T18" fmla="*/ 39 w 116"/>
                  <a:gd name="T19" fmla="*/ 16 h 144"/>
                  <a:gd name="T20" fmla="*/ 17 w 116"/>
                  <a:gd name="T21" fmla="*/ 16 h 144"/>
                  <a:gd name="T22" fmla="*/ 17 w 116"/>
                  <a:gd name="T23" fmla="*/ 129 h 144"/>
                  <a:gd name="T24" fmla="*/ 38 w 116"/>
                  <a:gd name="T25" fmla="*/ 129 h 144"/>
                  <a:gd name="T26" fmla="*/ 82 w 116"/>
                  <a:gd name="T27" fmla="*/ 114 h 144"/>
                  <a:gd name="T28" fmla="*/ 98 w 116"/>
                  <a:gd name="T29" fmla="*/ 7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 h="144">
                    <a:moveTo>
                      <a:pt x="116" y="71"/>
                    </a:moveTo>
                    <a:cubicBezTo>
                      <a:pt x="116" y="85"/>
                      <a:pt x="113" y="98"/>
                      <a:pt x="106" y="109"/>
                    </a:cubicBezTo>
                    <a:cubicBezTo>
                      <a:pt x="100" y="121"/>
                      <a:pt x="91" y="129"/>
                      <a:pt x="79" y="135"/>
                    </a:cubicBezTo>
                    <a:cubicBezTo>
                      <a:pt x="67" y="141"/>
                      <a:pt x="53" y="144"/>
                      <a:pt x="38" y="144"/>
                    </a:cubicBezTo>
                    <a:cubicBezTo>
                      <a:pt x="0" y="144"/>
                      <a:pt x="0" y="144"/>
                      <a:pt x="0" y="144"/>
                    </a:cubicBezTo>
                    <a:cubicBezTo>
                      <a:pt x="0" y="0"/>
                      <a:pt x="0" y="0"/>
                      <a:pt x="0" y="0"/>
                    </a:cubicBezTo>
                    <a:cubicBezTo>
                      <a:pt x="40" y="0"/>
                      <a:pt x="40" y="0"/>
                      <a:pt x="40" y="0"/>
                    </a:cubicBezTo>
                    <a:cubicBezTo>
                      <a:pt x="90" y="0"/>
                      <a:pt x="116" y="24"/>
                      <a:pt x="116" y="71"/>
                    </a:cubicBezTo>
                    <a:close/>
                    <a:moveTo>
                      <a:pt x="98" y="71"/>
                    </a:moveTo>
                    <a:cubicBezTo>
                      <a:pt x="98" y="34"/>
                      <a:pt x="79" y="16"/>
                      <a:pt x="39" y="16"/>
                    </a:cubicBezTo>
                    <a:cubicBezTo>
                      <a:pt x="17" y="16"/>
                      <a:pt x="17" y="16"/>
                      <a:pt x="17" y="16"/>
                    </a:cubicBezTo>
                    <a:cubicBezTo>
                      <a:pt x="17" y="129"/>
                      <a:pt x="17" y="129"/>
                      <a:pt x="17" y="129"/>
                    </a:cubicBezTo>
                    <a:cubicBezTo>
                      <a:pt x="38" y="129"/>
                      <a:pt x="38" y="129"/>
                      <a:pt x="38" y="129"/>
                    </a:cubicBezTo>
                    <a:cubicBezTo>
                      <a:pt x="57" y="129"/>
                      <a:pt x="72" y="124"/>
                      <a:pt x="82" y="114"/>
                    </a:cubicBezTo>
                    <a:cubicBezTo>
                      <a:pt x="93" y="104"/>
                      <a:pt x="98" y="89"/>
                      <a:pt x="9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59" name="Freeform 19"/>
              <p:cNvSpPr>
                <a:spLocks noEditPoints="1"/>
              </p:cNvSpPr>
              <p:nvPr/>
            </p:nvSpPr>
            <p:spPr bwMode="auto">
              <a:xfrm>
                <a:off x="4292" y="1887"/>
                <a:ext cx="27" cy="194"/>
              </a:xfrm>
              <a:custGeom>
                <a:avLst/>
                <a:gdLst>
                  <a:gd name="T0" fmla="*/ 21 w 21"/>
                  <a:gd name="T1" fmla="*/ 11 h 148"/>
                  <a:gd name="T2" fmla="*/ 18 w 21"/>
                  <a:gd name="T3" fmla="*/ 19 h 148"/>
                  <a:gd name="T4" fmla="*/ 10 w 21"/>
                  <a:gd name="T5" fmla="*/ 22 h 148"/>
                  <a:gd name="T6" fmla="*/ 3 w 21"/>
                  <a:gd name="T7" fmla="*/ 19 h 148"/>
                  <a:gd name="T8" fmla="*/ 0 w 21"/>
                  <a:gd name="T9" fmla="*/ 11 h 148"/>
                  <a:gd name="T10" fmla="*/ 3 w 21"/>
                  <a:gd name="T11" fmla="*/ 4 h 148"/>
                  <a:gd name="T12" fmla="*/ 10 w 21"/>
                  <a:gd name="T13" fmla="*/ 0 h 148"/>
                  <a:gd name="T14" fmla="*/ 18 w 21"/>
                  <a:gd name="T15" fmla="*/ 4 h 148"/>
                  <a:gd name="T16" fmla="*/ 21 w 21"/>
                  <a:gd name="T17" fmla="*/ 11 h 148"/>
                  <a:gd name="T18" fmla="*/ 18 w 21"/>
                  <a:gd name="T19" fmla="*/ 148 h 148"/>
                  <a:gd name="T20" fmla="*/ 2 w 21"/>
                  <a:gd name="T21" fmla="*/ 148 h 148"/>
                  <a:gd name="T22" fmla="*/ 2 w 21"/>
                  <a:gd name="T23" fmla="*/ 45 h 148"/>
                  <a:gd name="T24" fmla="*/ 18 w 21"/>
                  <a:gd name="T25" fmla="*/ 45 h 148"/>
                  <a:gd name="T26" fmla="*/ 18 w 21"/>
                  <a:gd name="T2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148">
                    <a:moveTo>
                      <a:pt x="21" y="11"/>
                    </a:moveTo>
                    <a:cubicBezTo>
                      <a:pt x="21" y="14"/>
                      <a:pt x="20" y="17"/>
                      <a:pt x="18" y="19"/>
                    </a:cubicBezTo>
                    <a:cubicBezTo>
                      <a:pt x="16" y="21"/>
                      <a:pt x="13" y="22"/>
                      <a:pt x="10" y="22"/>
                    </a:cubicBezTo>
                    <a:cubicBezTo>
                      <a:pt x="7" y="22"/>
                      <a:pt x="5" y="21"/>
                      <a:pt x="3" y="19"/>
                    </a:cubicBezTo>
                    <a:cubicBezTo>
                      <a:pt x="1" y="17"/>
                      <a:pt x="0" y="14"/>
                      <a:pt x="0" y="11"/>
                    </a:cubicBezTo>
                    <a:cubicBezTo>
                      <a:pt x="0" y="8"/>
                      <a:pt x="1" y="6"/>
                      <a:pt x="3" y="4"/>
                    </a:cubicBezTo>
                    <a:cubicBezTo>
                      <a:pt x="5" y="1"/>
                      <a:pt x="7" y="0"/>
                      <a:pt x="10" y="0"/>
                    </a:cubicBezTo>
                    <a:cubicBezTo>
                      <a:pt x="13" y="0"/>
                      <a:pt x="16" y="1"/>
                      <a:pt x="18" y="4"/>
                    </a:cubicBezTo>
                    <a:cubicBezTo>
                      <a:pt x="20" y="6"/>
                      <a:pt x="21" y="8"/>
                      <a:pt x="21" y="11"/>
                    </a:cubicBezTo>
                    <a:close/>
                    <a:moveTo>
                      <a:pt x="18" y="148"/>
                    </a:moveTo>
                    <a:cubicBezTo>
                      <a:pt x="2" y="148"/>
                      <a:pt x="2" y="148"/>
                      <a:pt x="2" y="148"/>
                    </a:cubicBezTo>
                    <a:cubicBezTo>
                      <a:pt x="2" y="45"/>
                      <a:pt x="2" y="45"/>
                      <a:pt x="2" y="45"/>
                    </a:cubicBezTo>
                    <a:cubicBezTo>
                      <a:pt x="18" y="45"/>
                      <a:pt x="18" y="45"/>
                      <a:pt x="18" y="45"/>
                    </a:cubicBezTo>
                    <a:lnTo>
                      <a:pt x="18"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0" name="Freeform 20"/>
              <p:cNvSpPr>
                <a:spLocks/>
              </p:cNvSpPr>
              <p:nvPr/>
            </p:nvSpPr>
            <p:spPr bwMode="auto">
              <a:xfrm>
                <a:off x="3497" y="1642"/>
                <a:ext cx="192" cy="188"/>
              </a:xfrm>
              <a:custGeom>
                <a:avLst/>
                <a:gdLst>
                  <a:gd name="T0" fmla="*/ 147 w 147"/>
                  <a:gd name="T1" fmla="*/ 144 h 144"/>
                  <a:gd name="T2" fmla="*/ 130 w 147"/>
                  <a:gd name="T3" fmla="*/ 144 h 144"/>
                  <a:gd name="T4" fmla="*/ 130 w 147"/>
                  <a:gd name="T5" fmla="*/ 47 h 144"/>
                  <a:gd name="T6" fmla="*/ 132 w 147"/>
                  <a:gd name="T7" fmla="*/ 19 h 144"/>
                  <a:gd name="T8" fmla="*/ 131 w 147"/>
                  <a:gd name="T9" fmla="*/ 19 h 144"/>
                  <a:gd name="T10" fmla="*/ 127 w 147"/>
                  <a:gd name="T11" fmla="*/ 33 h 144"/>
                  <a:gd name="T12" fmla="*/ 78 w 147"/>
                  <a:gd name="T13" fmla="*/ 144 h 144"/>
                  <a:gd name="T14" fmla="*/ 69 w 147"/>
                  <a:gd name="T15" fmla="*/ 144 h 144"/>
                  <a:gd name="T16" fmla="*/ 20 w 147"/>
                  <a:gd name="T17" fmla="*/ 34 h 144"/>
                  <a:gd name="T18" fmla="*/ 16 w 147"/>
                  <a:gd name="T19" fmla="*/ 19 h 144"/>
                  <a:gd name="T20" fmla="*/ 16 w 147"/>
                  <a:gd name="T21" fmla="*/ 19 h 144"/>
                  <a:gd name="T22" fmla="*/ 16 w 147"/>
                  <a:gd name="T23" fmla="*/ 47 h 144"/>
                  <a:gd name="T24" fmla="*/ 16 w 147"/>
                  <a:gd name="T25" fmla="*/ 144 h 144"/>
                  <a:gd name="T26" fmla="*/ 0 w 147"/>
                  <a:gd name="T27" fmla="*/ 144 h 144"/>
                  <a:gd name="T28" fmla="*/ 0 w 147"/>
                  <a:gd name="T29" fmla="*/ 0 h 144"/>
                  <a:gd name="T30" fmla="*/ 22 w 147"/>
                  <a:gd name="T31" fmla="*/ 0 h 144"/>
                  <a:gd name="T32" fmla="*/ 67 w 147"/>
                  <a:gd name="T33" fmla="*/ 100 h 144"/>
                  <a:gd name="T34" fmla="*/ 73 w 147"/>
                  <a:gd name="T35" fmla="*/ 117 h 144"/>
                  <a:gd name="T36" fmla="*/ 74 w 147"/>
                  <a:gd name="T37" fmla="*/ 117 h 144"/>
                  <a:gd name="T38" fmla="*/ 81 w 147"/>
                  <a:gd name="T39" fmla="*/ 100 h 144"/>
                  <a:gd name="T40" fmla="*/ 126 w 147"/>
                  <a:gd name="T41" fmla="*/ 0 h 144"/>
                  <a:gd name="T42" fmla="*/ 147 w 147"/>
                  <a:gd name="T43" fmla="*/ 0 h 144"/>
                  <a:gd name="T44" fmla="*/ 147 w 147"/>
                  <a:gd name="T45"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7" h="144">
                    <a:moveTo>
                      <a:pt x="147" y="144"/>
                    </a:moveTo>
                    <a:cubicBezTo>
                      <a:pt x="130" y="144"/>
                      <a:pt x="130" y="144"/>
                      <a:pt x="130" y="144"/>
                    </a:cubicBezTo>
                    <a:cubicBezTo>
                      <a:pt x="130" y="47"/>
                      <a:pt x="130" y="47"/>
                      <a:pt x="130" y="47"/>
                    </a:cubicBezTo>
                    <a:cubicBezTo>
                      <a:pt x="130" y="39"/>
                      <a:pt x="131" y="30"/>
                      <a:pt x="132" y="19"/>
                    </a:cubicBezTo>
                    <a:cubicBezTo>
                      <a:pt x="131" y="19"/>
                      <a:pt x="131" y="19"/>
                      <a:pt x="131" y="19"/>
                    </a:cubicBezTo>
                    <a:cubicBezTo>
                      <a:pt x="130" y="26"/>
                      <a:pt x="128" y="30"/>
                      <a:pt x="127" y="33"/>
                    </a:cubicBezTo>
                    <a:cubicBezTo>
                      <a:pt x="78" y="144"/>
                      <a:pt x="78" y="144"/>
                      <a:pt x="78" y="144"/>
                    </a:cubicBezTo>
                    <a:cubicBezTo>
                      <a:pt x="69" y="144"/>
                      <a:pt x="69" y="144"/>
                      <a:pt x="69" y="144"/>
                    </a:cubicBezTo>
                    <a:cubicBezTo>
                      <a:pt x="20" y="34"/>
                      <a:pt x="20" y="34"/>
                      <a:pt x="20" y="34"/>
                    </a:cubicBezTo>
                    <a:cubicBezTo>
                      <a:pt x="19" y="31"/>
                      <a:pt x="18" y="26"/>
                      <a:pt x="16" y="19"/>
                    </a:cubicBezTo>
                    <a:cubicBezTo>
                      <a:pt x="16" y="19"/>
                      <a:pt x="16" y="19"/>
                      <a:pt x="16" y="19"/>
                    </a:cubicBezTo>
                    <a:cubicBezTo>
                      <a:pt x="16" y="25"/>
                      <a:pt x="16" y="34"/>
                      <a:pt x="16" y="47"/>
                    </a:cubicBezTo>
                    <a:cubicBezTo>
                      <a:pt x="16" y="144"/>
                      <a:pt x="16" y="144"/>
                      <a:pt x="16" y="144"/>
                    </a:cubicBezTo>
                    <a:cubicBezTo>
                      <a:pt x="0" y="144"/>
                      <a:pt x="0" y="144"/>
                      <a:pt x="0" y="144"/>
                    </a:cubicBezTo>
                    <a:cubicBezTo>
                      <a:pt x="0" y="0"/>
                      <a:pt x="0" y="0"/>
                      <a:pt x="0" y="0"/>
                    </a:cubicBezTo>
                    <a:cubicBezTo>
                      <a:pt x="22" y="0"/>
                      <a:pt x="22" y="0"/>
                      <a:pt x="22" y="0"/>
                    </a:cubicBezTo>
                    <a:cubicBezTo>
                      <a:pt x="67" y="100"/>
                      <a:pt x="67" y="100"/>
                      <a:pt x="67" y="100"/>
                    </a:cubicBezTo>
                    <a:cubicBezTo>
                      <a:pt x="70" y="108"/>
                      <a:pt x="72" y="113"/>
                      <a:pt x="73" y="117"/>
                    </a:cubicBezTo>
                    <a:cubicBezTo>
                      <a:pt x="74" y="117"/>
                      <a:pt x="74" y="117"/>
                      <a:pt x="74" y="117"/>
                    </a:cubicBezTo>
                    <a:cubicBezTo>
                      <a:pt x="77" y="108"/>
                      <a:pt x="79" y="102"/>
                      <a:pt x="81" y="100"/>
                    </a:cubicBezTo>
                    <a:cubicBezTo>
                      <a:pt x="126" y="0"/>
                      <a:pt x="126" y="0"/>
                      <a:pt x="126" y="0"/>
                    </a:cubicBezTo>
                    <a:cubicBezTo>
                      <a:pt x="147" y="0"/>
                      <a:pt x="147" y="0"/>
                      <a:pt x="147" y="0"/>
                    </a:cubicBezTo>
                    <a:lnTo>
                      <a:pt x="147"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1" name="Freeform 21"/>
              <p:cNvSpPr>
                <a:spLocks/>
              </p:cNvSpPr>
              <p:nvPr/>
            </p:nvSpPr>
            <p:spPr bwMode="auto">
              <a:xfrm>
                <a:off x="3775" y="1691"/>
                <a:ext cx="102" cy="142"/>
              </a:xfrm>
              <a:custGeom>
                <a:avLst/>
                <a:gdLst>
                  <a:gd name="T0" fmla="*/ 77 w 78"/>
                  <a:gd name="T1" fmla="*/ 101 h 108"/>
                  <a:gd name="T2" fmla="*/ 49 w 78"/>
                  <a:gd name="T3" fmla="*/ 108 h 108"/>
                  <a:gd name="T4" fmla="*/ 24 w 78"/>
                  <a:gd name="T5" fmla="*/ 102 h 108"/>
                  <a:gd name="T6" fmla="*/ 7 w 78"/>
                  <a:gd name="T7" fmla="*/ 83 h 108"/>
                  <a:gd name="T8" fmla="*/ 0 w 78"/>
                  <a:gd name="T9" fmla="*/ 57 h 108"/>
                  <a:gd name="T10" fmla="*/ 15 w 78"/>
                  <a:gd name="T11" fmla="*/ 16 h 108"/>
                  <a:gd name="T12" fmla="*/ 54 w 78"/>
                  <a:gd name="T13" fmla="*/ 0 h 108"/>
                  <a:gd name="T14" fmla="*/ 78 w 78"/>
                  <a:gd name="T15" fmla="*/ 6 h 108"/>
                  <a:gd name="T16" fmla="*/ 78 w 78"/>
                  <a:gd name="T17" fmla="*/ 22 h 108"/>
                  <a:gd name="T18" fmla="*/ 53 w 78"/>
                  <a:gd name="T19" fmla="*/ 14 h 108"/>
                  <a:gd name="T20" fmla="*/ 27 w 78"/>
                  <a:gd name="T21" fmla="*/ 26 h 108"/>
                  <a:gd name="T22" fmla="*/ 17 w 78"/>
                  <a:gd name="T23" fmla="*/ 55 h 108"/>
                  <a:gd name="T24" fmla="*/ 27 w 78"/>
                  <a:gd name="T25" fmla="*/ 84 h 108"/>
                  <a:gd name="T26" fmla="*/ 52 w 78"/>
                  <a:gd name="T27" fmla="*/ 94 h 108"/>
                  <a:gd name="T28" fmla="*/ 77 w 78"/>
                  <a:gd name="T29" fmla="*/ 85 h 108"/>
                  <a:gd name="T30" fmla="*/ 77 w 78"/>
                  <a:gd name="T31" fmla="*/ 10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108">
                    <a:moveTo>
                      <a:pt x="77" y="101"/>
                    </a:moveTo>
                    <a:cubicBezTo>
                      <a:pt x="70" y="106"/>
                      <a:pt x="60" y="108"/>
                      <a:pt x="49" y="108"/>
                    </a:cubicBezTo>
                    <a:cubicBezTo>
                      <a:pt x="40" y="108"/>
                      <a:pt x="31" y="106"/>
                      <a:pt x="24" y="102"/>
                    </a:cubicBezTo>
                    <a:cubicBezTo>
                      <a:pt x="17" y="97"/>
                      <a:pt x="11" y="91"/>
                      <a:pt x="7" y="83"/>
                    </a:cubicBezTo>
                    <a:cubicBezTo>
                      <a:pt x="2" y="75"/>
                      <a:pt x="0" y="67"/>
                      <a:pt x="0" y="57"/>
                    </a:cubicBezTo>
                    <a:cubicBezTo>
                      <a:pt x="0" y="40"/>
                      <a:pt x="5" y="26"/>
                      <a:pt x="15" y="16"/>
                    </a:cubicBezTo>
                    <a:cubicBezTo>
                      <a:pt x="25" y="6"/>
                      <a:pt x="38" y="0"/>
                      <a:pt x="54" y="0"/>
                    </a:cubicBezTo>
                    <a:cubicBezTo>
                      <a:pt x="63" y="0"/>
                      <a:pt x="71" y="2"/>
                      <a:pt x="78" y="6"/>
                    </a:cubicBezTo>
                    <a:cubicBezTo>
                      <a:pt x="78" y="22"/>
                      <a:pt x="78" y="22"/>
                      <a:pt x="78" y="22"/>
                    </a:cubicBezTo>
                    <a:cubicBezTo>
                      <a:pt x="70" y="17"/>
                      <a:pt x="62" y="14"/>
                      <a:pt x="53" y="14"/>
                    </a:cubicBezTo>
                    <a:cubicBezTo>
                      <a:pt x="43" y="14"/>
                      <a:pt x="34" y="18"/>
                      <a:pt x="27" y="26"/>
                    </a:cubicBezTo>
                    <a:cubicBezTo>
                      <a:pt x="21" y="33"/>
                      <a:pt x="17" y="43"/>
                      <a:pt x="17" y="55"/>
                    </a:cubicBezTo>
                    <a:cubicBezTo>
                      <a:pt x="17" y="67"/>
                      <a:pt x="20" y="77"/>
                      <a:pt x="27" y="84"/>
                    </a:cubicBezTo>
                    <a:cubicBezTo>
                      <a:pt x="33" y="91"/>
                      <a:pt x="42" y="94"/>
                      <a:pt x="52" y="94"/>
                    </a:cubicBezTo>
                    <a:cubicBezTo>
                      <a:pt x="61" y="94"/>
                      <a:pt x="70" y="91"/>
                      <a:pt x="77" y="85"/>
                    </a:cubicBezTo>
                    <a:lnTo>
                      <a:pt x="7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2" name="Freeform 22"/>
              <p:cNvSpPr>
                <a:spLocks/>
              </p:cNvSpPr>
              <p:nvPr/>
            </p:nvSpPr>
            <p:spPr bwMode="auto">
              <a:xfrm>
                <a:off x="3902" y="1693"/>
                <a:ext cx="69" cy="137"/>
              </a:xfrm>
              <a:custGeom>
                <a:avLst/>
                <a:gdLst>
                  <a:gd name="T0" fmla="*/ 53 w 53"/>
                  <a:gd name="T1" fmla="*/ 19 h 105"/>
                  <a:gd name="T2" fmla="*/ 41 w 53"/>
                  <a:gd name="T3" fmla="*/ 15 h 105"/>
                  <a:gd name="T4" fmla="*/ 23 w 53"/>
                  <a:gd name="T5" fmla="*/ 26 h 105"/>
                  <a:gd name="T6" fmla="*/ 16 w 53"/>
                  <a:gd name="T7" fmla="*/ 52 h 105"/>
                  <a:gd name="T8" fmla="*/ 16 w 53"/>
                  <a:gd name="T9" fmla="*/ 105 h 105"/>
                  <a:gd name="T10" fmla="*/ 0 w 53"/>
                  <a:gd name="T11" fmla="*/ 105 h 105"/>
                  <a:gd name="T12" fmla="*/ 0 w 53"/>
                  <a:gd name="T13" fmla="*/ 2 h 105"/>
                  <a:gd name="T14" fmla="*/ 16 w 53"/>
                  <a:gd name="T15" fmla="*/ 2 h 105"/>
                  <a:gd name="T16" fmla="*/ 16 w 53"/>
                  <a:gd name="T17" fmla="*/ 23 h 105"/>
                  <a:gd name="T18" fmla="*/ 17 w 53"/>
                  <a:gd name="T19" fmla="*/ 23 h 105"/>
                  <a:gd name="T20" fmla="*/ 27 w 53"/>
                  <a:gd name="T21" fmla="*/ 6 h 105"/>
                  <a:gd name="T22" fmla="*/ 44 w 53"/>
                  <a:gd name="T23" fmla="*/ 0 h 105"/>
                  <a:gd name="T24" fmla="*/ 53 w 53"/>
                  <a:gd name="T25" fmla="*/ 1 h 105"/>
                  <a:gd name="T26" fmla="*/ 53 w 53"/>
                  <a:gd name="T27" fmla="*/ 1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105">
                    <a:moveTo>
                      <a:pt x="53" y="19"/>
                    </a:moveTo>
                    <a:cubicBezTo>
                      <a:pt x="50" y="16"/>
                      <a:pt x="46" y="15"/>
                      <a:pt x="41" y="15"/>
                    </a:cubicBezTo>
                    <a:cubicBezTo>
                      <a:pt x="34" y="15"/>
                      <a:pt x="28" y="19"/>
                      <a:pt x="23" y="26"/>
                    </a:cubicBezTo>
                    <a:cubicBezTo>
                      <a:pt x="19" y="32"/>
                      <a:pt x="16" y="41"/>
                      <a:pt x="16" y="52"/>
                    </a:cubicBezTo>
                    <a:cubicBezTo>
                      <a:pt x="16" y="105"/>
                      <a:pt x="16" y="105"/>
                      <a:pt x="16" y="105"/>
                    </a:cubicBezTo>
                    <a:cubicBezTo>
                      <a:pt x="0" y="105"/>
                      <a:pt x="0" y="105"/>
                      <a:pt x="0" y="105"/>
                    </a:cubicBezTo>
                    <a:cubicBezTo>
                      <a:pt x="0" y="2"/>
                      <a:pt x="0" y="2"/>
                      <a:pt x="0" y="2"/>
                    </a:cubicBezTo>
                    <a:cubicBezTo>
                      <a:pt x="16" y="2"/>
                      <a:pt x="16" y="2"/>
                      <a:pt x="16" y="2"/>
                    </a:cubicBezTo>
                    <a:cubicBezTo>
                      <a:pt x="16" y="23"/>
                      <a:pt x="16" y="23"/>
                      <a:pt x="16" y="23"/>
                    </a:cubicBezTo>
                    <a:cubicBezTo>
                      <a:pt x="17" y="23"/>
                      <a:pt x="17" y="23"/>
                      <a:pt x="17" y="23"/>
                    </a:cubicBezTo>
                    <a:cubicBezTo>
                      <a:pt x="19" y="16"/>
                      <a:pt x="22" y="10"/>
                      <a:pt x="27" y="6"/>
                    </a:cubicBezTo>
                    <a:cubicBezTo>
                      <a:pt x="32" y="2"/>
                      <a:pt x="37" y="0"/>
                      <a:pt x="44" y="0"/>
                    </a:cubicBezTo>
                    <a:cubicBezTo>
                      <a:pt x="48" y="0"/>
                      <a:pt x="51" y="1"/>
                      <a:pt x="53" y="1"/>
                    </a:cubicBezTo>
                    <a:lnTo>
                      <a:pt x="53"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3" name="Freeform 23"/>
              <p:cNvSpPr>
                <a:spLocks noEditPoints="1"/>
              </p:cNvSpPr>
              <p:nvPr/>
            </p:nvSpPr>
            <p:spPr bwMode="auto">
              <a:xfrm>
                <a:off x="3973" y="1691"/>
                <a:ext cx="134" cy="142"/>
              </a:xfrm>
              <a:custGeom>
                <a:avLst/>
                <a:gdLst>
                  <a:gd name="T0" fmla="*/ 102 w 102"/>
                  <a:gd name="T1" fmla="*/ 54 h 108"/>
                  <a:gd name="T2" fmla="*/ 88 w 102"/>
                  <a:gd name="T3" fmla="*/ 93 h 108"/>
                  <a:gd name="T4" fmla="*/ 50 w 102"/>
                  <a:gd name="T5" fmla="*/ 108 h 108"/>
                  <a:gd name="T6" fmla="*/ 14 w 102"/>
                  <a:gd name="T7" fmla="*/ 94 h 108"/>
                  <a:gd name="T8" fmla="*/ 0 w 102"/>
                  <a:gd name="T9" fmla="*/ 55 h 108"/>
                  <a:gd name="T10" fmla="*/ 14 w 102"/>
                  <a:gd name="T11" fmla="*/ 15 h 108"/>
                  <a:gd name="T12" fmla="*/ 53 w 102"/>
                  <a:gd name="T13" fmla="*/ 0 h 108"/>
                  <a:gd name="T14" fmla="*/ 89 w 102"/>
                  <a:gd name="T15" fmla="*/ 15 h 108"/>
                  <a:gd name="T16" fmla="*/ 102 w 102"/>
                  <a:gd name="T17" fmla="*/ 54 h 108"/>
                  <a:gd name="T18" fmla="*/ 85 w 102"/>
                  <a:gd name="T19" fmla="*/ 54 h 108"/>
                  <a:gd name="T20" fmla="*/ 76 w 102"/>
                  <a:gd name="T21" fmla="*/ 25 h 108"/>
                  <a:gd name="T22" fmla="*/ 52 w 102"/>
                  <a:gd name="T23" fmla="*/ 14 h 108"/>
                  <a:gd name="T24" fmla="*/ 26 w 102"/>
                  <a:gd name="T25" fmla="*/ 25 h 108"/>
                  <a:gd name="T26" fmla="*/ 17 w 102"/>
                  <a:gd name="T27" fmla="*/ 55 h 108"/>
                  <a:gd name="T28" fmla="*/ 26 w 102"/>
                  <a:gd name="T29" fmla="*/ 84 h 108"/>
                  <a:gd name="T30" fmla="*/ 52 w 102"/>
                  <a:gd name="T31" fmla="*/ 94 h 108"/>
                  <a:gd name="T32" fmla="*/ 76 w 102"/>
                  <a:gd name="T33" fmla="*/ 84 h 108"/>
                  <a:gd name="T34" fmla="*/ 85 w 102"/>
                  <a:gd name="T35"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2" h="108">
                    <a:moveTo>
                      <a:pt x="102" y="54"/>
                    </a:moveTo>
                    <a:cubicBezTo>
                      <a:pt x="102" y="70"/>
                      <a:pt x="97" y="83"/>
                      <a:pt x="88" y="93"/>
                    </a:cubicBezTo>
                    <a:cubicBezTo>
                      <a:pt x="78" y="103"/>
                      <a:pt x="66" y="108"/>
                      <a:pt x="50" y="108"/>
                    </a:cubicBezTo>
                    <a:cubicBezTo>
                      <a:pt x="35" y="108"/>
                      <a:pt x="23" y="103"/>
                      <a:pt x="14" y="94"/>
                    </a:cubicBezTo>
                    <a:cubicBezTo>
                      <a:pt x="5" y="84"/>
                      <a:pt x="0" y="71"/>
                      <a:pt x="0" y="55"/>
                    </a:cubicBezTo>
                    <a:cubicBezTo>
                      <a:pt x="0" y="38"/>
                      <a:pt x="5" y="25"/>
                      <a:pt x="14" y="15"/>
                    </a:cubicBezTo>
                    <a:cubicBezTo>
                      <a:pt x="24" y="5"/>
                      <a:pt x="36" y="0"/>
                      <a:pt x="53" y="0"/>
                    </a:cubicBezTo>
                    <a:cubicBezTo>
                      <a:pt x="68" y="0"/>
                      <a:pt x="80" y="5"/>
                      <a:pt x="89" y="15"/>
                    </a:cubicBezTo>
                    <a:cubicBezTo>
                      <a:pt x="97" y="24"/>
                      <a:pt x="102" y="37"/>
                      <a:pt x="102" y="54"/>
                    </a:cubicBezTo>
                    <a:close/>
                    <a:moveTo>
                      <a:pt x="85" y="54"/>
                    </a:moveTo>
                    <a:cubicBezTo>
                      <a:pt x="85" y="42"/>
                      <a:pt x="82" y="32"/>
                      <a:pt x="76" y="25"/>
                    </a:cubicBezTo>
                    <a:cubicBezTo>
                      <a:pt x="70" y="18"/>
                      <a:pt x="62" y="14"/>
                      <a:pt x="52" y="14"/>
                    </a:cubicBezTo>
                    <a:cubicBezTo>
                      <a:pt x="41" y="14"/>
                      <a:pt x="33" y="18"/>
                      <a:pt x="26" y="25"/>
                    </a:cubicBezTo>
                    <a:cubicBezTo>
                      <a:pt x="20" y="32"/>
                      <a:pt x="17" y="42"/>
                      <a:pt x="17" y="55"/>
                    </a:cubicBezTo>
                    <a:cubicBezTo>
                      <a:pt x="17" y="67"/>
                      <a:pt x="20" y="77"/>
                      <a:pt x="26" y="84"/>
                    </a:cubicBezTo>
                    <a:cubicBezTo>
                      <a:pt x="33" y="91"/>
                      <a:pt x="41" y="94"/>
                      <a:pt x="52" y="94"/>
                    </a:cubicBezTo>
                    <a:cubicBezTo>
                      <a:pt x="62" y="94"/>
                      <a:pt x="70" y="91"/>
                      <a:pt x="76" y="84"/>
                    </a:cubicBezTo>
                    <a:cubicBezTo>
                      <a:pt x="82" y="77"/>
                      <a:pt x="85" y="67"/>
                      <a:pt x="8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4" name="Freeform 24"/>
              <p:cNvSpPr>
                <a:spLocks/>
              </p:cNvSpPr>
              <p:nvPr/>
            </p:nvSpPr>
            <p:spPr bwMode="auto">
              <a:xfrm>
                <a:off x="4122" y="1691"/>
                <a:ext cx="84" cy="142"/>
              </a:xfrm>
              <a:custGeom>
                <a:avLst/>
                <a:gdLst>
                  <a:gd name="T0" fmla="*/ 64 w 64"/>
                  <a:gd name="T1" fmla="*/ 78 h 108"/>
                  <a:gd name="T2" fmla="*/ 53 w 64"/>
                  <a:gd name="T3" fmla="*/ 100 h 108"/>
                  <a:gd name="T4" fmla="*/ 26 w 64"/>
                  <a:gd name="T5" fmla="*/ 108 h 108"/>
                  <a:gd name="T6" fmla="*/ 0 w 64"/>
                  <a:gd name="T7" fmla="*/ 102 h 108"/>
                  <a:gd name="T8" fmla="*/ 0 w 64"/>
                  <a:gd name="T9" fmla="*/ 84 h 108"/>
                  <a:gd name="T10" fmla="*/ 27 w 64"/>
                  <a:gd name="T11" fmla="*/ 94 h 108"/>
                  <a:gd name="T12" fmla="*/ 47 w 64"/>
                  <a:gd name="T13" fmla="*/ 80 h 108"/>
                  <a:gd name="T14" fmla="*/ 43 w 64"/>
                  <a:gd name="T15" fmla="*/ 70 h 108"/>
                  <a:gd name="T16" fmla="*/ 26 w 64"/>
                  <a:gd name="T17" fmla="*/ 60 h 108"/>
                  <a:gd name="T18" fmla="*/ 6 w 64"/>
                  <a:gd name="T19" fmla="*/ 48 h 108"/>
                  <a:gd name="T20" fmla="*/ 1 w 64"/>
                  <a:gd name="T21" fmla="*/ 30 h 108"/>
                  <a:gd name="T22" fmla="*/ 11 w 64"/>
                  <a:gd name="T23" fmla="*/ 9 h 108"/>
                  <a:gd name="T24" fmla="*/ 37 w 64"/>
                  <a:gd name="T25" fmla="*/ 0 h 108"/>
                  <a:gd name="T26" fmla="*/ 59 w 64"/>
                  <a:gd name="T27" fmla="*/ 5 h 108"/>
                  <a:gd name="T28" fmla="*/ 59 w 64"/>
                  <a:gd name="T29" fmla="*/ 22 h 108"/>
                  <a:gd name="T30" fmla="*/ 36 w 64"/>
                  <a:gd name="T31" fmla="*/ 14 h 108"/>
                  <a:gd name="T32" fmla="*/ 22 w 64"/>
                  <a:gd name="T33" fmla="*/ 18 h 108"/>
                  <a:gd name="T34" fmla="*/ 17 w 64"/>
                  <a:gd name="T35" fmla="*/ 29 h 108"/>
                  <a:gd name="T36" fmla="*/ 21 w 64"/>
                  <a:gd name="T37" fmla="*/ 39 h 108"/>
                  <a:gd name="T38" fmla="*/ 37 w 64"/>
                  <a:gd name="T39" fmla="*/ 48 h 108"/>
                  <a:gd name="T40" fmla="*/ 58 w 64"/>
                  <a:gd name="T41" fmla="*/ 61 h 108"/>
                  <a:gd name="T42" fmla="*/ 64 w 64"/>
                  <a:gd name="T43" fmla="*/ 7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108">
                    <a:moveTo>
                      <a:pt x="64" y="78"/>
                    </a:moveTo>
                    <a:cubicBezTo>
                      <a:pt x="64" y="87"/>
                      <a:pt x="60" y="94"/>
                      <a:pt x="53" y="100"/>
                    </a:cubicBezTo>
                    <a:cubicBezTo>
                      <a:pt x="46" y="105"/>
                      <a:pt x="37" y="108"/>
                      <a:pt x="26" y="108"/>
                    </a:cubicBezTo>
                    <a:cubicBezTo>
                      <a:pt x="16" y="108"/>
                      <a:pt x="8" y="106"/>
                      <a:pt x="0" y="102"/>
                    </a:cubicBezTo>
                    <a:cubicBezTo>
                      <a:pt x="0" y="84"/>
                      <a:pt x="0" y="84"/>
                      <a:pt x="0" y="84"/>
                    </a:cubicBezTo>
                    <a:cubicBezTo>
                      <a:pt x="9" y="91"/>
                      <a:pt x="17" y="94"/>
                      <a:pt x="27" y="94"/>
                    </a:cubicBezTo>
                    <a:cubicBezTo>
                      <a:pt x="40" y="94"/>
                      <a:pt x="47" y="89"/>
                      <a:pt x="47" y="80"/>
                    </a:cubicBezTo>
                    <a:cubicBezTo>
                      <a:pt x="47" y="76"/>
                      <a:pt x="45" y="73"/>
                      <a:pt x="43" y="70"/>
                    </a:cubicBezTo>
                    <a:cubicBezTo>
                      <a:pt x="40" y="68"/>
                      <a:pt x="35" y="65"/>
                      <a:pt x="26" y="60"/>
                    </a:cubicBezTo>
                    <a:cubicBezTo>
                      <a:pt x="16" y="57"/>
                      <a:pt x="10" y="52"/>
                      <a:pt x="6" y="48"/>
                    </a:cubicBezTo>
                    <a:cubicBezTo>
                      <a:pt x="3" y="43"/>
                      <a:pt x="1" y="38"/>
                      <a:pt x="1" y="30"/>
                    </a:cubicBezTo>
                    <a:cubicBezTo>
                      <a:pt x="1" y="22"/>
                      <a:pt x="4" y="15"/>
                      <a:pt x="11" y="9"/>
                    </a:cubicBezTo>
                    <a:cubicBezTo>
                      <a:pt x="18" y="3"/>
                      <a:pt x="26" y="0"/>
                      <a:pt x="37" y="0"/>
                    </a:cubicBezTo>
                    <a:cubicBezTo>
                      <a:pt x="45" y="0"/>
                      <a:pt x="52" y="2"/>
                      <a:pt x="59" y="5"/>
                    </a:cubicBezTo>
                    <a:cubicBezTo>
                      <a:pt x="59" y="22"/>
                      <a:pt x="59" y="22"/>
                      <a:pt x="59" y="22"/>
                    </a:cubicBezTo>
                    <a:cubicBezTo>
                      <a:pt x="52" y="17"/>
                      <a:pt x="44" y="14"/>
                      <a:pt x="36" y="14"/>
                    </a:cubicBezTo>
                    <a:cubicBezTo>
                      <a:pt x="30" y="14"/>
                      <a:pt x="26" y="16"/>
                      <a:pt x="22" y="18"/>
                    </a:cubicBezTo>
                    <a:cubicBezTo>
                      <a:pt x="19" y="21"/>
                      <a:pt x="17" y="25"/>
                      <a:pt x="17" y="29"/>
                    </a:cubicBezTo>
                    <a:cubicBezTo>
                      <a:pt x="17" y="33"/>
                      <a:pt x="19" y="37"/>
                      <a:pt x="21" y="39"/>
                    </a:cubicBezTo>
                    <a:cubicBezTo>
                      <a:pt x="24" y="42"/>
                      <a:pt x="29" y="45"/>
                      <a:pt x="37" y="48"/>
                    </a:cubicBezTo>
                    <a:cubicBezTo>
                      <a:pt x="47" y="52"/>
                      <a:pt x="54" y="56"/>
                      <a:pt x="58" y="61"/>
                    </a:cubicBezTo>
                    <a:cubicBezTo>
                      <a:pt x="62" y="66"/>
                      <a:pt x="64" y="71"/>
                      <a:pt x="6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5" name="Freeform 25"/>
              <p:cNvSpPr>
                <a:spLocks noEditPoints="1"/>
              </p:cNvSpPr>
              <p:nvPr/>
            </p:nvSpPr>
            <p:spPr bwMode="auto">
              <a:xfrm>
                <a:off x="4219" y="1691"/>
                <a:ext cx="131" cy="142"/>
              </a:xfrm>
              <a:custGeom>
                <a:avLst/>
                <a:gdLst>
                  <a:gd name="T0" fmla="*/ 101 w 101"/>
                  <a:gd name="T1" fmla="*/ 54 h 108"/>
                  <a:gd name="T2" fmla="*/ 88 w 101"/>
                  <a:gd name="T3" fmla="*/ 93 h 108"/>
                  <a:gd name="T4" fmla="*/ 50 w 101"/>
                  <a:gd name="T5" fmla="*/ 108 h 108"/>
                  <a:gd name="T6" fmla="*/ 14 w 101"/>
                  <a:gd name="T7" fmla="*/ 94 h 108"/>
                  <a:gd name="T8" fmla="*/ 0 w 101"/>
                  <a:gd name="T9" fmla="*/ 55 h 108"/>
                  <a:gd name="T10" fmla="*/ 14 w 101"/>
                  <a:gd name="T11" fmla="*/ 15 h 108"/>
                  <a:gd name="T12" fmla="*/ 53 w 101"/>
                  <a:gd name="T13" fmla="*/ 0 h 108"/>
                  <a:gd name="T14" fmla="*/ 89 w 101"/>
                  <a:gd name="T15" fmla="*/ 15 h 108"/>
                  <a:gd name="T16" fmla="*/ 101 w 101"/>
                  <a:gd name="T17" fmla="*/ 54 h 108"/>
                  <a:gd name="T18" fmla="*/ 85 w 101"/>
                  <a:gd name="T19" fmla="*/ 54 h 108"/>
                  <a:gd name="T20" fmla="*/ 76 w 101"/>
                  <a:gd name="T21" fmla="*/ 25 h 108"/>
                  <a:gd name="T22" fmla="*/ 51 w 101"/>
                  <a:gd name="T23" fmla="*/ 14 h 108"/>
                  <a:gd name="T24" fmla="*/ 26 w 101"/>
                  <a:gd name="T25" fmla="*/ 25 h 108"/>
                  <a:gd name="T26" fmla="*/ 17 w 101"/>
                  <a:gd name="T27" fmla="*/ 55 h 108"/>
                  <a:gd name="T28" fmla="*/ 26 w 101"/>
                  <a:gd name="T29" fmla="*/ 84 h 108"/>
                  <a:gd name="T30" fmla="*/ 51 w 101"/>
                  <a:gd name="T31" fmla="*/ 94 h 108"/>
                  <a:gd name="T32" fmla="*/ 76 w 101"/>
                  <a:gd name="T33" fmla="*/ 84 h 108"/>
                  <a:gd name="T34" fmla="*/ 85 w 101"/>
                  <a:gd name="T35"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108">
                    <a:moveTo>
                      <a:pt x="101" y="54"/>
                    </a:moveTo>
                    <a:cubicBezTo>
                      <a:pt x="101" y="70"/>
                      <a:pt x="97" y="83"/>
                      <a:pt x="88" y="93"/>
                    </a:cubicBezTo>
                    <a:cubicBezTo>
                      <a:pt x="78" y="103"/>
                      <a:pt x="66" y="108"/>
                      <a:pt x="50" y="108"/>
                    </a:cubicBezTo>
                    <a:cubicBezTo>
                      <a:pt x="35" y="108"/>
                      <a:pt x="23" y="103"/>
                      <a:pt x="14" y="94"/>
                    </a:cubicBezTo>
                    <a:cubicBezTo>
                      <a:pt x="5" y="84"/>
                      <a:pt x="0" y="71"/>
                      <a:pt x="0" y="55"/>
                    </a:cubicBezTo>
                    <a:cubicBezTo>
                      <a:pt x="0" y="38"/>
                      <a:pt x="5" y="25"/>
                      <a:pt x="14" y="15"/>
                    </a:cubicBezTo>
                    <a:cubicBezTo>
                      <a:pt x="24" y="5"/>
                      <a:pt x="36" y="0"/>
                      <a:pt x="53" y="0"/>
                    </a:cubicBezTo>
                    <a:cubicBezTo>
                      <a:pt x="68" y="0"/>
                      <a:pt x="80" y="5"/>
                      <a:pt x="89" y="15"/>
                    </a:cubicBezTo>
                    <a:cubicBezTo>
                      <a:pt x="97" y="24"/>
                      <a:pt x="101" y="37"/>
                      <a:pt x="101" y="54"/>
                    </a:cubicBezTo>
                    <a:close/>
                    <a:moveTo>
                      <a:pt x="85" y="54"/>
                    </a:moveTo>
                    <a:cubicBezTo>
                      <a:pt x="85" y="42"/>
                      <a:pt x="82" y="32"/>
                      <a:pt x="76" y="25"/>
                    </a:cubicBezTo>
                    <a:cubicBezTo>
                      <a:pt x="70" y="18"/>
                      <a:pt x="62" y="14"/>
                      <a:pt x="51" y="14"/>
                    </a:cubicBezTo>
                    <a:cubicBezTo>
                      <a:pt x="41" y="14"/>
                      <a:pt x="33" y="18"/>
                      <a:pt x="26" y="25"/>
                    </a:cubicBezTo>
                    <a:cubicBezTo>
                      <a:pt x="20" y="32"/>
                      <a:pt x="17" y="42"/>
                      <a:pt x="17" y="55"/>
                    </a:cubicBezTo>
                    <a:cubicBezTo>
                      <a:pt x="17" y="67"/>
                      <a:pt x="20" y="77"/>
                      <a:pt x="26" y="84"/>
                    </a:cubicBezTo>
                    <a:cubicBezTo>
                      <a:pt x="33" y="91"/>
                      <a:pt x="41" y="94"/>
                      <a:pt x="51" y="94"/>
                    </a:cubicBezTo>
                    <a:cubicBezTo>
                      <a:pt x="62" y="94"/>
                      <a:pt x="70" y="91"/>
                      <a:pt x="76" y="84"/>
                    </a:cubicBezTo>
                    <a:cubicBezTo>
                      <a:pt x="82" y="77"/>
                      <a:pt x="85" y="67"/>
                      <a:pt x="8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6" name="Freeform 26"/>
              <p:cNvSpPr>
                <a:spLocks/>
              </p:cNvSpPr>
              <p:nvPr/>
            </p:nvSpPr>
            <p:spPr bwMode="auto">
              <a:xfrm>
                <a:off x="4357" y="1627"/>
                <a:ext cx="82" cy="203"/>
              </a:xfrm>
              <a:custGeom>
                <a:avLst/>
                <a:gdLst>
                  <a:gd name="T0" fmla="*/ 63 w 63"/>
                  <a:gd name="T1" fmla="*/ 17 h 155"/>
                  <a:gd name="T2" fmla="*/ 52 w 63"/>
                  <a:gd name="T3" fmla="*/ 14 h 155"/>
                  <a:gd name="T4" fmla="*/ 34 w 63"/>
                  <a:gd name="T5" fmla="*/ 36 h 155"/>
                  <a:gd name="T6" fmla="*/ 34 w 63"/>
                  <a:gd name="T7" fmla="*/ 52 h 155"/>
                  <a:gd name="T8" fmla="*/ 58 w 63"/>
                  <a:gd name="T9" fmla="*/ 52 h 155"/>
                  <a:gd name="T10" fmla="*/ 58 w 63"/>
                  <a:gd name="T11" fmla="*/ 66 h 155"/>
                  <a:gd name="T12" fmla="*/ 34 w 63"/>
                  <a:gd name="T13" fmla="*/ 66 h 155"/>
                  <a:gd name="T14" fmla="*/ 34 w 63"/>
                  <a:gd name="T15" fmla="*/ 155 h 155"/>
                  <a:gd name="T16" fmla="*/ 18 w 63"/>
                  <a:gd name="T17" fmla="*/ 155 h 155"/>
                  <a:gd name="T18" fmla="*/ 18 w 63"/>
                  <a:gd name="T19" fmla="*/ 66 h 155"/>
                  <a:gd name="T20" fmla="*/ 0 w 63"/>
                  <a:gd name="T21" fmla="*/ 66 h 155"/>
                  <a:gd name="T22" fmla="*/ 0 w 63"/>
                  <a:gd name="T23" fmla="*/ 52 h 155"/>
                  <a:gd name="T24" fmla="*/ 18 w 63"/>
                  <a:gd name="T25" fmla="*/ 52 h 155"/>
                  <a:gd name="T26" fmla="*/ 18 w 63"/>
                  <a:gd name="T27" fmla="*/ 35 h 155"/>
                  <a:gd name="T28" fmla="*/ 27 w 63"/>
                  <a:gd name="T29" fmla="*/ 10 h 155"/>
                  <a:gd name="T30" fmla="*/ 51 w 63"/>
                  <a:gd name="T31" fmla="*/ 0 h 155"/>
                  <a:gd name="T32" fmla="*/ 63 w 63"/>
                  <a:gd name="T33" fmla="*/ 2 h 155"/>
                  <a:gd name="T34" fmla="*/ 63 w 63"/>
                  <a:gd name="T35" fmla="*/ 1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155">
                    <a:moveTo>
                      <a:pt x="63" y="17"/>
                    </a:moveTo>
                    <a:cubicBezTo>
                      <a:pt x="59" y="15"/>
                      <a:pt x="56" y="14"/>
                      <a:pt x="52" y="14"/>
                    </a:cubicBezTo>
                    <a:cubicBezTo>
                      <a:pt x="40" y="14"/>
                      <a:pt x="34" y="21"/>
                      <a:pt x="34" y="36"/>
                    </a:cubicBezTo>
                    <a:cubicBezTo>
                      <a:pt x="34" y="52"/>
                      <a:pt x="34" y="52"/>
                      <a:pt x="34" y="52"/>
                    </a:cubicBezTo>
                    <a:cubicBezTo>
                      <a:pt x="58" y="52"/>
                      <a:pt x="58" y="52"/>
                      <a:pt x="58" y="52"/>
                    </a:cubicBezTo>
                    <a:cubicBezTo>
                      <a:pt x="58" y="66"/>
                      <a:pt x="58" y="66"/>
                      <a:pt x="58" y="66"/>
                    </a:cubicBezTo>
                    <a:cubicBezTo>
                      <a:pt x="34" y="66"/>
                      <a:pt x="34" y="66"/>
                      <a:pt x="34" y="66"/>
                    </a:cubicBezTo>
                    <a:cubicBezTo>
                      <a:pt x="34" y="155"/>
                      <a:pt x="34" y="155"/>
                      <a:pt x="34" y="155"/>
                    </a:cubicBezTo>
                    <a:cubicBezTo>
                      <a:pt x="18" y="155"/>
                      <a:pt x="18" y="155"/>
                      <a:pt x="18" y="155"/>
                    </a:cubicBezTo>
                    <a:cubicBezTo>
                      <a:pt x="18" y="66"/>
                      <a:pt x="18" y="66"/>
                      <a:pt x="18" y="66"/>
                    </a:cubicBezTo>
                    <a:cubicBezTo>
                      <a:pt x="0" y="66"/>
                      <a:pt x="0" y="66"/>
                      <a:pt x="0" y="66"/>
                    </a:cubicBezTo>
                    <a:cubicBezTo>
                      <a:pt x="0" y="52"/>
                      <a:pt x="0" y="52"/>
                      <a:pt x="0" y="52"/>
                    </a:cubicBezTo>
                    <a:cubicBezTo>
                      <a:pt x="18" y="52"/>
                      <a:pt x="18" y="52"/>
                      <a:pt x="18" y="52"/>
                    </a:cubicBezTo>
                    <a:cubicBezTo>
                      <a:pt x="18" y="35"/>
                      <a:pt x="18" y="35"/>
                      <a:pt x="18" y="35"/>
                    </a:cubicBezTo>
                    <a:cubicBezTo>
                      <a:pt x="18" y="25"/>
                      <a:pt x="21" y="16"/>
                      <a:pt x="27" y="10"/>
                    </a:cubicBezTo>
                    <a:cubicBezTo>
                      <a:pt x="33" y="3"/>
                      <a:pt x="41" y="0"/>
                      <a:pt x="51" y="0"/>
                    </a:cubicBezTo>
                    <a:cubicBezTo>
                      <a:pt x="56" y="0"/>
                      <a:pt x="60" y="1"/>
                      <a:pt x="63" y="2"/>
                    </a:cubicBezTo>
                    <a:lnTo>
                      <a:pt x="6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7" name="Freeform 27"/>
              <p:cNvSpPr>
                <a:spLocks/>
              </p:cNvSpPr>
              <p:nvPr/>
            </p:nvSpPr>
            <p:spPr bwMode="auto">
              <a:xfrm>
                <a:off x="4433" y="1655"/>
                <a:ext cx="78" cy="178"/>
              </a:xfrm>
              <a:custGeom>
                <a:avLst/>
                <a:gdLst>
                  <a:gd name="T0" fmla="*/ 60 w 60"/>
                  <a:gd name="T1" fmla="*/ 133 h 136"/>
                  <a:gd name="T2" fmla="*/ 45 w 60"/>
                  <a:gd name="T3" fmla="*/ 136 h 136"/>
                  <a:gd name="T4" fmla="*/ 18 w 60"/>
                  <a:gd name="T5" fmla="*/ 106 h 136"/>
                  <a:gd name="T6" fmla="*/ 18 w 60"/>
                  <a:gd name="T7" fmla="*/ 45 h 136"/>
                  <a:gd name="T8" fmla="*/ 0 w 60"/>
                  <a:gd name="T9" fmla="*/ 45 h 136"/>
                  <a:gd name="T10" fmla="*/ 0 w 60"/>
                  <a:gd name="T11" fmla="*/ 31 h 136"/>
                  <a:gd name="T12" fmla="*/ 18 w 60"/>
                  <a:gd name="T13" fmla="*/ 31 h 136"/>
                  <a:gd name="T14" fmla="*/ 18 w 60"/>
                  <a:gd name="T15" fmla="*/ 6 h 136"/>
                  <a:gd name="T16" fmla="*/ 34 w 60"/>
                  <a:gd name="T17" fmla="*/ 0 h 136"/>
                  <a:gd name="T18" fmla="*/ 34 w 60"/>
                  <a:gd name="T19" fmla="*/ 31 h 136"/>
                  <a:gd name="T20" fmla="*/ 60 w 60"/>
                  <a:gd name="T21" fmla="*/ 31 h 136"/>
                  <a:gd name="T22" fmla="*/ 60 w 60"/>
                  <a:gd name="T23" fmla="*/ 45 h 136"/>
                  <a:gd name="T24" fmla="*/ 34 w 60"/>
                  <a:gd name="T25" fmla="*/ 45 h 136"/>
                  <a:gd name="T26" fmla="*/ 34 w 60"/>
                  <a:gd name="T27" fmla="*/ 103 h 136"/>
                  <a:gd name="T28" fmla="*/ 38 w 60"/>
                  <a:gd name="T29" fmla="*/ 118 h 136"/>
                  <a:gd name="T30" fmla="*/ 50 w 60"/>
                  <a:gd name="T31" fmla="*/ 122 h 136"/>
                  <a:gd name="T32" fmla="*/ 60 w 60"/>
                  <a:gd name="T33" fmla="*/ 119 h 136"/>
                  <a:gd name="T34" fmla="*/ 60 w 60"/>
                  <a:gd name="T35"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136">
                    <a:moveTo>
                      <a:pt x="60" y="133"/>
                    </a:moveTo>
                    <a:cubicBezTo>
                      <a:pt x="56" y="135"/>
                      <a:pt x="51" y="136"/>
                      <a:pt x="45" y="136"/>
                    </a:cubicBezTo>
                    <a:cubicBezTo>
                      <a:pt x="27" y="136"/>
                      <a:pt x="18" y="126"/>
                      <a:pt x="18" y="106"/>
                    </a:cubicBezTo>
                    <a:cubicBezTo>
                      <a:pt x="18" y="45"/>
                      <a:pt x="18" y="45"/>
                      <a:pt x="18" y="45"/>
                    </a:cubicBezTo>
                    <a:cubicBezTo>
                      <a:pt x="0" y="45"/>
                      <a:pt x="0" y="45"/>
                      <a:pt x="0" y="45"/>
                    </a:cubicBezTo>
                    <a:cubicBezTo>
                      <a:pt x="0" y="31"/>
                      <a:pt x="0" y="31"/>
                      <a:pt x="0" y="31"/>
                    </a:cubicBezTo>
                    <a:cubicBezTo>
                      <a:pt x="18" y="31"/>
                      <a:pt x="18" y="31"/>
                      <a:pt x="18" y="31"/>
                    </a:cubicBezTo>
                    <a:cubicBezTo>
                      <a:pt x="18" y="6"/>
                      <a:pt x="18" y="6"/>
                      <a:pt x="18" y="6"/>
                    </a:cubicBezTo>
                    <a:cubicBezTo>
                      <a:pt x="34" y="0"/>
                      <a:pt x="34" y="0"/>
                      <a:pt x="34" y="0"/>
                    </a:cubicBezTo>
                    <a:cubicBezTo>
                      <a:pt x="34" y="31"/>
                      <a:pt x="34" y="31"/>
                      <a:pt x="34" y="31"/>
                    </a:cubicBezTo>
                    <a:cubicBezTo>
                      <a:pt x="60" y="31"/>
                      <a:pt x="60" y="31"/>
                      <a:pt x="60" y="31"/>
                    </a:cubicBezTo>
                    <a:cubicBezTo>
                      <a:pt x="60" y="45"/>
                      <a:pt x="60" y="45"/>
                      <a:pt x="60" y="45"/>
                    </a:cubicBezTo>
                    <a:cubicBezTo>
                      <a:pt x="34" y="45"/>
                      <a:pt x="34" y="45"/>
                      <a:pt x="34" y="45"/>
                    </a:cubicBezTo>
                    <a:cubicBezTo>
                      <a:pt x="34" y="103"/>
                      <a:pt x="34" y="103"/>
                      <a:pt x="34" y="103"/>
                    </a:cubicBezTo>
                    <a:cubicBezTo>
                      <a:pt x="34" y="110"/>
                      <a:pt x="35" y="115"/>
                      <a:pt x="38" y="118"/>
                    </a:cubicBezTo>
                    <a:cubicBezTo>
                      <a:pt x="40" y="120"/>
                      <a:pt x="44" y="122"/>
                      <a:pt x="50" y="122"/>
                    </a:cubicBezTo>
                    <a:cubicBezTo>
                      <a:pt x="54" y="122"/>
                      <a:pt x="57" y="121"/>
                      <a:pt x="60" y="119"/>
                    </a:cubicBezTo>
                    <a:lnTo>
                      <a:pt x="60"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8" name="Freeform 28"/>
              <p:cNvSpPr>
                <a:spLocks/>
              </p:cNvSpPr>
              <p:nvPr/>
            </p:nvSpPr>
            <p:spPr bwMode="auto">
              <a:xfrm>
                <a:off x="3655" y="1946"/>
                <a:ext cx="127" cy="198"/>
              </a:xfrm>
              <a:custGeom>
                <a:avLst/>
                <a:gdLst>
                  <a:gd name="T0" fmla="*/ 97 w 97"/>
                  <a:gd name="T1" fmla="*/ 0 h 151"/>
                  <a:gd name="T2" fmla="*/ 50 w 97"/>
                  <a:gd name="T3" fmla="*/ 119 h 151"/>
                  <a:gd name="T4" fmla="*/ 15 w 97"/>
                  <a:gd name="T5" fmla="*/ 151 h 151"/>
                  <a:gd name="T6" fmla="*/ 4 w 97"/>
                  <a:gd name="T7" fmla="*/ 150 h 151"/>
                  <a:gd name="T8" fmla="*/ 4 w 97"/>
                  <a:gd name="T9" fmla="*/ 135 h 151"/>
                  <a:gd name="T10" fmla="*/ 13 w 97"/>
                  <a:gd name="T11" fmla="*/ 137 h 151"/>
                  <a:gd name="T12" fmla="*/ 32 w 97"/>
                  <a:gd name="T13" fmla="*/ 122 h 151"/>
                  <a:gd name="T14" fmla="*/ 40 w 97"/>
                  <a:gd name="T15" fmla="*/ 102 h 151"/>
                  <a:gd name="T16" fmla="*/ 0 w 97"/>
                  <a:gd name="T17" fmla="*/ 0 h 151"/>
                  <a:gd name="T18" fmla="*/ 19 w 97"/>
                  <a:gd name="T19" fmla="*/ 0 h 151"/>
                  <a:gd name="T20" fmla="*/ 46 w 97"/>
                  <a:gd name="T21" fmla="*/ 79 h 151"/>
                  <a:gd name="T22" fmla="*/ 48 w 97"/>
                  <a:gd name="T23" fmla="*/ 87 h 151"/>
                  <a:gd name="T24" fmla="*/ 49 w 97"/>
                  <a:gd name="T25" fmla="*/ 87 h 151"/>
                  <a:gd name="T26" fmla="*/ 51 w 97"/>
                  <a:gd name="T27" fmla="*/ 79 h 151"/>
                  <a:gd name="T28" fmla="*/ 80 w 97"/>
                  <a:gd name="T29" fmla="*/ 0 h 151"/>
                  <a:gd name="T30" fmla="*/ 97 w 97"/>
                  <a:gd name="T3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 h="151">
                    <a:moveTo>
                      <a:pt x="97" y="0"/>
                    </a:moveTo>
                    <a:cubicBezTo>
                      <a:pt x="50" y="119"/>
                      <a:pt x="50" y="119"/>
                      <a:pt x="50" y="119"/>
                    </a:cubicBezTo>
                    <a:cubicBezTo>
                      <a:pt x="42" y="140"/>
                      <a:pt x="30" y="151"/>
                      <a:pt x="15" y="151"/>
                    </a:cubicBezTo>
                    <a:cubicBezTo>
                      <a:pt x="10" y="151"/>
                      <a:pt x="7" y="151"/>
                      <a:pt x="4" y="150"/>
                    </a:cubicBezTo>
                    <a:cubicBezTo>
                      <a:pt x="4" y="135"/>
                      <a:pt x="4" y="135"/>
                      <a:pt x="4" y="135"/>
                    </a:cubicBezTo>
                    <a:cubicBezTo>
                      <a:pt x="7" y="136"/>
                      <a:pt x="10" y="137"/>
                      <a:pt x="13" y="137"/>
                    </a:cubicBezTo>
                    <a:cubicBezTo>
                      <a:pt x="22" y="137"/>
                      <a:pt x="28" y="132"/>
                      <a:pt x="32" y="122"/>
                    </a:cubicBezTo>
                    <a:cubicBezTo>
                      <a:pt x="40" y="102"/>
                      <a:pt x="40" y="102"/>
                      <a:pt x="40" y="102"/>
                    </a:cubicBezTo>
                    <a:cubicBezTo>
                      <a:pt x="0" y="0"/>
                      <a:pt x="0" y="0"/>
                      <a:pt x="0" y="0"/>
                    </a:cubicBezTo>
                    <a:cubicBezTo>
                      <a:pt x="19" y="0"/>
                      <a:pt x="19" y="0"/>
                      <a:pt x="19" y="0"/>
                    </a:cubicBezTo>
                    <a:cubicBezTo>
                      <a:pt x="46" y="79"/>
                      <a:pt x="46" y="79"/>
                      <a:pt x="46" y="79"/>
                    </a:cubicBezTo>
                    <a:cubicBezTo>
                      <a:pt x="48" y="87"/>
                      <a:pt x="48" y="87"/>
                      <a:pt x="48" y="87"/>
                    </a:cubicBezTo>
                    <a:cubicBezTo>
                      <a:pt x="49" y="87"/>
                      <a:pt x="49" y="87"/>
                      <a:pt x="49" y="87"/>
                    </a:cubicBezTo>
                    <a:cubicBezTo>
                      <a:pt x="49" y="85"/>
                      <a:pt x="50" y="83"/>
                      <a:pt x="51" y="79"/>
                    </a:cubicBezTo>
                    <a:cubicBezTo>
                      <a:pt x="80" y="0"/>
                      <a:pt x="80" y="0"/>
                      <a:pt x="80" y="0"/>
                    </a:cubicBezTo>
                    <a:lnTo>
                      <a:pt x="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9" name="Freeform 29"/>
              <p:cNvSpPr>
                <a:spLocks/>
              </p:cNvSpPr>
              <p:nvPr/>
            </p:nvSpPr>
            <p:spPr bwMode="auto">
              <a:xfrm>
                <a:off x="3797" y="1942"/>
                <a:ext cx="113" cy="139"/>
              </a:xfrm>
              <a:custGeom>
                <a:avLst/>
                <a:gdLst>
                  <a:gd name="T0" fmla="*/ 86 w 86"/>
                  <a:gd name="T1" fmla="*/ 106 h 106"/>
                  <a:gd name="T2" fmla="*/ 69 w 86"/>
                  <a:gd name="T3" fmla="*/ 106 h 106"/>
                  <a:gd name="T4" fmla="*/ 69 w 86"/>
                  <a:gd name="T5" fmla="*/ 47 h 106"/>
                  <a:gd name="T6" fmla="*/ 45 w 86"/>
                  <a:gd name="T7" fmla="*/ 14 h 106"/>
                  <a:gd name="T8" fmla="*/ 25 w 86"/>
                  <a:gd name="T9" fmla="*/ 24 h 106"/>
                  <a:gd name="T10" fmla="*/ 17 w 86"/>
                  <a:gd name="T11" fmla="*/ 47 h 106"/>
                  <a:gd name="T12" fmla="*/ 17 w 86"/>
                  <a:gd name="T13" fmla="*/ 106 h 106"/>
                  <a:gd name="T14" fmla="*/ 0 w 86"/>
                  <a:gd name="T15" fmla="*/ 106 h 106"/>
                  <a:gd name="T16" fmla="*/ 0 w 86"/>
                  <a:gd name="T17" fmla="*/ 3 h 106"/>
                  <a:gd name="T18" fmla="*/ 17 w 86"/>
                  <a:gd name="T19" fmla="*/ 3 h 106"/>
                  <a:gd name="T20" fmla="*/ 17 w 86"/>
                  <a:gd name="T21" fmla="*/ 20 h 106"/>
                  <a:gd name="T22" fmla="*/ 17 w 86"/>
                  <a:gd name="T23" fmla="*/ 20 h 106"/>
                  <a:gd name="T24" fmla="*/ 51 w 86"/>
                  <a:gd name="T25" fmla="*/ 0 h 106"/>
                  <a:gd name="T26" fmla="*/ 77 w 86"/>
                  <a:gd name="T27" fmla="*/ 11 h 106"/>
                  <a:gd name="T28" fmla="*/ 86 w 86"/>
                  <a:gd name="T29" fmla="*/ 43 h 106"/>
                  <a:gd name="T30" fmla="*/ 86 w 86"/>
                  <a:gd name="T31"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 h="106">
                    <a:moveTo>
                      <a:pt x="86" y="106"/>
                    </a:moveTo>
                    <a:cubicBezTo>
                      <a:pt x="69" y="106"/>
                      <a:pt x="69" y="106"/>
                      <a:pt x="69" y="106"/>
                    </a:cubicBezTo>
                    <a:cubicBezTo>
                      <a:pt x="69" y="47"/>
                      <a:pt x="69" y="47"/>
                      <a:pt x="69" y="47"/>
                    </a:cubicBezTo>
                    <a:cubicBezTo>
                      <a:pt x="69" y="25"/>
                      <a:pt x="61" y="14"/>
                      <a:pt x="45" y="14"/>
                    </a:cubicBezTo>
                    <a:cubicBezTo>
                      <a:pt x="37" y="14"/>
                      <a:pt x="31" y="17"/>
                      <a:pt x="25" y="24"/>
                    </a:cubicBezTo>
                    <a:cubicBezTo>
                      <a:pt x="20" y="30"/>
                      <a:pt x="17" y="38"/>
                      <a:pt x="17" y="47"/>
                    </a:cubicBezTo>
                    <a:cubicBezTo>
                      <a:pt x="17" y="106"/>
                      <a:pt x="17" y="106"/>
                      <a:pt x="17" y="106"/>
                    </a:cubicBezTo>
                    <a:cubicBezTo>
                      <a:pt x="0" y="106"/>
                      <a:pt x="0" y="106"/>
                      <a:pt x="0" y="106"/>
                    </a:cubicBezTo>
                    <a:cubicBezTo>
                      <a:pt x="0" y="3"/>
                      <a:pt x="0" y="3"/>
                      <a:pt x="0" y="3"/>
                    </a:cubicBezTo>
                    <a:cubicBezTo>
                      <a:pt x="17" y="3"/>
                      <a:pt x="17" y="3"/>
                      <a:pt x="17" y="3"/>
                    </a:cubicBezTo>
                    <a:cubicBezTo>
                      <a:pt x="17" y="20"/>
                      <a:pt x="17" y="20"/>
                      <a:pt x="17" y="20"/>
                    </a:cubicBezTo>
                    <a:cubicBezTo>
                      <a:pt x="17" y="20"/>
                      <a:pt x="17" y="20"/>
                      <a:pt x="17" y="20"/>
                    </a:cubicBezTo>
                    <a:cubicBezTo>
                      <a:pt x="25" y="7"/>
                      <a:pt x="36" y="0"/>
                      <a:pt x="51" y="0"/>
                    </a:cubicBezTo>
                    <a:cubicBezTo>
                      <a:pt x="62" y="0"/>
                      <a:pt x="71" y="4"/>
                      <a:pt x="77" y="11"/>
                    </a:cubicBezTo>
                    <a:cubicBezTo>
                      <a:pt x="83" y="19"/>
                      <a:pt x="86" y="29"/>
                      <a:pt x="86" y="43"/>
                    </a:cubicBezTo>
                    <a:lnTo>
                      <a:pt x="86"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70" name="Freeform 30"/>
              <p:cNvSpPr>
                <a:spLocks noEditPoints="1"/>
              </p:cNvSpPr>
              <p:nvPr/>
            </p:nvSpPr>
            <p:spPr bwMode="auto">
              <a:xfrm>
                <a:off x="3932" y="1942"/>
                <a:ext cx="105" cy="142"/>
              </a:xfrm>
              <a:custGeom>
                <a:avLst/>
                <a:gdLst>
                  <a:gd name="T0" fmla="*/ 81 w 81"/>
                  <a:gd name="T1" fmla="*/ 106 h 108"/>
                  <a:gd name="T2" fmla="*/ 65 w 81"/>
                  <a:gd name="T3" fmla="*/ 106 h 108"/>
                  <a:gd name="T4" fmla="*/ 65 w 81"/>
                  <a:gd name="T5" fmla="*/ 90 h 108"/>
                  <a:gd name="T6" fmla="*/ 64 w 81"/>
                  <a:gd name="T7" fmla="*/ 90 h 108"/>
                  <a:gd name="T8" fmla="*/ 33 w 81"/>
                  <a:gd name="T9" fmla="*/ 108 h 108"/>
                  <a:gd name="T10" fmla="*/ 9 w 81"/>
                  <a:gd name="T11" fmla="*/ 100 h 108"/>
                  <a:gd name="T12" fmla="*/ 0 w 81"/>
                  <a:gd name="T13" fmla="*/ 78 h 108"/>
                  <a:gd name="T14" fmla="*/ 34 w 81"/>
                  <a:gd name="T15" fmla="*/ 45 h 108"/>
                  <a:gd name="T16" fmla="*/ 65 w 81"/>
                  <a:gd name="T17" fmla="*/ 41 h 108"/>
                  <a:gd name="T18" fmla="*/ 43 w 81"/>
                  <a:gd name="T19" fmla="*/ 14 h 108"/>
                  <a:gd name="T20" fmla="*/ 10 w 81"/>
                  <a:gd name="T21" fmla="*/ 27 h 108"/>
                  <a:gd name="T22" fmla="*/ 10 w 81"/>
                  <a:gd name="T23" fmla="*/ 10 h 108"/>
                  <a:gd name="T24" fmla="*/ 25 w 81"/>
                  <a:gd name="T25" fmla="*/ 4 h 108"/>
                  <a:gd name="T26" fmla="*/ 45 w 81"/>
                  <a:gd name="T27" fmla="*/ 0 h 108"/>
                  <a:gd name="T28" fmla="*/ 81 w 81"/>
                  <a:gd name="T29" fmla="*/ 39 h 108"/>
                  <a:gd name="T30" fmla="*/ 81 w 81"/>
                  <a:gd name="T31" fmla="*/ 106 h 108"/>
                  <a:gd name="T32" fmla="*/ 65 w 81"/>
                  <a:gd name="T33" fmla="*/ 54 h 108"/>
                  <a:gd name="T34" fmla="*/ 40 w 81"/>
                  <a:gd name="T35" fmla="*/ 57 h 108"/>
                  <a:gd name="T36" fmla="*/ 22 w 81"/>
                  <a:gd name="T37" fmla="*/ 63 h 108"/>
                  <a:gd name="T38" fmla="*/ 17 w 81"/>
                  <a:gd name="T39" fmla="*/ 77 h 108"/>
                  <a:gd name="T40" fmla="*/ 22 w 81"/>
                  <a:gd name="T41" fmla="*/ 89 h 108"/>
                  <a:gd name="T42" fmla="*/ 36 w 81"/>
                  <a:gd name="T43" fmla="*/ 94 h 108"/>
                  <a:gd name="T44" fmla="*/ 57 w 81"/>
                  <a:gd name="T45" fmla="*/ 85 h 108"/>
                  <a:gd name="T46" fmla="*/ 65 w 81"/>
                  <a:gd name="T47" fmla="*/ 64 h 108"/>
                  <a:gd name="T48" fmla="*/ 65 w 81"/>
                  <a:gd name="T49"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1" h="108">
                    <a:moveTo>
                      <a:pt x="81" y="106"/>
                    </a:moveTo>
                    <a:cubicBezTo>
                      <a:pt x="65" y="106"/>
                      <a:pt x="65" y="106"/>
                      <a:pt x="65" y="106"/>
                    </a:cubicBezTo>
                    <a:cubicBezTo>
                      <a:pt x="65" y="90"/>
                      <a:pt x="65" y="90"/>
                      <a:pt x="65" y="90"/>
                    </a:cubicBezTo>
                    <a:cubicBezTo>
                      <a:pt x="64" y="90"/>
                      <a:pt x="64" y="90"/>
                      <a:pt x="64" y="90"/>
                    </a:cubicBezTo>
                    <a:cubicBezTo>
                      <a:pt x="57" y="102"/>
                      <a:pt x="46" y="108"/>
                      <a:pt x="33" y="108"/>
                    </a:cubicBezTo>
                    <a:cubicBezTo>
                      <a:pt x="23" y="108"/>
                      <a:pt x="15" y="105"/>
                      <a:pt x="9" y="100"/>
                    </a:cubicBezTo>
                    <a:cubicBezTo>
                      <a:pt x="3" y="95"/>
                      <a:pt x="0" y="87"/>
                      <a:pt x="0" y="78"/>
                    </a:cubicBezTo>
                    <a:cubicBezTo>
                      <a:pt x="0" y="59"/>
                      <a:pt x="11" y="48"/>
                      <a:pt x="34" y="45"/>
                    </a:cubicBezTo>
                    <a:cubicBezTo>
                      <a:pt x="65" y="41"/>
                      <a:pt x="65" y="41"/>
                      <a:pt x="65" y="41"/>
                    </a:cubicBezTo>
                    <a:cubicBezTo>
                      <a:pt x="65" y="23"/>
                      <a:pt x="58" y="14"/>
                      <a:pt x="43" y="14"/>
                    </a:cubicBezTo>
                    <a:cubicBezTo>
                      <a:pt x="31" y="14"/>
                      <a:pt x="20" y="19"/>
                      <a:pt x="10" y="27"/>
                    </a:cubicBezTo>
                    <a:cubicBezTo>
                      <a:pt x="10" y="10"/>
                      <a:pt x="10" y="10"/>
                      <a:pt x="10" y="10"/>
                    </a:cubicBezTo>
                    <a:cubicBezTo>
                      <a:pt x="13" y="8"/>
                      <a:pt x="18" y="6"/>
                      <a:pt x="25" y="4"/>
                    </a:cubicBezTo>
                    <a:cubicBezTo>
                      <a:pt x="33" y="1"/>
                      <a:pt x="39" y="0"/>
                      <a:pt x="45" y="0"/>
                    </a:cubicBezTo>
                    <a:cubicBezTo>
                      <a:pt x="69" y="0"/>
                      <a:pt x="81" y="13"/>
                      <a:pt x="81" y="39"/>
                    </a:cubicBezTo>
                    <a:lnTo>
                      <a:pt x="81" y="106"/>
                    </a:lnTo>
                    <a:close/>
                    <a:moveTo>
                      <a:pt x="65" y="54"/>
                    </a:moveTo>
                    <a:cubicBezTo>
                      <a:pt x="40" y="57"/>
                      <a:pt x="40" y="57"/>
                      <a:pt x="40" y="57"/>
                    </a:cubicBezTo>
                    <a:cubicBezTo>
                      <a:pt x="31" y="58"/>
                      <a:pt x="25" y="60"/>
                      <a:pt x="22" y="63"/>
                    </a:cubicBezTo>
                    <a:cubicBezTo>
                      <a:pt x="18" y="66"/>
                      <a:pt x="17" y="71"/>
                      <a:pt x="17" y="77"/>
                    </a:cubicBezTo>
                    <a:cubicBezTo>
                      <a:pt x="17" y="82"/>
                      <a:pt x="19" y="86"/>
                      <a:pt x="22" y="89"/>
                    </a:cubicBezTo>
                    <a:cubicBezTo>
                      <a:pt x="26" y="93"/>
                      <a:pt x="31" y="94"/>
                      <a:pt x="36" y="94"/>
                    </a:cubicBezTo>
                    <a:cubicBezTo>
                      <a:pt x="45" y="94"/>
                      <a:pt x="51" y="91"/>
                      <a:pt x="57" y="85"/>
                    </a:cubicBezTo>
                    <a:cubicBezTo>
                      <a:pt x="62" y="80"/>
                      <a:pt x="65" y="73"/>
                      <a:pt x="65" y="64"/>
                    </a:cubicBezTo>
                    <a:lnTo>
                      <a:pt x="6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71" name="Freeform 31"/>
              <p:cNvSpPr>
                <a:spLocks/>
              </p:cNvSpPr>
              <p:nvPr/>
            </p:nvSpPr>
            <p:spPr bwMode="auto">
              <a:xfrm>
                <a:off x="4071" y="1942"/>
                <a:ext cx="189" cy="139"/>
              </a:xfrm>
              <a:custGeom>
                <a:avLst/>
                <a:gdLst>
                  <a:gd name="T0" fmla="*/ 145 w 145"/>
                  <a:gd name="T1" fmla="*/ 106 h 106"/>
                  <a:gd name="T2" fmla="*/ 129 w 145"/>
                  <a:gd name="T3" fmla="*/ 106 h 106"/>
                  <a:gd name="T4" fmla="*/ 129 w 145"/>
                  <a:gd name="T5" fmla="*/ 47 h 106"/>
                  <a:gd name="T6" fmla="*/ 124 w 145"/>
                  <a:gd name="T7" fmla="*/ 22 h 106"/>
                  <a:gd name="T8" fmla="*/ 106 w 145"/>
                  <a:gd name="T9" fmla="*/ 14 h 106"/>
                  <a:gd name="T10" fmla="*/ 88 w 145"/>
                  <a:gd name="T11" fmla="*/ 24 h 106"/>
                  <a:gd name="T12" fmla="*/ 81 w 145"/>
                  <a:gd name="T13" fmla="*/ 47 h 106"/>
                  <a:gd name="T14" fmla="*/ 81 w 145"/>
                  <a:gd name="T15" fmla="*/ 106 h 106"/>
                  <a:gd name="T16" fmla="*/ 64 w 145"/>
                  <a:gd name="T17" fmla="*/ 106 h 106"/>
                  <a:gd name="T18" fmla="*/ 64 w 145"/>
                  <a:gd name="T19" fmla="*/ 45 h 106"/>
                  <a:gd name="T20" fmla="*/ 41 w 145"/>
                  <a:gd name="T21" fmla="*/ 14 h 106"/>
                  <a:gd name="T22" fmla="*/ 23 w 145"/>
                  <a:gd name="T23" fmla="*/ 23 h 106"/>
                  <a:gd name="T24" fmla="*/ 16 w 145"/>
                  <a:gd name="T25" fmla="*/ 47 h 106"/>
                  <a:gd name="T26" fmla="*/ 16 w 145"/>
                  <a:gd name="T27" fmla="*/ 106 h 106"/>
                  <a:gd name="T28" fmla="*/ 0 w 145"/>
                  <a:gd name="T29" fmla="*/ 106 h 106"/>
                  <a:gd name="T30" fmla="*/ 0 w 145"/>
                  <a:gd name="T31" fmla="*/ 3 h 106"/>
                  <a:gd name="T32" fmla="*/ 16 w 145"/>
                  <a:gd name="T33" fmla="*/ 3 h 106"/>
                  <a:gd name="T34" fmla="*/ 16 w 145"/>
                  <a:gd name="T35" fmla="*/ 19 h 106"/>
                  <a:gd name="T36" fmla="*/ 16 w 145"/>
                  <a:gd name="T37" fmla="*/ 19 h 106"/>
                  <a:gd name="T38" fmla="*/ 48 w 145"/>
                  <a:gd name="T39" fmla="*/ 0 h 106"/>
                  <a:gd name="T40" fmla="*/ 66 w 145"/>
                  <a:gd name="T41" fmla="*/ 6 h 106"/>
                  <a:gd name="T42" fmla="*/ 77 w 145"/>
                  <a:gd name="T43" fmla="*/ 22 h 106"/>
                  <a:gd name="T44" fmla="*/ 112 w 145"/>
                  <a:gd name="T45" fmla="*/ 0 h 106"/>
                  <a:gd name="T46" fmla="*/ 145 w 145"/>
                  <a:gd name="T47" fmla="*/ 42 h 106"/>
                  <a:gd name="T48" fmla="*/ 145 w 145"/>
                  <a:gd name="T4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5" h="106">
                    <a:moveTo>
                      <a:pt x="145" y="106"/>
                    </a:moveTo>
                    <a:cubicBezTo>
                      <a:pt x="129" y="106"/>
                      <a:pt x="129" y="106"/>
                      <a:pt x="129" y="106"/>
                    </a:cubicBezTo>
                    <a:cubicBezTo>
                      <a:pt x="129" y="47"/>
                      <a:pt x="129" y="47"/>
                      <a:pt x="129" y="47"/>
                    </a:cubicBezTo>
                    <a:cubicBezTo>
                      <a:pt x="129" y="35"/>
                      <a:pt x="127" y="27"/>
                      <a:pt x="124" y="22"/>
                    </a:cubicBezTo>
                    <a:cubicBezTo>
                      <a:pt x="120" y="17"/>
                      <a:pt x="114" y="14"/>
                      <a:pt x="106" y="14"/>
                    </a:cubicBezTo>
                    <a:cubicBezTo>
                      <a:pt x="99" y="14"/>
                      <a:pt x="93" y="18"/>
                      <a:pt x="88" y="24"/>
                    </a:cubicBezTo>
                    <a:cubicBezTo>
                      <a:pt x="83" y="30"/>
                      <a:pt x="81" y="38"/>
                      <a:pt x="81" y="47"/>
                    </a:cubicBezTo>
                    <a:cubicBezTo>
                      <a:pt x="81" y="106"/>
                      <a:pt x="81" y="106"/>
                      <a:pt x="81" y="106"/>
                    </a:cubicBezTo>
                    <a:cubicBezTo>
                      <a:pt x="64" y="106"/>
                      <a:pt x="64" y="106"/>
                      <a:pt x="64" y="106"/>
                    </a:cubicBezTo>
                    <a:cubicBezTo>
                      <a:pt x="64" y="45"/>
                      <a:pt x="64" y="45"/>
                      <a:pt x="64" y="45"/>
                    </a:cubicBezTo>
                    <a:cubicBezTo>
                      <a:pt x="64" y="24"/>
                      <a:pt x="56" y="14"/>
                      <a:pt x="41" y="14"/>
                    </a:cubicBezTo>
                    <a:cubicBezTo>
                      <a:pt x="34" y="14"/>
                      <a:pt x="28" y="17"/>
                      <a:pt x="23" y="23"/>
                    </a:cubicBezTo>
                    <a:cubicBezTo>
                      <a:pt x="18" y="30"/>
                      <a:pt x="16" y="37"/>
                      <a:pt x="16" y="47"/>
                    </a:cubicBezTo>
                    <a:cubicBezTo>
                      <a:pt x="16" y="106"/>
                      <a:pt x="16" y="106"/>
                      <a:pt x="16" y="106"/>
                    </a:cubicBezTo>
                    <a:cubicBezTo>
                      <a:pt x="0" y="106"/>
                      <a:pt x="0" y="106"/>
                      <a:pt x="0" y="106"/>
                    </a:cubicBezTo>
                    <a:cubicBezTo>
                      <a:pt x="0" y="3"/>
                      <a:pt x="0" y="3"/>
                      <a:pt x="0" y="3"/>
                    </a:cubicBezTo>
                    <a:cubicBezTo>
                      <a:pt x="16" y="3"/>
                      <a:pt x="16" y="3"/>
                      <a:pt x="16" y="3"/>
                    </a:cubicBezTo>
                    <a:cubicBezTo>
                      <a:pt x="16" y="19"/>
                      <a:pt x="16" y="19"/>
                      <a:pt x="16" y="19"/>
                    </a:cubicBezTo>
                    <a:cubicBezTo>
                      <a:pt x="16" y="19"/>
                      <a:pt x="16" y="19"/>
                      <a:pt x="16" y="19"/>
                    </a:cubicBezTo>
                    <a:cubicBezTo>
                      <a:pt x="24" y="7"/>
                      <a:pt x="34" y="0"/>
                      <a:pt x="48" y="0"/>
                    </a:cubicBezTo>
                    <a:cubicBezTo>
                      <a:pt x="55" y="0"/>
                      <a:pt x="61" y="2"/>
                      <a:pt x="66" y="6"/>
                    </a:cubicBezTo>
                    <a:cubicBezTo>
                      <a:pt x="72" y="10"/>
                      <a:pt x="75" y="15"/>
                      <a:pt x="77" y="22"/>
                    </a:cubicBezTo>
                    <a:cubicBezTo>
                      <a:pt x="85" y="7"/>
                      <a:pt x="96" y="0"/>
                      <a:pt x="112" y="0"/>
                    </a:cubicBezTo>
                    <a:cubicBezTo>
                      <a:pt x="134" y="0"/>
                      <a:pt x="145" y="14"/>
                      <a:pt x="145" y="42"/>
                    </a:cubicBezTo>
                    <a:lnTo>
                      <a:pt x="145"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72" name="Freeform 32"/>
              <p:cNvSpPr>
                <a:spLocks/>
              </p:cNvSpPr>
              <p:nvPr/>
            </p:nvSpPr>
            <p:spPr bwMode="auto">
              <a:xfrm>
                <a:off x="4341" y="1942"/>
                <a:ext cx="102" cy="142"/>
              </a:xfrm>
              <a:custGeom>
                <a:avLst/>
                <a:gdLst>
                  <a:gd name="T0" fmla="*/ 77 w 78"/>
                  <a:gd name="T1" fmla="*/ 101 h 108"/>
                  <a:gd name="T2" fmla="*/ 49 w 78"/>
                  <a:gd name="T3" fmla="*/ 108 h 108"/>
                  <a:gd name="T4" fmla="*/ 24 w 78"/>
                  <a:gd name="T5" fmla="*/ 102 h 108"/>
                  <a:gd name="T6" fmla="*/ 7 w 78"/>
                  <a:gd name="T7" fmla="*/ 83 h 108"/>
                  <a:gd name="T8" fmla="*/ 0 w 78"/>
                  <a:gd name="T9" fmla="*/ 57 h 108"/>
                  <a:gd name="T10" fmla="*/ 15 w 78"/>
                  <a:gd name="T11" fmla="*/ 16 h 108"/>
                  <a:gd name="T12" fmla="*/ 54 w 78"/>
                  <a:gd name="T13" fmla="*/ 0 h 108"/>
                  <a:gd name="T14" fmla="*/ 78 w 78"/>
                  <a:gd name="T15" fmla="*/ 6 h 108"/>
                  <a:gd name="T16" fmla="*/ 78 w 78"/>
                  <a:gd name="T17" fmla="*/ 22 h 108"/>
                  <a:gd name="T18" fmla="*/ 53 w 78"/>
                  <a:gd name="T19" fmla="*/ 14 h 108"/>
                  <a:gd name="T20" fmla="*/ 27 w 78"/>
                  <a:gd name="T21" fmla="*/ 26 h 108"/>
                  <a:gd name="T22" fmla="*/ 17 w 78"/>
                  <a:gd name="T23" fmla="*/ 55 h 108"/>
                  <a:gd name="T24" fmla="*/ 27 w 78"/>
                  <a:gd name="T25" fmla="*/ 84 h 108"/>
                  <a:gd name="T26" fmla="*/ 52 w 78"/>
                  <a:gd name="T27" fmla="*/ 94 h 108"/>
                  <a:gd name="T28" fmla="*/ 77 w 78"/>
                  <a:gd name="T29" fmla="*/ 85 h 108"/>
                  <a:gd name="T30" fmla="*/ 77 w 78"/>
                  <a:gd name="T31" fmla="*/ 10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108">
                    <a:moveTo>
                      <a:pt x="77" y="101"/>
                    </a:moveTo>
                    <a:cubicBezTo>
                      <a:pt x="69" y="106"/>
                      <a:pt x="60" y="108"/>
                      <a:pt x="49" y="108"/>
                    </a:cubicBezTo>
                    <a:cubicBezTo>
                      <a:pt x="40" y="108"/>
                      <a:pt x="31" y="106"/>
                      <a:pt x="24" y="102"/>
                    </a:cubicBezTo>
                    <a:cubicBezTo>
                      <a:pt x="17" y="97"/>
                      <a:pt x="11" y="91"/>
                      <a:pt x="7" y="83"/>
                    </a:cubicBezTo>
                    <a:cubicBezTo>
                      <a:pt x="2" y="75"/>
                      <a:pt x="0" y="67"/>
                      <a:pt x="0" y="57"/>
                    </a:cubicBezTo>
                    <a:cubicBezTo>
                      <a:pt x="0" y="40"/>
                      <a:pt x="5" y="26"/>
                      <a:pt x="15" y="16"/>
                    </a:cubicBezTo>
                    <a:cubicBezTo>
                      <a:pt x="25" y="6"/>
                      <a:pt x="38" y="0"/>
                      <a:pt x="54" y="0"/>
                    </a:cubicBezTo>
                    <a:cubicBezTo>
                      <a:pt x="63" y="0"/>
                      <a:pt x="71" y="2"/>
                      <a:pt x="78" y="6"/>
                    </a:cubicBezTo>
                    <a:cubicBezTo>
                      <a:pt x="78" y="22"/>
                      <a:pt x="78" y="22"/>
                      <a:pt x="78" y="22"/>
                    </a:cubicBezTo>
                    <a:cubicBezTo>
                      <a:pt x="70" y="17"/>
                      <a:pt x="62" y="14"/>
                      <a:pt x="53" y="14"/>
                    </a:cubicBezTo>
                    <a:cubicBezTo>
                      <a:pt x="43" y="14"/>
                      <a:pt x="34" y="18"/>
                      <a:pt x="27" y="26"/>
                    </a:cubicBezTo>
                    <a:cubicBezTo>
                      <a:pt x="21" y="33"/>
                      <a:pt x="17" y="43"/>
                      <a:pt x="17" y="55"/>
                    </a:cubicBezTo>
                    <a:cubicBezTo>
                      <a:pt x="17" y="67"/>
                      <a:pt x="20" y="77"/>
                      <a:pt x="27" y="84"/>
                    </a:cubicBezTo>
                    <a:cubicBezTo>
                      <a:pt x="33" y="91"/>
                      <a:pt x="42" y="94"/>
                      <a:pt x="52" y="94"/>
                    </a:cubicBezTo>
                    <a:cubicBezTo>
                      <a:pt x="61" y="94"/>
                      <a:pt x="70" y="91"/>
                      <a:pt x="77" y="85"/>
                    </a:cubicBezTo>
                    <a:lnTo>
                      <a:pt x="7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73" name="Freeform 33"/>
              <p:cNvSpPr>
                <a:spLocks/>
              </p:cNvSpPr>
              <p:nvPr/>
            </p:nvSpPr>
            <p:spPr bwMode="auto">
              <a:xfrm>
                <a:off x="4459" y="1942"/>
                <a:ext cx="82" cy="142"/>
              </a:xfrm>
              <a:custGeom>
                <a:avLst/>
                <a:gdLst>
                  <a:gd name="T0" fmla="*/ 63 w 63"/>
                  <a:gd name="T1" fmla="*/ 78 h 108"/>
                  <a:gd name="T2" fmla="*/ 53 w 63"/>
                  <a:gd name="T3" fmla="*/ 100 h 108"/>
                  <a:gd name="T4" fmla="*/ 25 w 63"/>
                  <a:gd name="T5" fmla="*/ 108 h 108"/>
                  <a:gd name="T6" fmla="*/ 0 w 63"/>
                  <a:gd name="T7" fmla="*/ 102 h 108"/>
                  <a:gd name="T8" fmla="*/ 0 w 63"/>
                  <a:gd name="T9" fmla="*/ 84 h 108"/>
                  <a:gd name="T10" fmla="*/ 26 w 63"/>
                  <a:gd name="T11" fmla="*/ 94 h 108"/>
                  <a:gd name="T12" fmla="*/ 46 w 63"/>
                  <a:gd name="T13" fmla="*/ 80 h 108"/>
                  <a:gd name="T14" fmla="*/ 42 w 63"/>
                  <a:gd name="T15" fmla="*/ 70 h 108"/>
                  <a:gd name="T16" fmla="*/ 25 w 63"/>
                  <a:gd name="T17" fmla="*/ 60 h 108"/>
                  <a:gd name="T18" fmla="*/ 6 w 63"/>
                  <a:gd name="T19" fmla="*/ 48 h 108"/>
                  <a:gd name="T20" fmla="*/ 0 w 63"/>
                  <a:gd name="T21" fmla="*/ 30 h 108"/>
                  <a:gd name="T22" fmla="*/ 10 w 63"/>
                  <a:gd name="T23" fmla="*/ 9 h 108"/>
                  <a:gd name="T24" fmla="*/ 36 w 63"/>
                  <a:gd name="T25" fmla="*/ 0 h 108"/>
                  <a:gd name="T26" fmla="*/ 58 w 63"/>
                  <a:gd name="T27" fmla="*/ 5 h 108"/>
                  <a:gd name="T28" fmla="*/ 58 w 63"/>
                  <a:gd name="T29" fmla="*/ 22 h 108"/>
                  <a:gd name="T30" fmla="*/ 35 w 63"/>
                  <a:gd name="T31" fmla="*/ 14 h 108"/>
                  <a:gd name="T32" fmla="*/ 22 w 63"/>
                  <a:gd name="T33" fmla="*/ 18 h 108"/>
                  <a:gd name="T34" fmla="*/ 17 w 63"/>
                  <a:gd name="T35" fmla="*/ 29 h 108"/>
                  <a:gd name="T36" fmla="*/ 21 w 63"/>
                  <a:gd name="T37" fmla="*/ 39 h 108"/>
                  <a:gd name="T38" fmla="*/ 36 w 63"/>
                  <a:gd name="T39" fmla="*/ 48 h 108"/>
                  <a:gd name="T40" fmla="*/ 57 w 63"/>
                  <a:gd name="T41" fmla="*/ 61 h 108"/>
                  <a:gd name="T42" fmla="*/ 63 w 63"/>
                  <a:gd name="T43" fmla="*/ 7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108">
                    <a:moveTo>
                      <a:pt x="63" y="78"/>
                    </a:moveTo>
                    <a:cubicBezTo>
                      <a:pt x="63" y="87"/>
                      <a:pt x="59" y="94"/>
                      <a:pt x="53" y="100"/>
                    </a:cubicBezTo>
                    <a:cubicBezTo>
                      <a:pt x="46" y="105"/>
                      <a:pt x="37" y="108"/>
                      <a:pt x="25" y="108"/>
                    </a:cubicBezTo>
                    <a:cubicBezTo>
                      <a:pt x="16" y="108"/>
                      <a:pt x="7" y="106"/>
                      <a:pt x="0" y="102"/>
                    </a:cubicBezTo>
                    <a:cubicBezTo>
                      <a:pt x="0" y="84"/>
                      <a:pt x="0" y="84"/>
                      <a:pt x="0" y="84"/>
                    </a:cubicBezTo>
                    <a:cubicBezTo>
                      <a:pt x="8" y="91"/>
                      <a:pt x="17" y="94"/>
                      <a:pt x="26" y="94"/>
                    </a:cubicBezTo>
                    <a:cubicBezTo>
                      <a:pt x="40" y="94"/>
                      <a:pt x="46" y="89"/>
                      <a:pt x="46" y="80"/>
                    </a:cubicBezTo>
                    <a:cubicBezTo>
                      <a:pt x="46" y="76"/>
                      <a:pt x="45" y="73"/>
                      <a:pt x="42" y="70"/>
                    </a:cubicBezTo>
                    <a:cubicBezTo>
                      <a:pt x="40" y="68"/>
                      <a:pt x="34" y="65"/>
                      <a:pt x="25" y="60"/>
                    </a:cubicBezTo>
                    <a:cubicBezTo>
                      <a:pt x="16" y="57"/>
                      <a:pt x="9" y="52"/>
                      <a:pt x="6" y="48"/>
                    </a:cubicBezTo>
                    <a:cubicBezTo>
                      <a:pt x="2" y="43"/>
                      <a:pt x="0" y="38"/>
                      <a:pt x="0" y="30"/>
                    </a:cubicBezTo>
                    <a:cubicBezTo>
                      <a:pt x="0" y="22"/>
                      <a:pt x="3" y="15"/>
                      <a:pt x="10" y="9"/>
                    </a:cubicBezTo>
                    <a:cubicBezTo>
                      <a:pt x="17" y="3"/>
                      <a:pt x="26" y="0"/>
                      <a:pt x="36" y="0"/>
                    </a:cubicBezTo>
                    <a:cubicBezTo>
                      <a:pt x="44" y="0"/>
                      <a:pt x="52" y="2"/>
                      <a:pt x="58" y="5"/>
                    </a:cubicBezTo>
                    <a:cubicBezTo>
                      <a:pt x="58" y="22"/>
                      <a:pt x="58" y="22"/>
                      <a:pt x="58" y="22"/>
                    </a:cubicBezTo>
                    <a:cubicBezTo>
                      <a:pt x="52" y="17"/>
                      <a:pt x="44" y="14"/>
                      <a:pt x="35" y="14"/>
                    </a:cubicBezTo>
                    <a:cubicBezTo>
                      <a:pt x="29" y="14"/>
                      <a:pt x="25" y="16"/>
                      <a:pt x="22" y="18"/>
                    </a:cubicBezTo>
                    <a:cubicBezTo>
                      <a:pt x="18" y="21"/>
                      <a:pt x="17" y="25"/>
                      <a:pt x="17" y="29"/>
                    </a:cubicBezTo>
                    <a:cubicBezTo>
                      <a:pt x="17" y="33"/>
                      <a:pt x="18" y="37"/>
                      <a:pt x="21" y="39"/>
                    </a:cubicBezTo>
                    <a:cubicBezTo>
                      <a:pt x="23" y="42"/>
                      <a:pt x="28" y="45"/>
                      <a:pt x="36" y="48"/>
                    </a:cubicBezTo>
                    <a:cubicBezTo>
                      <a:pt x="46" y="52"/>
                      <a:pt x="53" y="56"/>
                      <a:pt x="57" y="61"/>
                    </a:cubicBezTo>
                    <a:cubicBezTo>
                      <a:pt x="61" y="66"/>
                      <a:pt x="63" y="71"/>
                      <a:pt x="6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74" name="Freeform 34"/>
              <p:cNvSpPr>
                <a:spLocks noEditPoints="1"/>
              </p:cNvSpPr>
              <p:nvPr/>
            </p:nvSpPr>
            <p:spPr bwMode="auto">
              <a:xfrm>
                <a:off x="3726" y="1636"/>
                <a:ext cx="27" cy="194"/>
              </a:xfrm>
              <a:custGeom>
                <a:avLst/>
                <a:gdLst>
                  <a:gd name="T0" fmla="*/ 21 w 21"/>
                  <a:gd name="T1" fmla="*/ 11 h 148"/>
                  <a:gd name="T2" fmla="*/ 18 w 21"/>
                  <a:gd name="T3" fmla="*/ 19 h 148"/>
                  <a:gd name="T4" fmla="*/ 10 w 21"/>
                  <a:gd name="T5" fmla="*/ 22 h 148"/>
                  <a:gd name="T6" fmla="*/ 3 w 21"/>
                  <a:gd name="T7" fmla="*/ 19 h 148"/>
                  <a:gd name="T8" fmla="*/ 0 w 21"/>
                  <a:gd name="T9" fmla="*/ 11 h 148"/>
                  <a:gd name="T10" fmla="*/ 3 w 21"/>
                  <a:gd name="T11" fmla="*/ 4 h 148"/>
                  <a:gd name="T12" fmla="*/ 10 w 21"/>
                  <a:gd name="T13" fmla="*/ 0 h 148"/>
                  <a:gd name="T14" fmla="*/ 18 w 21"/>
                  <a:gd name="T15" fmla="*/ 4 h 148"/>
                  <a:gd name="T16" fmla="*/ 21 w 21"/>
                  <a:gd name="T17" fmla="*/ 11 h 148"/>
                  <a:gd name="T18" fmla="*/ 18 w 21"/>
                  <a:gd name="T19" fmla="*/ 148 h 148"/>
                  <a:gd name="T20" fmla="*/ 2 w 21"/>
                  <a:gd name="T21" fmla="*/ 148 h 148"/>
                  <a:gd name="T22" fmla="*/ 2 w 21"/>
                  <a:gd name="T23" fmla="*/ 45 h 148"/>
                  <a:gd name="T24" fmla="*/ 18 w 21"/>
                  <a:gd name="T25" fmla="*/ 45 h 148"/>
                  <a:gd name="T26" fmla="*/ 18 w 21"/>
                  <a:gd name="T2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148">
                    <a:moveTo>
                      <a:pt x="21" y="11"/>
                    </a:moveTo>
                    <a:cubicBezTo>
                      <a:pt x="21" y="14"/>
                      <a:pt x="20" y="17"/>
                      <a:pt x="18" y="19"/>
                    </a:cubicBezTo>
                    <a:cubicBezTo>
                      <a:pt x="16" y="21"/>
                      <a:pt x="13" y="22"/>
                      <a:pt x="10" y="22"/>
                    </a:cubicBezTo>
                    <a:cubicBezTo>
                      <a:pt x="7" y="22"/>
                      <a:pt x="5" y="21"/>
                      <a:pt x="3" y="19"/>
                    </a:cubicBezTo>
                    <a:cubicBezTo>
                      <a:pt x="1" y="17"/>
                      <a:pt x="0" y="14"/>
                      <a:pt x="0" y="11"/>
                    </a:cubicBezTo>
                    <a:cubicBezTo>
                      <a:pt x="0" y="8"/>
                      <a:pt x="1" y="6"/>
                      <a:pt x="3" y="4"/>
                    </a:cubicBezTo>
                    <a:cubicBezTo>
                      <a:pt x="5" y="1"/>
                      <a:pt x="7" y="0"/>
                      <a:pt x="10" y="0"/>
                    </a:cubicBezTo>
                    <a:cubicBezTo>
                      <a:pt x="13" y="0"/>
                      <a:pt x="16" y="1"/>
                      <a:pt x="18" y="4"/>
                    </a:cubicBezTo>
                    <a:cubicBezTo>
                      <a:pt x="20" y="6"/>
                      <a:pt x="21" y="8"/>
                      <a:pt x="21" y="11"/>
                    </a:cubicBezTo>
                    <a:close/>
                    <a:moveTo>
                      <a:pt x="18" y="148"/>
                    </a:moveTo>
                    <a:cubicBezTo>
                      <a:pt x="2" y="148"/>
                      <a:pt x="2" y="148"/>
                      <a:pt x="2" y="148"/>
                    </a:cubicBezTo>
                    <a:cubicBezTo>
                      <a:pt x="2" y="45"/>
                      <a:pt x="2" y="45"/>
                      <a:pt x="2" y="45"/>
                    </a:cubicBezTo>
                    <a:cubicBezTo>
                      <a:pt x="18" y="45"/>
                      <a:pt x="18" y="45"/>
                      <a:pt x="18" y="45"/>
                    </a:cubicBezTo>
                    <a:lnTo>
                      <a:pt x="18"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grpSp>
        <p:pic>
          <p:nvPicPr>
            <p:cNvPr id="75" name="Picture 7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8587" y="2585159"/>
              <a:ext cx="2096851" cy="505926"/>
            </a:xfrm>
            <a:prstGeom prst="rect">
              <a:avLst/>
            </a:prstGeom>
            <a:noFill/>
          </p:spPr>
        </p:pic>
      </p:grpSp>
    </p:spTree>
    <p:extLst>
      <p:ext uri="{BB962C8B-B14F-4D97-AF65-F5344CB8AC3E}">
        <p14:creationId xmlns:p14="http://schemas.microsoft.com/office/powerpoint/2010/main" val="1993944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37"/>
                                        </p:tgtEl>
                                        <p:attrNameLst>
                                          <p:attrName>style.visibility</p:attrName>
                                        </p:attrNameLst>
                                      </p:cBhvr>
                                      <p:to>
                                        <p:strVal val="visible"/>
                                      </p:to>
                                    </p:set>
                                    <p:animEffect transition="in" filter="wipe(left)">
                                      <p:cBhvr>
                                        <p:cTn id="10" dur="500"/>
                                        <p:tgtEl>
                                          <p:spTgt spid="3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3" grpId="0" animBg="1"/>
      <p:bldP spid="4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67899" y="2342684"/>
            <a:ext cx="11053027" cy="704059"/>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67899" y="1632385"/>
            <a:ext cx="11053027" cy="706548"/>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Dynamics</a:t>
                </a:r>
              </a:p>
            </p:txBody>
          </p:sp>
        </p:grpSp>
      </p:grpSp>
      <p:sp>
        <p:nvSpPr>
          <p:cNvPr id="19" name="Title 1"/>
          <p:cNvSpPr txBox="1">
            <a:spLocks/>
          </p:cNvSpPr>
          <p:nvPr/>
        </p:nvSpPr>
        <p:spPr>
          <a:xfrm>
            <a:off x="418533" y="472595"/>
            <a:ext cx="11426440" cy="899303"/>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defRPr/>
            </a:pPr>
            <a:r>
              <a:rPr lang="en-US" sz="4901" spc="-100" dirty="0">
                <a:solidFill>
                  <a:srgbClr val="FFFFFF"/>
                </a:solidFill>
                <a:latin typeface="Segoe UI Semibold" panose="020B0702040204020203" pitchFamily="34" charset="0"/>
                <a:cs typeface="Segoe UI Semibold" panose="020B0702040204020203" pitchFamily="34" charset="0"/>
              </a:rPr>
              <a:t>Leading</a:t>
            </a:r>
            <a:r>
              <a:rPr lang="en-US" sz="4901" spc="-100" dirty="0">
                <a:solidFill>
                  <a:srgbClr val="FFFFFF"/>
                </a:solidFill>
                <a:latin typeface="Segoe UI Light"/>
              </a:rPr>
              <a:t> the journey to the Cloud</a:t>
            </a:r>
          </a:p>
        </p:txBody>
      </p:sp>
      <p:sp>
        <p:nvSpPr>
          <p:cNvPr id="5" name="Rounded Rectangle 4"/>
          <p:cNvSpPr/>
          <p:nvPr/>
        </p:nvSpPr>
        <p:spPr bwMode="auto">
          <a:xfrm>
            <a:off x="439376" y="3173665"/>
            <a:ext cx="11297048" cy="3382213"/>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0" name="Group 109"/>
          <p:cNvGrpSpPr/>
          <p:nvPr/>
        </p:nvGrpSpPr>
        <p:grpSpPr>
          <a:xfrm>
            <a:off x="567899" y="5704534"/>
            <a:ext cx="11053027" cy="703250"/>
            <a:chOff x="579437" y="-1074737"/>
            <a:chExt cx="11277600" cy="717538"/>
          </a:xfrm>
        </p:grpSpPr>
        <p:sp>
          <p:nvSpPr>
            <p:cNvPr id="111" name="Rectangle 110"/>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12" name="Rectangle 111"/>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3" name="Rectangle 112"/>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spc="-49" dirty="0">
                  <a:solidFill>
                    <a:srgbClr val="FFFFFF"/>
                  </a:solidFill>
                  <a:latin typeface="Segoe UI Semilight"/>
                  <a:ea typeface="Segoe UI" pitchFamily="34" charset="0"/>
                  <a:cs typeface="Segoe UI" pitchFamily="34" charset="0"/>
                </a:rPr>
                <a:t>Azure + Azure Stack + Operations Management Suite</a:t>
              </a:r>
            </a:p>
          </p:txBody>
        </p:sp>
        <p:sp>
          <p:nvSpPr>
            <p:cNvPr id="114" name="Rectangle 11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115" name="Group 114"/>
          <p:cNvGrpSpPr/>
          <p:nvPr/>
        </p:nvGrpSpPr>
        <p:grpSpPr>
          <a:xfrm>
            <a:off x="567899" y="3556158"/>
            <a:ext cx="11053027" cy="703250"/>
            <a:chOff x="579437" y="-1074737"/>
            <a:chExt cx="11277600" cy="717538"/>
          </a:xfrm>
        </p:grpSpPr>
        <p:sp>
          <p:nvSpPr>
            <p:cNvPr id="116" name="Rectangle 115"/>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17" name="Rectangle 116"/>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8" name="Rectangle 117"/>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Visual Studio Family + Azure App Service</a:t>
              </a:r>
            </a:p>
          </p:txBody>
        </p:sp>
        <p:sp>
          <p:nvSpPr>
            <p:cNvPr id="119" name="Rectangle 118"/>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120" name="Group 119"/>
          <p:cNvGrpSpPr/>
          <p:nvPr/>
        </p:nvGrpSpPr>
        <p:grpSpPr>
          <a:xfrm>
            <a:off x="567899" y="4271174"/>
            <a:ext cx="11053027" cy="704059"/>
            <a:chOff x="579437" y="-1075563"/>
            <a:chExt cx="11277600" cy="718364"/>
          </a:xfrm>
        </p:grpSpPr>
        <p:sp>
          <p:nvSpPr>
            <p:cNvPr id="121" name="Rectangle 120"/>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22" name="Rectangle 121"/>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Rectangle 122"/>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Cortana Analytics Suite</a:t>
              </a:r>
            </a:p>
          </p:txBody>
        </p:sp>
        <p:sp>
          <p:nvSpPr>
            <p:cNvPr id="124" name="Rectangle 12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125" name="Group 124"/>
          <p:cNvGrpSpPr/>
          <p:nvPr/>
        </p:nvGrpSpPr>
        <p:grpSpPr>
          <a:xfrm>
            <a:off x="567899" y="4982281"/>
            <a:ext cx="11053027" cy="704061"/>
            <a:chOff x="579437" y="-1075565"/>
            <a:chExt cx="11277600" cy="718366"/>
          </a:xfrm>
        </p:grpSpPr>
        <p:sp>
          <p:nvSpPr>
            <p:cNvPr id="126" name="Rectangle 125"/>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27" name="Rectangle 126"/>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Rectangle 127"/>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Azure </a:t>
              </a:r>
              <a:r>
                <a:rPr lang="en-US" sz="1960" dirty="0" err="1">
                  <a:solidFill>
                    <a:srgbClr val="FFFFFF"/>
                  </a:solidFill>
                  <a:latin typeface="Segoe UI Semilight"/>
                  <a:ea typeface="Segoe UI" pitchFamily="34" charset="0"/>
                  <a:cs typeface="Segoe UI" pitchFamily="34" charset="0"/>
                </a:rPr>
                <a:t>IoT</a:t>
              </a:r>
              <a:r>
                <a:rPr lang="en-US" sz="1960" dirty="0">
                  <a:solidFill>
                    <a:srgbClr val="FFFFFF"/>
                  </a:solidFill>
                  <a:latin typeface="Segoe UI Semilight"/>
                  <a:ea typeface="Segoe UI" pitchFamily="34" charset="0"/>
                  <a:cs typeface="Segoe UI" pitchFamily="34" charset="0"/>
                </a:rPr>
                <a:t> Suite</a:t>
              </a:r>
            </a:p>
          </p:txBody>
        </p:sp>
        <p:sp>
          <p:nvSpPr>
            <p:cNvPr id="129" name="Rectangle 128"/>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0" name="TextBox 39"/>
          <p:cNvSpPr txBox="1"/>
          <p:nvPr/>
        </p:nvSpPr>
        <p:spPr>
          <a:xfrm>
            <a:off x="375192" y="3108222"/>
            <a:ext cx="1813217" cy="533917"/>
          </a:xfrm>
          <a:prstGeom prst="rect">
            <a:avLst/>
          </a:prstGeom>
          <a:noFill/>
        </p:spPr>
        <p:txBody>
          <a:bodyPr wrap="none" lIns="179238" tIns="143391" rIns="179238" bIns="143391" rtlCol="0">
            <a:spAutoFit/>
          </a:bodyPr>
          <a:lstStyle/>
          <a:p>
            <a:pPr defTabSz="896203">
              <a:lnSpc>
                <a:spcPct val="90000"/>
              </a:lnSpc>
              <a:spcAft>
                <a:spcPts val="588"/>
              </a:spcAft>
            </a:pPr>
            <a:r>
              <a:rPr lang="en-US" sz="1764" kern="0" spc="-98"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spTree>
    <p:extLst>
      <p:ext uri="{BB962C8B-B14F-4D97-AF65-F5344CB8AC3E}">
        <p14:creationId xmlns:p14="http://schemas.microsoft.com/office/powerpoint/2010/main" val="179280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50"/>
                                        <p:tgtEl>
                                          <p:spTgt spid="40"/>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15"/>
                                        </p:tgtEl>
                                        <p:attrNameLst>
                                          <p:attrName>style.visibility</p:attrName>
                                        </p:attrNameLst>
                                      </p:cBhvr>
                                      <p:to>
                                        <p:strVal val="visible"/>
                                      </p:to>
                                    </p:set>
                                    <p:animEffect transition="in" filter="fade">
                                      <p:cBhvr>
                                        <p:cTn id="11" dur="250"/>
                                        <p:tgtEl>
                                          <p:spTgt spid="1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0"/>
                                        </p:tgtEl>
                                        <p:attrNameLst>
                                          <p:attrName>style.visibility</p:attrName>
                                        </p:attrNameLst>
                                      </p:cBhvr>
                                      <p:to>
                                        <p:strVal val="visible"/>
                                      </p:to>
                                    </p:set>
                                    <p:animEffect transition="in" filter="fade">
                                      <p:cBhvr>
                                        <p:cTn id="15" dur="250"/>
                                        <p:tgtEl>
                                          <p:spTgt spid="120"/>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125"/>
                                        </p:tgtEl>
                                        <p:attrNameLst>
                                          <p:attrName>style.visibility</p:attrName>
                                        </p:attrNameLst>
                                      </p:cBhvr>
                                      <p:to>
                                        <p:strVal val="visible"/>
                                      </p:to>
                                    </p:set>
                                    <p:animEffect transition="in" filter="fade">
                                      <p:cBhvr>
                                        <p:cTn id="19" dur="250"/>
                                        <p:tgtEl>
                                          <p:spTgt spid="125"/>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10"/>
                                        </p:tgtEl>
                                        <p:attrNameLst>
                                          <p:attrName>style.visibility</p:attrName>
                                        </p:attrNameLst>
                                      </p:cBhvr>
                                      <p:to>
                                        <p:strVal val="visible"/>
                                      </p:to>
                                    </p:set>
                                    <p:animEffect transition="in" filter="fade">
                                      <p:cBhvr>
                                        <p:cTn id="23" dur="250"/>
                                        <p:tgtEl>
                                          <p:spTgt spid="110"/>
                                        </p:tgtEl>
                                      </p:cBhvr>
                                    </p:animEffect>
                                  </p:childTnLst>
                                </p:cTn>
                              </p:par>
                            </p:childTnLst>
                          </p:cTn>
                        </p:par>
                        <p:par>
                          <p:cTn id="24" fill="hold">
                            <p:stCondLst>
                              <p:cond delay="1750"/>
                            </p:stCondLst>
                            <p:childTnLst>
                              <p:par>
                                <p:cTn id="25" presetID="22" presetClass="entr" presetSubtype="1"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0"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0" name="Picture 6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11031" y="379058"/>
            <a:ext cx="10559260" cy="6186612"/>
          </a:xfrm>
          <a:prstGeom prst="rect">
            <a:avLst/>
          </a:prstGeom>
        </p:spPr>
      </p:pic>
      <p:sp>
        <p:nvSpPr>
          <p:cNvPr id="71" name="TextBox 70"/>
          <p:cNvSpPr txBox="1"/>
          <p:nvPr/>
        </p:nvSpPr>
        <p:spPr>
          <a:xfrm>
            <a:off x="207399" y="3503682"/>
            <a:ext cx="3055943" cy="1646997"/>
          </a:xfrm>
          <a:prstGeom prst="rect">
            <a:avLst/>
          </a:prstGeom>
          <a:noFill/>
        </p:spPr>
        <p:txBody>
          <a:bodyPr wrap="none" lIns="277819" tIns="277819" rIns="277819" bIns="277819" rtlCol="0">
            <a:spAutoFit/>
          </a:bodyPr>
          <a:lstStyle/>
          <a:p>
            <a:pPr defTabSz="914180">
              <a:lnSpc>
                <a:spcPct val="90000"/>
              </a:lnSpc>
              <a:spcAft>
                <a:spcPts val="588"/>
              </a:spcAft>
              <a:defRPr/>
            </a:pPr>
            <a:r>
              <a:rPr lang="en-US" sz="3920" dirty="0">
                <a:gradFill>
                  <a:gsLst>
                    <a:gs pos="2917">
                      <a:srgbClr val="ECECEC"/>
                    </a:gs>
                    <a:gs pos="30000">
                      <a:srgbClr val="ECECEC"/>
                    </a:gs>
                  </a:gsLst>
                  <a:lin ang="5400000" scaled="0"/>
                </a:gradFill>
                <a:latin typeface="Segoe UI Light"/>
                <a:ea typeface="MS PGothic" panose="020B0600070205080204" pitchFamily="34" charset="-128"/>
              </a:rPr>
              <a:t>Hyper-scale</a:t>
            </a:r>
            <a:br>
              <a:rPr lang="en-US" sz="3920" dirty="0">
                <a:gradFill>
                  <a:gsLst>
                    <a:gs pos="2917">
                      <a:srgbClr val="ECECEC"/>
                    </a:gs>
                    <a:gs pos="30000">
                      <a:srgbClr val="ECECEC"/>
                    </a:gs>
                  </a:gsLst>
                  <a:lin ang="5400000" scaled="0"/>
                </a:gradFill>
                <a:latin typeface="Segoe UI Light"/>
                <a:ea typeface="MS PGothic" panose="020B0600070205080204" pitchFamily="34" charset="-128"/>
              </a:rPr>
            </a:br>
            <a:r>
              <a:rPr lang="en-US" sz="3920" dirty="0">
                <a:gradFill>
                  <a:gsLst>
                    <a:gs pos="2917">
                      <a:srgbClr val="ECECEC"/>
                    </a:gs>
                    <a:gs pos="30000">
                      <a:srgbClr val="ECECEC"/>
                    </a:gs>
                  </a:gsLst>
                  <a:lin ang="5400000" scaled="0"/>
                </a:gradFill>
                <a:latin typeface="Segoe UI Light"/>
                <a:ea typeface="MS PGothic" panose="020B0600070205080204" pitchFamily="34" charset="-128"/>
              </a:rPr>
              <a:t>footprint</a:t>
            </a:r>
          </a:p>
        </p:txBody>
      </p:sp>
      <p:grpSp>
        <p:nvGrpSpPr>
          <p:cNvPr id="72" name="Group 71"/>
          <p:cNvGrpSpPr/>
          <p:nvPr/>
        </p:nvGrpSpPr>
        <p:grpSpPr>
          <a:xfrm>
            <a:off x="498689" y="4916233"/>
            <a:ext cx="1872480" cy="479620"/>
            <a:chOff x="508821" y="5014712"/>
            <a:chExt cx="1910525" cy="489365"/>
          </a:xfrm>
        </p:grpSpPr>
        <p:sp>
          <p:nvSpPr>
            <p:cNvPr id="73" name="Oval 72"/>
            <p:cNvSpPr/>
            <p:nvPr/>
          </p:nvSpPr>
          <p:spPr bwMode="auto">
            <a:xfrm>
              <a:off x="508821" y="5119266"/>
              <a:ext cx="250277" cy="250277"/>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TextBox 73"/>
            <p:cNvSpPr txBox="1"/>
            <p:nvPr/>
          </p:nvSpPr>
          <p:spPr>
            <a:xfrm>
              <a:off x="683678" y="5014712"/>
              <a:ext cx="1735668" cy="489365"/>
            </a:xfrm>
            <a:prstGeom prst="rect">
              <a:avLst/>
            </a:prstGeom>
            <a:noFill/>
          </p:spPr>
          <p:txBody>
            <a:bodyPr wrap="none" lIns="179238" tIns="143391" rIns="179238" bIns="143391" rtlCol="0">
              <a:spAutoFit/>
            </a:bodyPr>
            <a:lstStyle/>
            <a:p>
              <a:pPr defTabSz="914180">
                <a:lnSpc>
                  <a:spcPct val="90000"/>
                </a:lnSpc>
                <a:spcAft>
                  <a:spcPts val="588"/>
                </a:spcAft>
                <a:defRPr/>
              </a:pPr>
              <a:r>
                <a:rPr lang="en-US" sz="1372" cap="all" dirty="0">
                  <a:solidFill>
                    <a:srgbClr val="FFFFFF">
                      <a:lumMod val="85000"/>
                    </a:srgbClr>
                  </a:solidFill>
                  <a:latin typeface="Segoe UI Semibold" panose="020B0702040204020203" pitchFamily="34" charset="0"/>
                  <a:cs typeface="Segoe UI Semibold" panose="020B0702040204020203" pitchFamily="34" charset="0"/>
                </a:rPr>
                <a:t>Azure regions</a:t>
              </a:r>
            </a:p>
          </p:txBody>
        </p:sp>
      </p:grpSp>
      <p:grpSp>
        <p:nvGrpSpPr>
          <p:cNvPr id="39" name="Group 38"/>
          <p:cNvGrpSpPr/>
          <p:nvPr/>
        </p:nvGrpSpPr>
        <p:grpSpPr>
          <a:xfrm>
            <a:off x="156968" y="2039542"/>
            <a:ext cx="3358851" cy="2749886"/>
            <a:chOff x="-2087057" y="3086116"/>
            <a:chExt cx="4108356" cy="2805758"/>
          </a:xfrm>
        </p:grpSpPr>
        <p:sp>
          <p:nvSpPr>
            <p:cNvPr id="40" name="TextBox 39"/>
            <p:cNvSpPr txBox="1"/>
            <p:nvPr/>
          </p:nvSpPr>
          <p:spPr>
            <a:xfrm>
              <a:off x="-2087057" y="3086116"/>
              <a:ext cx="2507995" cy="2165208"/>
            </a:xfrm>
            <a:prstGeom prst="rect">
              <a:avLst/>
            </a:prstGeom>
            <a:noFill/>
          </p:spPr>
          <p:txBody>
            <a:bodyPr wrap="none" lIns="277819" tIns="277819" rIns="277819" bIns="27781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80">
                <a:spcAft>
                  <a:spcPts val="588"/>
                </a:spcAft>
                <a:defRPr/>
              </a:pPr>
              <a:r>
                <a:rPr lang="en-US" sz="11271" dirty="0">
                  <a:gradFill>
                    <a:gsLst>
                      <a:gs pos="0">
                        <a:srgbClr val="FFFFFF"/>
                      </a:gs>
                      <a:gs pos="100000">
                        <a:srgbClr val="FFFFFF"/>
                      </a:gs>
                    </a:gsLst>
                    <a:lin ang="5400000" scaled="0"/>
                  </a:gradFill>
                  <a:latin typeface="Segoe UI Light"/>
                  <a:ea typeface="MS PGothic" panose="020B0600070205080204" pitchFamily="34" charset="-128"/>
                </a:rPr>
                <a:t>28</a:t>
              </a:r>
            </a:p>
          </p:txBody>
        </p:sp>
        <p:sp>
          <p:nvSpPr>
            <p:cNvPr id="43" name="TextBox 42"/>
            <p:cNvSpPr txBox="1"/>
            <p:nvPr/>
          </p:nvSpPr>
          <p:spPr>
            <a:xfrm>
              <a:off x="-2006254" y="4543813"/>
              <a:ext cx="4027553" cy="1348061"/>
            </a:xfrm>
            <a:prstGeom prst="rect">
              <a:avLst/>
            </a:prstGeom>
            <a:noFill/>
          </p:spPr>
          <p:txBody>
            <a:bodyPr wrap="square" lIns="277819" tIns="277819" rIns="277819" bIns="27781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80">
                <a:spcAft>
                  <a:spcPts val="588"/>
                </a:spcAft>
                <a:defRPr/>
              </a:pPr>
              <a:r>
                <a:rPr lang="en-US" sz="2744"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Azure regions around the world</a:t>
              </a:r>
            </a:p>
          </p:txBody>
        </p:sp>
      </p:grpSp>
      <p:cxnSp>
        <p:nvCxnSpPr>
          <p:cNvPr id="44" name="Straight Connector 43"/>
          <p:cNvCxnSpPr/>
          <p:nvPr/>
        </p:nvCxnSpPr>
        <p:spPr>
          <a:xfrm>
            <a:off x="512204" y="4647612"/>
            <a:ext cx="285661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12204" y="5530733"/>
            <a:ext cx="285661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83882" y="4567451"/>
            <a:ext cx="3292789" cy="1294068"/>
          </a:xfrm>
          <a:prstGeom prst="rect">
            <a:avLst/>
          </a:prstGeom>
          <a:noFill/>
          <a:ln>
            <a:noFill/>
          </a:ln>
        </p:spPr>
        <p:txBody>
          <a:bodyPr wrap="square" lIns="277819" tIns="277819" rIns="277819" bIns="27781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80">
              <a:spcAft>
                <a:spcPts val="588"/>
              </a:spcAft>
              <a:defRPr/>
            </a:pPr>
            <a:r>
              <a:rPr lang="en-US" sz="1764"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More than AWS and Google Cloud combined</a:t>
            </a:r>
            <a:br>
              <a:rPr lang="en-US" sz="1764"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endParaRPr lang="en-US" sz="1764"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3" name="Isosceles Triangle 2"/>
          <p:cNvSpPr/>
          <p:nvPr/>
        </p:nvSpPr>
        <p:spPr bwMode="auto">
          <a:xfrm>
            <a:off x="8126754" y="4242937"/>
            <a:ext cx="406126" cy="259816"/>
          </a:xfrm>
          <a:prstGeom prst="triangle">
            <a:avLst/>
          </a:prstGeom>
          <a:solidFill>
            <a:schemeClr val="bg2"/>
          </a:solidFill>
        </p:spPr>
        <p:txBody>
          <a:bodyPr wrap="none" lIns="277819" tIns="277819" rIns="277819" bIns="277819" rtlCol="0" anchor="ctr" anchorCtr="0">
            <a:noAutofit/>
          </a:bodyPr>
          <a:lstStyle/>
          <a:p>
            <a:pPr defTabSz="914180">
              <a:lnSpc>
                <a:spcPct val="90000"/>
              </a:lnSpc>
              <a:spcAft>
                <a:spcPts val="588"/>
              </a:spcAft>
            </a:pPr>
            <a:endParaRPr lang="en-US" sz="4312" kern="0" dirty="0" err="1">
              <a:gradFill>
                <a:gsLst>
                  <a:gs pos="2917">
                    <a:srgbClr val="ECECEC"/>
                  </a:gs>
                  <a:gs pos="30000">
                    <a:srgbClr val="ECECEC"/>
                  </a:gs>
                </a:gsLst>
                <a:lin ang="5400000" scaled="0"/>
              </a:gradFill>
              <a:latin typeface="Segoe UI Light"/>
              <a:ea typeface="MS PGothic" panose="020B0600070205080204" pitchFamily="34" charset="-128"/>
            </a:endParaRPr>
          </a:p>
        </p:txBody>
      </p:sp>
      <p:sp>
        <p:nvSpPr>
          <p:cNvPr id="64" name="Oval 63"/>
          <p:cNvSpPr/>
          <p:nvPr/>
        </p:nvSpPr>
        <p:spPr bwMode="auto">
          <a:xfrm>
            <a:off x="9215290" y="4181697"/>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Oval 64"/>
          <p:cNvSpPr/>
          <p:nvPr/>
        </p:nvSpPr>
        <p:spPr bwMode="auto">
          <a:xfrm>
            <a:off x="9504687" y="2797893"/>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Oval 65"/>
          <p:cNvSpPr/>
          <p:nvPr/>
        </p:nvSpPr>
        <p:spPr bwMode="auto">
          <a:xfrm>
            <a:off x="9575035" y="2262847"/>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Oval 66"/>
          <p:cNvSpPr/>
          <p:nvPr/>
        </p:nvSpPr>
        <p:spPr bwMode="auto">
          <a:xfrm>
            <a:off x="8444249" y="3143908"/>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Oval 67"/>
          <p:cNvSpPr/>
          <p:nvPr/>
        </p:nvSpPr>
        <p:spPr bwMode="auto">
          <a:xfrm>
            <a:off x="8746951" y="3303643"/>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Oval 68"/>
          <p:cNvSpPr/>
          <p:nvPr/>
        </p:nvSpPr>
        <p:spPr bwMode="auto">
          <a:xfrm>
            <a:off x="6243777" y="2065665"/>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Oval 74"/>
          <p:cNvSpPr/>
          <p:nvPr/>
        </p:nvSpPr>
        <p:spPr bwMode="auto">
          <a:xfrm>
            <a:off x="5937120" y="2040666"/>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 name="Oval 75"/>
          <p:cNvSpPr/>
          <p:nvPr/>
        </p:nvSpPr>
        <p:spPr bwMode="auto">
          <a:xfrm>
            <a:off x="4899490" y="4599666"/>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Oval 76"/>
          <p:cNvSpPr/>
          <p:nvPr/>
        </p:nvSpPr>
        <p:spPr bwMode="auto">
          <a:xfrm>
            <a:off x="3462136" y="2527550"/>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 name="Oval 77"/>
          <p:cNvSpPr/>
          <p:nvPr/>
        </p:nvSpPr>
        <p:spPr bwMode="auto">
          <a:xfrm>
            <a:off x="3235631" y="2558178"/>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Oval 78"/>
          <p:cNvSpPr/>
          <p:nvPr/>
        </p:nvSpPr>
        <p:spPr bwMode="auto">
          <a:xfrm>
            <a:off x="3328204" y="2220235"/>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 name="Oval 79"/>
          <p:cNvSpPr/>
          <p:nvPr/>
        </p:nvSpPr>
        <p:spPr bwMode="auto">
          <a:xfrm>
            <a:off x="2998242" y="2142164"/>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 name="Oval 80"/>
          <p:cNvSpPr/>
          <p:nvPr/>
        </p:nvSpPr>
        <p:spPr bwMode="auto">
          <a:xfrm>
            <a:off x="3788532" y="2192013"/>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 name="Oval 81"/>
          <p:cNvSpPr/>
          <p:nvPr/>
        </p:nvSpPr>
        <p:spPr bwMode="auto">
          <a:xfrm>
            <a:off x="2994476" y="2837810"/>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 name="Oval 82"/>
          <p:cNvSpPr/>
          <p:nvPr/>
        </p:nvSpPr>
        <p:spPr bwMode="auto">
          <a:xfrm>
            <a:off x="2403676" y="2547603"/>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 name="Oval 83"/>
          <p:cNvSpPr/>
          <p:nvPr/>
        </p:nvSpPr>
        <p:spPr bwMode="auto">
          <a:xfrm>
            <a:off x="10391317" y="2343360"/>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 name="Oval 84"/>
          <p:cNvSpPr/>
          <p:nvPr/>
        </p:nvSpPr>
        <p:spPr bwMode="auto">
          <a:xfrm>
            <a:off x="10138759" y="2724616"/>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 name="Oval 85"/>
          <p:cNvSpPr/>
          <p:nvPr/>
        </p:nvSpPr>
        <p:spPr bwMode="auto">
          <a:xfrm>
            <a:off x="10580793" y="5162726"/>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Oval 86"/>
          <p:cNvSpPr/>
          <p:nvPr/>
        </p:nvSpPr>
        <p:spPr bwMode="auto">
          <a:xfrm>
            <a:off x="10319474" y="5445848"/>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8" name="Oval 87"/>
          <p:cNvSpPr/>
          <p:nvPr/>
        </p:nvSpPr>
        <p:spPr bwMode="auto">
          <a:xfrm>
            <a:off x="9353336" y="3120555"/>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Oval 88"/>
          <p:cNvSpPr/>
          <p:nvPr/>
        </p:nvSpPr>
        <p:spPr bwMode="auto">
          <a:xfrm>
            <a:off x="2970981" y="2451681"/>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Oval 89"/>
          <p:cNvSpPr/>
          <p:nvPr/>
        </p:nvSpPr>
        <p:spPr bwMode="auto">
          <a:xfrm>
            <a:off x="8532880" y="3641839"/>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4" name="Oval 93"/>
          <p:cNvSpPr/>
          <p:nvPr/>
        </p:nvSpPr>
        <p:spPr bwMode="auto">
          <a:xfrm>
            <a:off x="3552667" y="2661933"/>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5" name="Oval 94"/>
          <p:cNvSpPr/>
          <p:nvPr/>
        </p:nvSpPr>
        <p:spPr bwMode="auto">
          <a:xfrm>
            <a:off x="3650412" y="2482364"/>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TextBox 59"/>
          <p:cNvSpPr txBox="1"/>
          <p:nvPr/>
        </p:nvSpPr>
        <p:spPr>
          <a:xfrm>
            <a:off x="0" y="5988324"/>
            <a:ext cx="12188825" cy="875749"/>
          </a:xfrm>
          <a:prstGeom prst="rect">
            <a:avLst/>
          </a:prstGeom>
          <a:solidFill>
            <a:schemeClr val="bg2"/>
          </a:solidFill>
        </p:spPr>
        <p:txBody>
          <a:bodyPr wrap="none" lIns="277819" tIns="277819" rIns="277819" bIns="277819" rtlCol="0" anchor="ctr" anchorCtr="0">
            <a:noAutofit/>
          </a:bodyPr>
          <a:lstStyle/>
          <a:p>
            <a:pPr defTabSz="914180">
              <a:lnSpc>
                <a:spcPct val="90000"/>
              </a:lnSpc>
              <a:spcAft>
                <a:spcPts val="588"/>
              </a:spcAft>
              <a:defRPr/>
            </a:pPr>
            <a:r>
              <a:rPr lang="en-US" sz="1960" b="1" kern="0" dirty="0">
                <a:solidFill>
                  <a:sysClr val="windowText" lastClr="000000"/>
                </a:solidFill>
                <a:latin typeface="Segoe UI Light" panose="020B0502040204020203" pitchFamily="34" charset="0"/>
                <a:cs typeface="Segoe UI Light" panose="020B0502040204020203" pitchFamily="34" charset="0"/>
              </a:rPr>
              <a:t>6 new regions announced: Canada Central, Canada East, Germany Central, </a:t>
            </a:r>
          </a:p>
          <a:p>
            <a:pPr defTabSz="914180">
              <a:lnSpc>
                <a:spcPct val="90000"/>
              </a:lnSpc>
              <a:spcAft>
                <a:spcPts val="588"/>
              </a:spcAft>
              <a:defRPr/>
            </a:pPr>
            <a:r>
              <a:rPr lang="en-US" sz="1960" b="1" kern="0" dirty="0">
                <a:solidFill>
                  <a:sysClr val="windowText" lastClr="000000"/>
                </a:solidFill>
                <a:latin typeface="Segoe UI Light" panose="020B0502040204020203" pitchFamily="34" charset="0"/>
                <a:cs typeface="Segoe UI Light" panose="020B0502040204020203" pitchFamily="34" charset="0"/>
              </a:rPr>
              <a:t>Germany North East, United Kingdom (2 – regions TBD)</a:t>
            </a:r>
            <a:endParaRPr lang="en-US" sz="1960" b="1" dirty="0">
              <a:solidFill>
                <a:sysClr val="windowText" lastClr="00000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19418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500"/>
                                        <p:tgtEl>
                                          <p:spTgt spid="78"/>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500"/>
                                        <p:tgtEl>
                                          <p:spTgt spid="79"/>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500"/>
                                        <p:tgtEl>
                                          <p:spTgt spid="81"/>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83"/>
                                        </p:tgtEl>
                                        <p:attrNameLst>
                                          <p:attrName>style.visibility</p:attrName>
                                        </p:attrNameLst>
                                      </p:cBhvr>
                                      <p:to>
                                        <p:strVal val="visible"/>
                                      </p:to>
                                    </p:set>
                                    <p:animEffect transition="in" filter="fade">
                                      <p:cBhvr>
                                        <p:cTn id="49" dur="500"/>
                                        <p:tgtEl>
                                          <p:spTgt spid="83"/>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84"/>
                                        </p:tgtEl>
                                        <p:attrNameLst>
                                          <p:attrName>style.visibility</p:attrName>
                                        </p:attrNameLst>
                                      </p:cBhvr>
                                      <p:to>
                                        <p:strVal val="visible"/>
                                      </p:to>
                                    </p:set>
                                    <p:animEffect transition="in" filter="fade">
                                      <p:cBhvr>
                                        <p:cTn id="52" dur="500"/>
                                        <p:tgtEl>
                                          <p:spTgt spid="84"/>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90"/>
                                        </p:tgtEl>
                                        <p:attrNameLst>
                                          <p:attrName>style.visibility</p:attrName>
                                        </p:attrNameLst>
                                      </p:cBhvr>
                                      <p:to>
                                        <p:strVal val="visible"/>
                                      </p:to>
                                    </p:set>
                                    <p:animEffect transition="in" filter="fade">
                                      <p:cBhvr>
                                        <p:cTn id="70" dur="500"/>
                                        <p:tgtEl>
                                          <p:spTgt spid="90"/>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94"/>
                                        </p:tgtEl>
                                        <p:attrNameLst>
                                          <p:attrName>style.visibility</p:attrName>
                                        </p:attrNameLst>
                                      </p:cBhvr>
                                      <p:to>
                                        <p:strVal val="visible"/>
                                      </p:to>
                                    </p:set>
                                    <p:animEffect transition="in" filter="fade">
                                      <p:cBhvr>
                                        <p:cTn id="73" dur="500"/>
                                        <p:tgtEl>
                                          <p:spTgt spid="9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95"/>
                                        </p:tgtEl>
                                        <p:attrNameLst>
                                          <p:attrName>style.visibility</p:attrName>
                                        </p:attrNameLst>
                                      </p:cBhvr>
                                      <p:to>
                                        <p:strVal val="visible"/>
                                      </p:to>
                                    </p:set>
                                    <p:animEffect transition="in" filter="fade">
                                      <p:cBhvr>
                                        <p:cTn id="76" dur="500"/>
                                        <p:tgtEl>
                                          <p:spTgt spid="95"/>
                                        </p:tgtEl>
                                      </p:cBhvr>
                                    </p:animEffect>
                                  </p:childTnLst>
                                </p:cTn>
                              </p:par>
                            </p:childTnLst>
                          </p:cTn>
                        </p:par>
                        <p:par>
                          <p:cTn id="77" fill="hold">
                            <p:stCondLst>
                              <p:cond delay="1050"/>
                            </p:stCondLst>
                            <p:childTnLst>
                              <p:par>
                                <p:cTn id="78" presetID="10" presetClass="entr" presetSubtype="0" fill="hold" grpId="0" nodeType="afterEffect">
                                  <p:stCondLst>
                                    <p:cond delay="0"/>
                                  </p:stCondLst>
                                  <p:childTnLst>
                                    <p:set>
                                      <p:cBhvr>
                                        <p:cTn id="79" dur="1" fill="hold">
                                          <p:stCondLst>
                                            <p:cond delay="0"/>
                                          </p:stCondLst>
                                        </p:cTn>
                                        <p:tgtEl>
                                          <p:spTgt spid="71"/>
                                        </p:tgtEl>
                                        <p:attrNameLst>
                                          <p:attrName>style.visibility</p:attrName>
                                        </p:attrNameLst>
                                      </p:cBhvr>
                                      <p:to>
                                        <p:strVal val="visible"/>
                                      </p:to>
                                    </p:set>
                                    <p:animEffect transition="in" filter="fade">
                                      <p:cBhvr>
                                        <p:cTn id="80" dur="500"/>
                                        <p:tgtEl>
                                          <p:spTgt spid="71"/>
                                        </p:tgtEl>
                                      </p:cBhvr>
                                    </p:animEffect>
                                  </p:childTnLst>
                                </p:cTn>
                              </p:par>
                              <p:par>
                                <p:cTn id="81" presetID="10" presetClass="entr" presetSubtype="0" fill="hold" nodeType="withEffect">
                                  <p:stCondLst>
                                    <p:cond delay="0"/>
                                  </p:stCondLst>
                                  <p:childTnLst>
                                    <p:set>
                                      <p:cBhvr>
                                        <p:cTn id="82" dur="1" fill="hold">
                                          <p:stCondLst>
                                            <p:cond delay="0"/>
                                          </p:stCondLst>
                                        </p:cTn>
                                        <p:tgtEl>
                                          <p:spTgt spid="72"/>
                                        </p:tgtEl>
                                        <p:attrNameLst>
                                          <p:attrName>style.visibility</p:attrName>
                                        </p:attrNameLst>
                                      </p:cBhvr>
                                      <p:to>
                                        <p:strVal val="visible"/>
                                      </p:to>
                                    </p:set>
                                    <p:animEffect transition="in" filter="fade">
                                      <p:cBhvr>
                                        <p:cTn id="83" dur="500"/>
                                        <p:tgtEl>
                                          <p:spTgt spid="7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71"/>
                                        </p:tgtEl>
                                      </p:cBhvr>
                                    </p:animEffect>
                                    <p:set>
                                      <p:cBhvr>
                                        <p:cTn id="88" dur="1" fill="hold">
                                          <p:stCondLst>
                                            <p:cond delay="499"/>
                                          </p:stCondLst>
                                        </p:cTn>
                                        <p:tgtEl>
                                          <p:spTgt spid="71"/>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72"/>
                                        </p:tgtEl>
                                      </p:cBhvr>
                                    </p:animEffect>
                                    <p:set>
                                      <p:cBhvr>
                                        <p:cTn id="91" dur="1" fill="hold">
                                          <p:stCondLst>
                                            <p:cond delay="499"/>
                                          </p:stCondLst>
                                        </p:cTn>
                                        <p:tgtEl>
                                          <p:spTgt spid="72"/>
                                        </p:tgtEl>
                                        <p:attrNameLst>
                                          <p:attrName>style.visibility</p:attrName>
                                        </p:attrNameLst>
                                      </p:cBhvr>
                                      <p:to>
                                        <p:strVal val="hidden"/>
                                      </p:to>
                                    </p:set>
                                  </p:childTnLst>
                                </p:cTn>
                              </p:par>
                            </p:childTnLst>
                          </p:cTn>
                        </p:par>
                        <p:par>
                          <p:cTn id="92" fill="hold">
                            <p:stCondLst>
                              <p:cond delay="500"/>
                            </p:stCondLst>
                            <p:childTnLst>
                              <p:par>
                                <p:cTn id="93" presetID="10" presetClass="entr" presetSubtype="0" fill="hold" nodeType="after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fade">
                                      <p:cBhvr>
                                        <p:cTn id="95" dur="500"/>
                                        <p:tgtEl>
                                          <p:spTgt spid="39"/>
                                        </p:tgtEl>
                                      </p:cBhvr>
                                    </p:animEffect>
                                  </p:childTnLst>
                                </p:cTn>
                              </p:par>
                            </p:childTnLst>
                          </p:cTn>
                        </p:par>
                        <p:par>
                          <p:cTn id="96" fill="hold">
                            <p:stCondLst>
                              <p:cond delay="1000"/>
                            </p:stCondLst>
                            <p:childTnLst>
                              <p:par>
                                <p:cTn id="97" presetID="22" presetClass="entr" presetSubtype="8" fill="hold" nodeType="after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wipe(left)">
                                      <p:cBhvr>
                                        <p:cTn id="99" dur="500"/>
                                        <p:tgtEl>
                                          <p:spTgt spid="44"/>
                                        </p:tgtEl>
                                      </p:cBhvr>
                                    </p:animEffect>
                                  </p:childTnLst>
                                </p:cTn>
                              </p:par>
                              <p:par>
                                <p:cTn id="100" presetID="22" presetClass="entr" presetSubtype="2" fill="hold" nodeType="withEffect">
                                  <p:stCondLst>
                                    <p:cond delay="250"/>
                                  </p:stCondLst>
                                  <p:childTnLst>
                                    <p:set>
                                      <p:cBhvr>
                                        <p:cTn id="101" dur="1" fill="hold">
                                          <p:stCondLst>
                                            <p:cond delay="0"/>
                                          </p:stCondLst>
                                        </p:cTn>
                                        <p:tgtEl>
                                          <p:spTgt spid="46"/>
                                        </p:tgtEl>
                                        <p:attrNameLst>
                                          <p:attrName>style.visibility</p:attrName>
                                        </p:attrNameLst>
                                      </p:cBhvr>
                                      <p:to>
                                        <p:strVal val="visible"/>
                                      </p:to>
                                    </p:set>
                                    <p:animEffect transition="in" filter="wipe(right)">
                                      <p:cBhvr>
                                        <p:cTn id="102" dur="500"/>
                                        <p:tgtEl>
                                          <p:spTgt spid="46"/>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47"/>
                                        </p:tgtEl>
                                        <p:attrNameLst>
                                          <p:attrName>style.visibility</p:attrName>
                                        </p:attrNameLst>
                                      </p:cBhvr>
                                      <p:to>
                                        <p:strVal val="visible"/>
                                      </p:to>
                                    </p:set>
                                    <p:animEffect transition="in" filter="fade">
                                      <p:cBhvr>
                                        <p:cTn id="105" dur="500"/>
                                        <p:tgtEl>
                                          <p:spTgt spid="4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nodeType="clickEffect">
                                  <p:stCondLst>
                                    <p:cond delay="0"/>
                                  </p:stCondLst>
                                  <p:childTnLst>
                                    <p:animEffect transition="out" filter="fade">
                                      <p:cBhvr>
                                        <p:cTn id="109" dur="500"/>
                                        <p:tgtEl>
                                          <p:spTgt spid="39"/>
                                        </p:tgtEl>
                                      </p:cBhvr>
                                    </p:animEffect>
                                    <p:set>
                                      <p:cBhvr>
                                        <p:cTn id="110" dur="1" fill="hold">
                                          <p:stCondLst>
                                            <p:cond delay="499"/>
                                          </p:stCondLst>
                                        </p:cTn>
                                        <p:tgtEl>
                                          <p:spTgt spid="39"/>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44"/>
                                        </p:tgtEl>
                                      </p:cBhvr>
                                    </p:animEffect>
                                    <p:set>
                                      <p:cBhvr>
                                        <p:cTn id="113" dur="1" fill="hold">
                                          <p:stCondLst>
                                            <p:cond delay="499"/>
                                          </p:stCondLst>
                                        </p:cTn>
                                        <p:tgtEl>
                                          <p:spTgt spid="44"/>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46"/>
                                        </p:tgtEl>
                                      </p:cBhvr>
                                    </p:animEffect>
                                    <p:set>
                                      <p:cBhvr>
                                        <p:cTn id="116" dur="1" fill="hold">
                                          <p:stCondLst>
                                            <p:cond delay="499"/>
                                          </p:stCondLst>
                                        </p:cTn>
                                        <p:tgtEl>
                                          <p:spTgt spid="46"/>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47"/>
                                        </p:tgtEl>
                                      </p:cBhvr>
                                    </p:animEffect>
                                    <p:set>
                                      <p:cBhvr>
                                        <p:cTn id="119" dur="1" fill="hold">
                                          <p:stCondLst>
                                            <p:cond delay="499"/>
                                          </p:stCondLst>
                                        </p:cTn>
                                        <p:tgtEl>
                                          <p:spTgt spid="47"/>
                                        </p:tgtEl>
                                        <p:attrNameLst>
                                          <p:attrName>style.visibility</p:attrName>
                                        </p:attrNameLst>
                                      </p:cBhvr>
                                      <p:to>
                                        <p:strVal val="hidden"/>
                                      </p:to>
                                    </p:set>
                                  </p:childTnLst>
                                </p:cTn>
                              </p:par>
                            </p:childTnLst>
                          </p:cTn>
                        </p:par>
                        <p:par>
                          <p:cTn id="120" fill="hold">
                            <p:stCondLst>
                              <p:cond delay="500"/>
                            </p:stCondLst>
                            <p:childTnLst>
                              <p:par>
                                <p:cTn id="121" presetID="2" presetClass="entr" presetSubtype="4" decel="100000" fill="hold" grpId="0" nodeType="afterEffect">
                                  <p:stCondLst>
                                    <p:cond delay="0"/>
                                  </p:stCondLst>
                                  <p:childTnLst>
                                    <p:set>
                                      <p:cBhvr>
                                        <p:cTn id="122" dur="1" fill="hold">
                                          <p:stCondLst>
                                            <p:cond delay="0"/>
                                          </p:stCondLst>
                                        </p:cTn>
                                        <p:tgtEl>
                                          <p:spTgt spid="60"/>
                                        </p:tgtEl>
                                        <p:attrNameLst>
                                          <p:attrName>style.visibility</p:attrName>
                                        </p:attrNameLst>
                                      </p:cBhvr>
                                      <p:to>
                                        <p:strVal val="visible"/>
                                      </p:to>
                                    </p:set>
                                    <p:anim calcmode="lin" valueType="num">
                                      <p:cBhvr additive="base">
                                        <p:cTn id="123" dur="500" fill="hold"/>
                                        <p:tgtEl>
                                          <p:spTgt spid="60"/>
                                        </p:tgtEl>
                                        <p:attrNameLst>
                                          <p:attrName>ppt_x</p:attrName>
                                        </p:attrNameLst>
                                      </p:cBhvr>
                                      <p:tavLst>
                                        <p:tav tm="0">
                                          <p:val>
                                            <p:strVal val="#ppt_x"/>
                                          </p:val>
                                        </p:tav>
                                        <p:tav tm="100000">
                                          <p:val>
                                            <p:strVal val="#ppt_x"/>
                                          </p:val>
                                        </p:tav>
                                      </p:tavLst>
                                    </p:anim>
                                    <p:anim calcmode="lin" valueType="num">
                                      <p:cBhvr additive="base">
                                        <p:cTn id="124" dur="500" fill="hold"/>
                                        <p:tgtEl>
                                          <p:spTgt spid="60"/>
                                        </p:tgtEl>
                                        <p:attrNameLst>
                                          <p:attrName>ppt_y</p:attrName>
                                        </p:attrNameLst>
                                      </p:cBhvr>
                                      <p:tavLst>
                                        <p:tav tm="0">
                                          <p:val>
                                            <p:strVal val="1+#ppt_h/2"/>
                                          </p:val>
                                        </p:tav>
                                        <p:tav tm="100000">
                                          <p:val>
                                            <p:strVal val="#ppt_y"/>
                                          </p:val>
                                        </p:tav>
                                      </p:tavLst>
                                    </p:anim>
                                  </p:childTnLst>
                                </p:cTn>
                              </p:par>
                            </p:childTnLst>
                          </p:cTn>
                        </p:par>
                        <p:par>
                          <p:cTn id="125" fill="hold">
                            <p:stCondLst>
                              <p:cond delay="1000"/>
                            </p:stCondLst>
                            <p:childTnLst>
                              <p:par>
                                <p:cTn id="126" presetID="12" presetClass="entr" presetSubtype="4" fill="hold" grpId="0" nodeType="afterEffect">
                                  <p:stCondLst>
                                    <p:cond delay="0"/>
                                  </p:stCondLst>
                                  <p:childTnLst>
                                    <p:set>
                                      <p:cBhvr>
                                        <p:cTn id="127" dur="1" fill="hold">
                                          <p:stCondLst>
                                            <p:cond delay="0"/>
                                          </p:stCondLst>
                                        </p:cTn>
                                        <p:tgtEl>
                                          <p:spTgt spid="3"/>
                                        </p:tgtEl>
                                        <p:attrNameLst>
                                          <p:attrName>style.visibility</p:attrName>
                                        </p:attrNameLst>
                                      </p:cBhvr>
                                      <p:to>
                                        <p:strVal val="visible"/>
                                      </p:to>
                                    </p:set>
                                    <p:anim calcmode="lin" valueType="num">
                                      <p:cBhvr additive="base">
                                        <p:cTn id="128" dur="500"/>
                                        <p:tgtEl>
                                          <p:spTgt spid="3"/>
                                        </p:tgtEl>
                                        <p:attrNameLst>
                                          <p:attrName>ppt_y</p:attrName>
                                        </p:attrNameLst>
                                      </p:cBhvr>
                                      <p:tavLst>
                                        <p:tav tm="0">
                                          <p:val>
                                            <p:strVal val="#ppt_y+#ppt_h*1.125000"/>
                                          </p:val>
                                        </p:tav>
                                        <p:tav tm="100000">
                                          <p:val>
                                            <p:strVal val="#ppt_y"/>
                                          </p:val>
                                        </p:tav>
                                      </p:tavLst>
                                    </p:anim>
                                    <p:animEffect transition="in" filter="wipe(up)">
                                      <p:cBhvr>
                                        <p:cTn id="129" dur="500"/>
                                        <p:tgtEl>
                                          <p:spTgt spid="3"/>
                                        </p:tgtEl>
                                      </p:cBhvr>
                                    </p:animEffect>
                                  </p:childTnLst>
                                </p:cTn>
                              </p:par>
                            </p:childTnLst>
                          </p:cTn>
                        </p:par>
                        <p:par>
                          <p:cTn id="130" fill="hold">
                            <p:stCondLst>
                              <p:cond delay="1500"/>
                            </p:stCondLst>
                            <p:childTnLst>
                              <p:par>
                                <p:cTn id="131" presetID="19" presetClass="emph" presetSubtype="0" fill="hold" grpId="1" nodeType="afterEffect">
                                  <p:stCondLst>
                                    <p:cond delay="0"/>
                                  </p:stCondLst>
                                  <p:childTnLst>
                                    <p:animClr clrSpc="rgb" dir="cw">
                                      <p:cBhvr override="childStyle">
                                        <p:cTn id="132" dur="2000" fill="hold"/>
                                        <p:tgtEl>
                                          <p:spTgt spid="67"/>
                                        </p:tgtEl>
                                        <p:attrNameLst>
                                          <p:attrName>style.color</p:attrName>
                                        </p:attrNameLst>
                                      </p:cBhvr>
                                      <p:to>
                                        <a:srgbClr val="92D050"/>
                                      </p:to>
                                    </p:animClr>
                                    <p:animClr clrSpc="rgb" dir="cw">
                                      <p:cBhvr>
                                        <p:cTn id="133" dur="2000" fill="hold"/>
                                        <p:tgtEl>
                                          <p:spTgt spid="67"/>
                                        </p:tgtEl>
                                        <p:attrNameLst>
                                          <p:attrName>fillcolor</p:attrName>
                                        </p:attrNameLst>
                                      </p:cBhvr>
                                      <p:to>
                                        <a:srgbClr val="92D050"/>
                                      </p:to>
                                    </p:animClr>
                                    <p:set>
                                      <p:cBhvr>
                                        <p:cTn id="134" dur="2000" fill="hold"/>
                                        <p:tgtEl>
                                          <p:spTgt spid="67"/>
                                        </p:tgtEl>
                                        <p:attrNameLst>
                                          <p:attrName>fill.type</p:attrName>
                                        </p:attrNameLst>
                                      </p:cBhvr>
                                      <p:to>
                                        <p:strVal val="solid"/>
                                      </p:to>
                                    </p:set>
                                    <p:set>
                                      <p:cBhvr>
                                        <p:cTn id="135" dur="2000" fill="hold"/>
                                        <p:tgtEl>
                                          <p:spTgt spid="67"/>
                                        </p:tgtEl>
                                        <p:attrNameLst>
                                          <p:attrName>fill.on</p:attrName>
                                        </p:attrNameLst>
                                      </p:cBhvr>
                                      <p:to>
                                        <p:strVal val="true"/>
                                      </p:to>
                                    </p:set>
                                  </p:childTnLst>
                                </p:cTn>
                              </p:par>
                              <p:par>
                                <p:cTn id="136" presetID="19" presetClass="emph" presetSubtype="0" fill="hold" grpId="1" nodeType="withEffect">
                                  <p:stCondLst>
                                    <p:cond delay="0"/>
                                  </p:stCondLst>
                                  <p:childTnLst>
                                    <p:animClr clrSpc="rgb" dir="cw">
                                      <p:cBhvr override="childStyle">
                                        <p:cTn id="137" dur="2000" fill="hold"/>
                                        <p:tgtEl>
                                          <p:spTgt spid="68"/>
                                        </p:tgtEl>
                                        <p:attrNameLst>
                                          <p:attrName>style.color</p:attrName>
                                        </p:attrNameLst>
                                      </p:cBhvr>
                                      <p:to>
                                        <a:srgbClr val="92D050"/>
                                      </p:to>
                                    </p:animClr>
                                    <p:animClr clrSpc="rgb" dir="cw">
                                      <p:cBhvr>
                                        <p:cTn id="138" dur="2000" fill="hold"/>
                                        <p:tgtEl>
                                          <p:spTgt spid="68"/>
                                        </p:tgtEl>
                                        <p:attrNameLst>
                                          <p:attrName>fillcolor</p:attrName>
                                        </p:attrNameLst>
                                      </p:cBhvr>
                                      <p:to>
                                        <a:srgbClr val="92D050"/>
                                      </p:to>
                                    </p:animClr>
                                    <p:set>
                                      <p:cBhvr>
                                        <p:cTn id="139" dur="2000" fill="hold"/>
                                        <p:tgtEl>
                                          <p:spTgt spid="68"/>
                                        </p:tgtEl>
                                        <p:attrNameLst>
                                          <p:attrName>fill.type</p:attrName>
                                        </p:attrNameLst>
                                      </p:cBhvr>
                                      <p:to>
                                        <p:strVal val="solid"/>
                                      </p:to>
                                    </p:set>
                                    <p:set>
                                      <p:cBhvr>
                                        <p:cTn id="140" dur="2000" fill="hold"/>
                                        <p:tgtEl>
                                          <p:spTgt spid="68"/>
                                        </p:tgtEl>
                                        <p:attrNameLst>
                                          <p:attrName>fill.on</p:attrName>
                                        </p:attrNameLst>
                                      </p:cBhvr>
                                      <p:to>
                                        <p:strVal val="true"/>
                                      </p:to>
                                    </p:set>
                                  </p:childTnLst>
                                </p:cTn>
                              </p:par>
                              <p:par>
                                <p:cTn id="141" presetID="19" presetClass="emph" presetSubtype="0" fill="hold" grpId="1" nodeType="withEffect">
                                  <p:stCondLst>
                                    <p:cond delay="0"/>
                                  </p:stCondLst>
                                  <p:childTnLst>
                                    <p:animClr clrSpc="rgb" dir="cw">
                                      <p:cBhvr override="childStyle">
                                        <p:cTn id="142" dur="2000" fill="hold"/>
                                        <p:tgtEl>
                                          <p:spTgt spid="90"/>
                                        </p:tgtEl>
                                        <p:attrNameLst>
                                          <p:attrName>style.color</p:attrName>
                                        </p:attrNameLst>
                                      </p:cBhvr>
                                      <p:to>
                                        <a:srgbClr val="92D050"/>
                                      </p:to>
                                    </p:animClr>
                                    <p:animClr clrSpc="rgb" dir="cw">
                                      <p:cBhvr>
                                        <p:cTn id="143" dur="2000" fill="hold"/>
                                        <p:tgtEl>
                                          <p:spTgt spid="90"/>
                                        </p:tgtEl>
                                        <p:attrNameLst>
                                          <p:attrName>fillcolor</p:attrName>
                                        </p:attrNameLst>
                                      </p:cBhvr>
                                      <p:to>
                                        <a:srgbClr val="92D050"/>
                                      </p:to>
                                    </p:animClr>
                                    <p:set>
                                      <p:cBhvr>
                                        <p:cTn id="144" dur="2000" fill="hold"/>
                                        <p:tgtEl>
                                          <p:spTgt spid="90"/>
                                        </p:tgtEl>
                                        <p:attrNameLst>
                                          <p:attrName>fill.type</p:attrName>
                                        </p:attrNameLst>
                                      </p:cBhvr>
                                      <p:to>
                                        <p:strVal val="solid"/>
                                      </p:to>
                                    </p:set>
                                    <p:set>
                                      <p:cBhvr>
                                        <p:cTn id="145" dur="2000" fill="hold"/>
                                        <p:tgtEl>
                                          <p:spTgt spid="90"/>
                                        </p:tgtEl>
                                        <p:attrNameLst>
                                          <p:attrName>fill.on</p:attrName>
                                        </p:attrNameLst>
                                      </p:cBhvr>
                                      <p:to>
                                        <p:strVal val="true"/>
                                      </p:to>
                                    </p:set>
                                  </p:childTnLst>
                                </p:cTn>
                              </p:par>
                              <p:par>
                                <p:cTn id="146" presetID="7" presetClass="emph" presetSubtype="2" fill="hold" nodeType="withEffect">
                                  <p:stCondLst>
                                    <p:cond delay="0"/>
                                  </p:stCondLst>
                                  <p:childTnLst>
                                    <p:animClr clrSpc="rgb" dir="cw">
                                      <p:cBhvr>
                                        <p:cTn id="147" dur="2000" fill="hold"/>
                                        <p:tgtEl>
                                          <p:spTgt spid="67"/>
                                        </p:tgtEl>
                                        <p:attrNameLst>
                                          <p:attrName>stroke.color</p:attrName>
                                        </p:attrNameLst>
                                      </p:cBhvr>
                                      <p:to>
                                        <a:srgbClr val="92D050"/>
                                      </p:to>
                                    </p:animClr>
                                    <p:set>
                                      <p:cBhvr>
                                        <p:cTn id="148" dur="2000" fill="hold"/>
                                        <p:tgtEl>
                                          <p:spTgt spid="67"/>
                                        </p:tgtEl>
                                        <p:attrNameLst>
                                          <p:attrName>stroke.on</p:attrName>
                                        </p:attrNameLst>
                                      </p:cBhvr>
                                      <p:to>
                                        <p:strVal val="true"/>
                                      </p:to>
                                    </p:set>
                                  </p:childTnLst>
                                </p:cTn>
                              </p:par>
                              <p:par>
                                <p:cTn id="149" presetID="7" presetClass="emph" presetSubtype="2" fill="hold" nodeType="withEffect">
                                  <p:stCondLst>
                                    <p:cond delay="0"/>
                                  </p:stCondLst>
                                  <p:childTnLst>
                                    <p:animClr clrSpc="rgb" dir="cw">
                                      <p:cBhvr>
                                        <p:cTn id="150" dur="2000" fill="hold"/>
                                        <p:tgtEl>
                                          <p:spTgt spid="68"/>
                                        </p:tgtEl>
                                        <p:attrNameLst>
                                          <p:attrName>stroke.color</p:attrName>
                                        </p:attrNameLst>
                                      </p:cBhvr>
                                      <p:to>
                                        <a:srgbClr val="92D050"/>
                                      </p:to>
                                    </p:animClr>
                                    <p:set>
                                      <p:cBhvr>
                                        <p:cTn id="151" dur="2000" fill="hold"/>
                                        <p:tgtEl>
                                          <p:spTgt spid="68"/>
                                        </p:tgtEl>
                                        <p:attrNameLst>
                                          <p:attrName>stroke.on</p:attrName>
                                        </p:attrNameLst>
                                      </p:cBhvr>
                                      <p:to>
                                        <p:strVal val="true"/>
                                      </p:to>
                                    </p:set>
                                  </p:childTnLst>
                                </p:cTn>
                              </p:par>
                              <p:par>
                                <p:cTn id="152" presetID="7" presetClass="emph" presetSubtype="2" fill="hold" nodeType="withEffect">
                                  <p:stCondLst>
                                    <p:cond delay="0"/>
                                  </p:stCondLst>
                                  <p:childTnLst>
                                    <p:animClr clrSpc="rgb" dir="cw">
                                      <p:cBhvr>
                                        <p:cTn id="153" dur="2000" fill="hold"/>
                                        <p:tgtEl>
                                          <p:spTgt spid="90"/>
                                        </p:tgtEl>
                                        <p:attrNameLst>
                                          <p:attrName>stroke.color</p:attrName>
                                        </p:attrNameLst>
                                      </p:cBhvr>
                                      <p:to>
                                        <a:srgbClr val="92D050"/>
                                      </p:to>
                                    </p:animClr>
                                    <p:set>
                                      <p:cBhvr>
                                        <p:cTn id="154" dur="2000" fill="hold"/>
                                        <p:tgtEl>
                                          <p:spTgt spid="9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1" grpId="1"/>
      <p:bldP spid="47" grpId="0"/>
      <p:bldP spid="47" grpId="1"/>
      <p:bldP spid="3" grpId="0" animBg="1"/>
      <p:bldP spid="64" grpId="0" animBg="1"/>
      <p:bldP spid="65" grpId="0" animBg="1"/>
      <p:bldP spid="66" grpId="0" animBg="1"/>
      <p:bldP spid="67" grpId="0" animBg="1"/>
      <p:bldP spid="67" grpId="1" animBg="1"/>
      <p:bldP spid="68" grpId="0" animBg="1"/>
      <p:bldP spid="68" grpId="1" animBg="1"/>
      <p:bldP spid="69"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0" grpId="1" animBg="1"/>
      <p:bldP spid="94" grpId="0" animBg="1"/>
      <p:bldP spid="95" grpId="0" animBg="1"/>
      <p:bldP spid="6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7" name="Picture 86"/>
          <p:cNvPicPr>
            <a:picLocks noChangeAspect="1"/>
          </p:cNvPicPr>
          <p:nvPr/>
        </p:nvPicPr>
        <p:blipFill>
          <a:blip r:embed="rId3"/>
          <a:stretch>
            <a:fillRect/>
          </a:stretch>
        </p:blipFill>
        <p:spPr>
          <a:xfrm>
            <a:off x="817696" y="5127192"/>
            <a:ext cx="2115708" cy="1832795"/>
          </a:xfrm>
          <a:prstGeom prst="rect">
            <a:avLst/>
          </a:prstGeom>
        </p:spPr>
      </p:pic>
      <p:pic>
        <p:nvPicPr>
          <p:cNvPr id="88" name="Picture 87"/>
          <p:cNvPicPr>
            <a:picLocks noChangeAspect="1"/>
          </p:cNvPicPr>
          <p:nvPr/>
        </p:nvPicPr>
        <p:blipFill>
          <a:blip r:embed="rId3"/>
          <a:stretch>
            <a:fillRect/>
          </a:stretch>
        </p:blipFill>
        <p:spPr>
          <a:xfrm>
            <a:off x="830077" y="-282401"/>
            <a:ext cx="2101262" cy="1820280"/>
          </a:xfrm>
          <a:prstGeom prst="rect">
            <a:avLst/>
          </a:prstGeom>
        </p:spPr>
      </p:pic>
      <p:pic>
        <p:nvPicPr>
          <p:cNvPr id="89" name="Picture 88"/>
          <p:cNvPicPr>
            <a:picLocks noChangeAspect="1"/>
          </p:cNvPicPr>
          <p:nvPr/>
        </p:nvPicPr>
        <p:blipFill>
          <a:blip r:embed="rId3"/>
          <a:stretch>
            <a:fillRect/>
          </a:stretch>
        </p:blipFill>
        <p:spPr>
          <a:xfrm>
            <a:off x="2398651" y="585753"/>
            <a:ext cx="2139743" cy="1853616"/>
          </a:xfrm>
          <a:prstGeom prst="rect">
            <a:avLst/>
          </a:prstGeom>
        </p:spPr>
      </p:pic>
      <p:pic>
        <p:nvPicPr>
          <p:cNvPr id="90" name="Picture 89"/>
          <p:cNvPicPr>
            <a:picLocks noChangeAspect="1"/>
          </p:cNvPicPr>
          <p:nvPr/>
        </p:nvPicPr>
        <p:blipFill>
          <a:blip r:embed="rId3"/>
          <a:stretch>
            <a:fillRect/>
          </a:stretch>
        </p:blipFill>
        <p:spPr>
          <a:xfrm>
            <a:off x="3966985" y="1492614"/>
            <a:ext cx="2139743" cy="1853616"/>
          </a:xfrm>
          <a:prstGeom prst="rect">
            <a:avLst/>
          </a:prstGeom>
        </p:spPr>
      </p:pic>
      <p:pic>
        <p:nvPicPr>
          <p:cNvPr id="91" name="Picture 90"/>
          <p:cNvPicPr>
            <a:picLocks noChangeAspect="1"/>
          </p:cNvPicPr>
          <p:nvPr/>
        </p:nvPicPr>
        <p:blipFill>
          <a:blip r:embed="rId3"/>
          <a:stretch>
            <a:fillRect/>
          </a:stretch>
        </p:blipFill>
        <p:spPr>
          <a:xfrm>
            <a:off x="3966985" y="3327673"/>
            <a:ext cx="2139743" cy="1853616"/>
          </a:xfrm>
          <a:prstGeom prst="rect">
            <a:avLst/>
          </a:prstGeom>
        </p:spPr>
      </p:pic>
      <p:pic>
        <p:nvPicPr>
          <p:cNvPr id="92" name="Picture 91"/>
          <p:cNvPicPr>
            <a:picLocks noChangeAspect="1"/>
          </p:cNvPicPr>
          <p:nvPr/>
        </p:nvPicPr>
        <p:blipFill>
          <a:blip r:embed="rId3"/>
          <a:stretch>
            <a:fillRect/>
          </a:stretch>
        </p:blipFill>
        <p:spPr>
          <a:xfrm>
            <a:off x="2398651" y="4223863"/>
            <a:ext cx="2139743" cy="1853616"/>
          </a:xfrm>
          <a:prstGeom prst="rect">
            <a:avLst/>
          </a:prstGeom>
        </p:spPr>
      </p:pic>
      <p:sp>
        <p:nvSpPr>
          <p:cNvPr id="45" name="Hexagon 44"/>
          <p:cNvSpPr/>
          <p:nvPr/>
        </p:nvSpPr>
        <p:spPr bwMode="auto">
          <a:xfrm>
            <a:off x="6413816" y="917787"/>
            <a:ext cx="2029150" cy="1749266"/>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54" eaLnBrk="0" fontAlgn="base" hangingPunct="0">
              <a:lnSpc>
                <a:spcPct val="90000"/>
              </a:lnSpc>
              <a:spcBef>
                <a:spcPct val="0"/>
              </a:spcBef>
              <a:spcAft>
                <a:spcPct val="0"/>
              </a:spcAft>
              <a:defRPr/>
            </a:pPr>
            <a:endParaRPr lang="en-US" sz="1469" kern="0"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37992" y="607822"/>
            <a:ext cx="2101262" cy="1820280"/>
          </a:xfrm>
          <a:prstGeom prst="rect">
            <a:avLst/>
          </a:prstGeom>
        </p:spPr>
      </p:pic>
      <p:pic>
        <p:nvPicPr>
          <p:cNvPr id="73" name="Picture 72"/>
          <p:cNvPicPr>
            <a:picLocks noChangeAspect="1"/>
          </p:cNvPicPr>
          <p:nvPr/>
        </p:nvPicPr>
        <p:blipFill>
          <a:blip r:embed="rId3"/>
          <a:stretch>
            <a:fillRect/>
          </a:stretch>
        </p:blipFill>
        <p:spPr>
          <a:xfrm>
            <a:off x="-737991" y="-1184561"/>
            <a:ext cx="2101262" cy="1820280"/>
          </a:xfrm>
          <a:prstGeom prst="rect">
            <a:avLst/>
          </a:prstGeom>
        </p:spPr>
      </p:pic>
      <p:pic>
        <p:nvPicPr>
          <p:cNvPr id="74" name="Picture 73"/>
          <p:cNvPicPr>
            <a:picLocks noChangeAspect="1"/>
          </p:cNvPicPr>
          <p:nvPr/>
        </p:nvPicPr>
        <p:blipFill>
          <a:blip r:embed="rId3"/>
          <a:stretch>
            <a:fillRect/>
          </a:stretch>
        </p:blipFill>
        <p:spPr>
          <a:xfrm>
            <a:off x="-731935" y="4235933"/>
            <a:ext cx="2101262" cy="1820280"/>
          </a:xfrm>
          <a:prstGeom prst="rect">
            <a:avLst/>
          </a:prstGeom>
        </p:spPr>
      </p:pic>
      <p:pic>
        <p:nvPicPr>
          <p:cNvPr id="75" name="Picture 74"/>
          <p:cNvPicPr>
            <a:picLocks noChangeAspect="1"/>
          </p:cNvPicPr>
          <p:nvPr/>
        </p:nvPicPr>
        <p:blipFill>
          <a:blip r:embed="rId3"/>
          <a:stretch>
            <a:fillRect/>
          </a:stretch>
        </p:blipFill>
        <p:spPr>
          <a:xfrm>
            <a:off x="-731935" y="2414325"/>
            <a:ext cx="2101262" cy="1829690"/>
          </a:xfrm>
          <a:prstGeom prst="rect">
            <a:avLst/>
          </a:prstGeom>
        </p:spPr>
      </p:pic>
      <p:sp>
        <p:nvSpPr>
          <p:cNvPr id="76" name="Rectangle 75"/>
          <p:cNvSpPr/>
          <p:nvPr/>
        </p:nvSpPr>
        <p:spPr bwMode="auto">
          <a:xfrm>
            <a:off x="0" y="1380"/>
            <a:ext cx="7610514" cy="6855242"/>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01956" y="2408356"/>
            <a:ext cx="2114110" cy="1828185"/>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48210"/>
            </a:xfrm>
            <a:prstGeom prst="rect">
              <a:avLst/>
            </a:prstGeom>
          </p:spPr>
          <p:txBody>
            <a:bodyPr wrap="square">
              <a:spAutoFit/>
            </a:bodyPr>
            <a:lstStyle/>
            <a:p>
              <a:pPr algn="ctr" defTabSz="913818">
                <a:spcAft>
                  <a:spcPts val="1175"/>
                </a:spcAft>
                <a:defRPr/>
              </a:pPr>
              <a:r>
                <a:rPr lang="en-US" sz="1764" kern="0"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30123" y="3322689"/>
            <a:ext cx="2114110" cy="1828185"/>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23448" y="1517791"/>
            <a:ext cx="2114110" cy="1828185"/>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33933" y="6033581"/>
            <a:ext cx="2101262" cy="1820280"/>
          </a:xfrm>
          <a:prstGeom prst="rect">
            <a:avLst/>
          </a:prstGeom>
        </p:spPr>
      </p:pic>
      <p:sp>
        <p:nvSpPr>
          <p:cNvPr id="32" name="TextBox 31"/>
          <p:cNvSpPr txBox="1"/>
          <p:nvPr/>
        </p:nvSpPr>
        <p:spPr>
          <a:xfrm>
            <a:off x="6741131" y="2264469"/>
            <a:ext cx="5188763" cy="2162814"/>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13525" dirty="0">
                <a:solidFill>
                  <a:sysClr val="windowText" lastClr="000000"/>
                </a:solidFill>
                <a:latin typeface="Segoe UI Light"/>
                <a:ea typeface="MS PGothic" panose="020B0600070205080204" pitchFamily="34" charset="-128"/>
              </a:rPr>
              <a:t>Azure</a:t>
            </a:r>
          </a:p>
        </p:txBody>
      </p:sp>
    </p:spTree>
    <p:extLst>
      <p:ext uri="{BB962C8B-B14F-4D97-AF65-F5344CB8AC3E}">
        <p14:creationId xmlns:p14="http://schemas.microsoft.com/office/powerpoint/2010/main" val="24005128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500"/>
                                        <p:tgtEl>
                                          <p:spTgt spid="8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500"/>
                                        <p:tgtEl>
                                          <p:spTgt spid="8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500"/>
                                        <p:tgtEl>
                                          <p:spTgt spid="7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9"/>
                                        </p:tgtEl>
                                        <p:attrNameLst>
                                          <p:attrName>style.visibility</p:attrName>
                                        </p:attrNameLst>
                                      </p:cBhvr>
                                      <p:to>
                                        <p:strVal val="visible"/>
                                      </p:to>
                                    </p:set>
                                    <p:animEffect transition="in" filter="fade">
                                      <p:cBhvr>
                                        <p:cTn id="23" dur="500"/>
                                        <p:tgtEl>
                                          <p:spTgt spid="89"/>
                                        </p:tgtEl>
                                      </p:cBhvr>
                                    </p:animEffect>
                                  </p:childTnLst>
                                </p:cTn>
                              </p:par>
                              <p:par>
                                <p:cTn id="24" presetID="10" presetClass="entr" presetSubtype="0" fill="hold"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fade">
                                      <p:cBhvr>
                                        <p:cTn id="26" dur="250"/>
                                        <p:tgtEl>
                                          <p:spTgt spid="63"/>
                                        </p:tgtEl>
                                      </p:cBhvr>
                                    </p:animEffect>
                                  </p:childTnLst>
                                </p:cTn>
                              </p:par>
                              <p:par>
                                <p:cTn id="27" presetID="10" presetClass="entr" presetSubtype="0" fill="hold" nodeType="withEffect">
                                  <p:stCondLst>
                                    <p:cond delay="50"/>
                                  </p:stCondLst>
                                  <p:childTnLst>
                                    <p:set>
                                      <p:cBhvr>
                                        <p:cTn id="28" dur="1" fill="hold">
                                          <p:stCondLst>
                                            <p:cond delay="0"/>
                                          </p:stCondLst>
                                        </p:cTn>
                                        <p:tgtEl>
                                          <p:spTgt spid="92"/>
                                        </p:tgtEl>
                                        <p:attrNameLst>
                                          <p:attrName>style.visibility</p:attrName>
                                        </p:attrNameLst>
                                      </p:cBhvr>
                                      <p:to>
                                        <p:strVal val="visible"/>
                                      </p:to>
                                    </p:set>
                                    <p:animEffect transition="in" filter="fade">
                                      <p:cBhvr>
                                        <p:cTn id="29" dur="250"/>
                                        <p:tgtEl>
                                          <p:spTgt spid="92"/>
                                        </p:tgtEl>
                                      </p:cBhvr>
                                    </p:animEffect>
                                  </p:childTnLst>
                                </p:cTn>
                              </p:par>
                              <p:par>
                                <p:cTn id="30" presetID="10" presetClass="entr" presetSubtype="0" fill="hold" nodeType="withEffect">
                                  <p:stCondLst>
                                    <p:cond delay="10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250"/>
                                        <p:tgtEl>
                                          <p:spTgt spid="90"/>
                                        </p:tgtEl>
                                      </p:cBhvr>
                                    </p:animEffect>
                                  </p:childTnLst>
                                </p:cTn>
                              </p:par>
                              <p:par>
                                <p:cTn id="33" presetID="10" presetClass="entr" presetSubtype="0" fill="hold" nodeType="withEffect">
                                  <p:stCondLst>
                                    <p:cond delay="15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250"/>
                                        <p:tgtEl>
                                          <p:spTgt spid="75"/>
                                        </p:tgtEl>
                                      </p:cBhvr>
                                    </p:animEffect>
                                  </p:childTnLst>
                                </p:cTn>
                              </p:par>
                              <p:par>
                                <p:cTn id="36" presetID="10" presetClass="entr" presetSubtype="0" fill="hold" nodeType="withEffect">
                                  <p:stCondLst>
                                    <p:cond delay="200"/>
                                  </p:stCondLst>
                                  <p:childTnLst>
                                    <p:set>
                                      <p:cBhvr>
                                        <p:cTn id="37" dur="1" fill="hold">
                                          <p:stCondLst>
                                            <p:cond delay="0"/>
                                          </p:stCondLst>
                                        </p:cTn>
                                        <p:tgtEl>
                                          <p:spTgt spid="74"/>
                                        </p:tgtEl>
                                        <p:attrNameLst>
                                          <p:attrName>style.visibility</p:attrName>
                                        </p:attrNameLst>
                                      </p:cBhvr>
                                      <p:to>
                                        <p:strVal val="visible"/>
                                      </p:to>
                                    </p:set>
                                    <p:animEffect transition="in" filter="fade">
                                      <p:cBhvr>
                                        <p:cTn id="38" dur="250"/>
                                        <p:tgtEl>
                                          <p:spTgt spid="74"/>
                                        </p:tgtEl>
                                      </p:cBhvr>
                                    </p:animEffect>
                                  </p:childTnLst>
                                </p:cTn>
                              </p:par>
                              <p:par>
                                <p:cTn id="39" presetID="10" presetClass="entr" presetSubtype="0" fill="hold" nodeType="withEffect">
                                  <p:stCondLst>
                                    <p:cond delay="250"/>
                                  </p:stCondLst>
                                  <p:childTnLst>
                                    <p:set>
                                      <p:cBhvr>
                                        <p:cTn id="40" dur="1" fill="hold">
                                          <p:stCondLst>
                                            <p:cond delay="0"/>
                                          </p:stCondLst>
                                        </p:cTn>
                                        <p:tgtEl>
                                          <p:spTgt spid="91"/>
                                        </p:tgtEl>
                                        <p:attrNameLst>
                                          <p:attrName>style.visibility</p:attrName>
                                        </p:attrNameLst>
                                      </p:cBhvr>
                                      <p:to>
                                        <p:strVal val="visible"/>
                                      </p:to>
                                    </p:set>
                                    <p:animEffect transition="in" filter="fade">
                                      <p:cBhvr>
                                        <p:cTn id="41" dur="250"/>
                                        <p:tgtEl>
                                          <p:spTgt spid="91"/>
                                        </p:tgtEl>
                                      </p:cBhvr>
                                    </p:animEffect>
                                  </p:childTnLst>
                                </p:cTn>
                              </p:par>
                              <p:par>
                                <p:cTn id="42" presetID="10" presetClass="entr" presetSubtype="0" fill="hold" nodeType="withEffect">
                                  <p:stCondLst>
                                    <p:cond delay="30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250"/>
                                        <p:tgtEl>
                                          <p:spTgt spid="87"/>
                                        </p:tgtEl>
                                      </p:cBhvr>
                                    </p:animEffect>
                                  </p:childTnLst>
                                </p:cTn>
                              </p:par>
                              <p:par>
                                <p:cTn id="45" presetID="10" presetClass="entr" presetSubtype="0" fill="hold" nodeType="withEffect">
                                  <p:stCondLst>
                                    <p:cond delay="350"/>
                                  </p:stCondLst>
                                  <p:childTnLst>
                                    <p:set>
                                      <p:cBhvr>
                                        <p:cTn id="46" dur="1" fill="hold">
                                          <p:stCondLst>
                                            <p:cond delay="0"/>
                                          </p:stCondLst>
                                        </p:cTn>
                                        <p:tgtEl>
                                          <p:spTgt spid="88"/>
                                        </p:tgtEl>
                                        <p:attrNameLst>
                                          <p:attrName>style.visibility</p:attrName>
                                        </p:attrNameLst>
                                      </p:cBhvr>
                                      <p:to>
                                        <p:strVal val="visible"/>
                                      </p:to>
                                    </p:set>
                                    <p:animEffect transition="in" filter="fade">
                                      <p:cBhvr>
                                        <p:cTn id="47" dur="250"/>
                                        <p:tgtEl>
                                          <p:spTgt spid="88"/>
                                        </p:tgtEl>
                                      </p:cBhvr>
                                    </p:animEffect>
                                  </p:childTnLst>
                                </p:cTn>
                              </p:par>
                              <p:par>
                                <p:cTn id="48" presetID="10" presetClass="entr" presetSubtype="0" fill="hold" nodeType="withEffect">
                                  <p:stCondLst>
                                    <p:cond delay="400"/>
                                  </p:stCondLst>
                                  <p:childTnLst>
                                    <p:set>
                                      <p:cBhvr>
                                        <p:cTn id="49" dur="1" fill="hold">
                                          <p:stCondLst>
                                            <p:cond delay="0"/>
                                          </p:stCondLst>
                                        </p:cTn>
                                        <p:tgtEl>
                                          <p:spTgt spid="73"/>
                                        </p:tgtEl>
                                        <p:attrNameLst>
                                          <p:attrName>style.visibility</p:attrName>
                                        </p:attrNameLst>
                                      </p:cBhvr>
                                      <p:to>
                                        <p:strVal val="visible"/>
                                      </p:to>
                                    </p:set>
                                    <p:animEffect transition="in" filter="fade">
                                      <p:cBhvr>
                                        <p:cTn id="50" dur="250"/>
                                        <p:tgtEl>
                                          <p:spTgt spid="73"/>
                                        </p:tgtEl>
                                      </p:cBhvr>
                                    </p:animEffect>
                                  </p:childTnLst>
                                </p:cTn>
                              </p:par>
                              <p:par>
                                <p:cTn id="51" presetID="10" presetClass="entr" presetSubtype="0" fill="hold" nodeType="withEffect">
                                  <p:stCondLst>
                                    <p:cond delay="450"/>
                                  </p:stCondLst>
                                  <p:childTnLst>
                                    <p:set>
                                      <p:cBhvr>
                                        <p:cTn id="52" dur="1" fill="hold">
                                          <p:stCondLst>
                                            <p:cond delay="0"/>
                                          </p:stCondLst>
                                        </p:cTn>
                                        <p:tgtEl>
                                          <p:spTgt spid="86"/>
                                        </p:tgtEl>
                                        <p:attrNameLst>
                                          <p:attrName>style.visibility</p:attrName>
                                        </p:attrNameLst>
                                      </p:cBhvr>
                                      <p:to>
                                        <p:strVal val="visible"/>
                                      </p:to>
                                    </p:set>
                                    <p:animEffect transition="in" filter="fade">
                                      <p:cBhvr>
                                        <p:cTn id="53" dur="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765728" y="2795580"/>
            <a:ext cx="1139816" cy="11398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6903474" y="1380"/>
            <a:ext cx="5285351" cy="685524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17696" y="5127192"/>
            <a:ext cx="2115708" cy="1832795"/>
          </a:xfrm>
          <a:prstGeom prst="rect">
            <a:avLst/>
          </a:prstGeom>
        </p:spPr>
      </p:pic>
      <p:pic>
        <p:nvPicPr>
          <p:cNvPr id="88" name="Picture 87"/>
          <p:cNvPicPr>
            <a:picLocks noChangeAspect="1"/>
          </p:cNvPicPr>
          <p:nvPr/>
        </p:nvPicPr>
        <p:blipFill>
          <a:blip r:embed="rId3"/>
          <a:stretch>
            <a:fillRect/>
          </a:stretch>
        </p:blipFill>
        <p:spPr>
          <a:xfrm>
            <a:off x="830077" y="-282401"/>
            <a:ext cx="2101262" cy="1820280"/>
          </a:xfrm>
          <a:prstGeom prst="rect">
            <a:avLst/>
          </a:prstGeom>
        </p:spPr>
      </p:pic>
      <p:pic>
        <p:nvPicPr>
          <p:cNvPr id="89" name="Picture 88"/>
          <p:cNvPicPr>
            <a:picLocks noChangeAspect="1"/>
          </p:cNvPicPr>
          <p:nvPr/>
        </p:nvPicPr>
        <p:blipFill>
          <a:blip r:embed="rId3"/>
          <a:stretch>
            <a:fillRect/>
          </a:stretch>
        </p:blipFill>
        <p:spPr>
          <a:xfrm>
            <a:off x="2398651" y="585753"/>
            <a:ext cx="2139743" cy="1853616"/>
          </a:xfrm>
          <a:prstGeom prst="rect">
            <a:avLst/>
          </a:prstGeom>
        </p:spPr>
      </p:pic>
      <p:pic>
        <p:nvPicPr>
          <p:cNvPr id="90" name="Picture 89"/>
          <p:cNvPicPr>
            <a:picLocks noChangeAspect="1"/>
          </p:cNvPicPr>
          <p:nvPr/>
        </p:nvPicPr>
        <p:blipFill>
          <a:blip r:embed="rId3"/>
          <a:stretch>
            <a:fillRect/>
          </a:stretch>
        </p:blipFill>
        <p:spPr>
          <a:xfrm>
            <a:off x="3966985" y="1492614"/>
            <a:ext cx="2139743" cy="1853616"/>
          </a:xfrm>
          <a:prstGeom prst="rect">
            <a:avLst/>
          </a:prstGeom>
        </p:spPr>
      </p:pic>
      <p:pic>
        <p:nvPicPr>
          <p:cNvPr id="91" name="Picture 90"/>
          <p:cNvPicPr>
            <a:picLocks noChangeAspect="1"/>
          </p:cNvPicPr>
          <p:nvPr/>
        </p:nvPicPr>
        <p:blipFill>
          <a:blip r:embed="rId3"/>
          <a:stretch>
            <a:fillRect/>
          </a:stretch>
        </p:blipFill>
        <p:spPr>
          <a:xfrm>
            <a:off x="3966985" y="3327673"/>
            <a:ext cx="2139743" cy="1853616"/>
          </a:xfrm>
          <a:prstGeom prst="rect">
            <a:avLst/>
          </a:prstGeom>
        </p:spPr>
      </p:pic>
      <p:pic>
        <p:nvPicPr>
          <p:cNvPr id="92" name="Picture 91"/>
          <p:cNvPicPr>
            <a:picLocks noChangeAspect="1"/>
          </p:cNvPicPr>
          <p:nvPr/>
        </p:nvPicPr>
        <p:blipFill>
          <a:blip r:embed="rId3"/>
          <a:stretch>
            <a:fillRect/>
          </a:stretch>
        </p:blipFill>
        <p:spPr>
          <a:xfrm>
            <a:off x="2398651" y="4223863"/>
            <a:ext cx="2139743" cy="1853616"/>
          </a:xfrm>
          <a:prstGeom prst="rect">
            <a:avLst/>
          </a:prstGeom>
        </p:spPr>
      </p:pic>
      <p:pic>
        <p:nvPicPr>
          <p:cNvPr id="63" name="Picture 62"/>
          <p:cNvPicPr>
            <a:picLocks noChangeAspect="1"/>
          </p:cNvPicPr>
          <p:nvPr/>
        </p:nvPicPr>
        <p:blipFill>
          <a:blip r:embed="rId3"/>
          <a:stretch>
            <a:fillRect/>
          </a:stretch>
        </p:blipFill>
        <p:spPr>
          <a:xfrm>
            <a:off x="-737992" y="607822"/>
            <a:ext cx="2101262" cy="1820280"/>
          </a:xfrm>
          <a:prstGeom prst="rect">
            <a:avLst/>
          </a:prstGeom>
        </p:spPr>
      </p:pic>
      <p:pic>
        <p:nvPicPr>
          <p:cNvPr id="73" name="Picture 72"/>
          <p:cNvPicPr>
            <a:picLocks noChangeAspect="1"/>
          </p:cNvPicPr>
          <p:nvPr/>
        </p:nvPicPr>
        <p:blipFill>
          <a:blip r:embed="rId3"/>
          <a:stretch>
            <a:fillRect/>
          </a:stretch>
        </p:blipFill>
        <p:spPr>
          <a:xfrm>
            <a:off x="-737991" y="-1184561"/>
            <a:ext cx="2101262" cy="1820280"/>
          </a:xfrm>
          <a:prstGeom prst="rect">
            <a:avLst/>
          </a:prstGeom>
        </p:spPr>
      </p:pic>
      <p:pic>
        <p:nvPicPr>
          <p:cNvPr id="74" name="Picture 73"/>
          <p:cNvPicPr>
            <a:picLocks noChangeAspect="1"/>
          </p:cNvPicPr>
          <p:nvPr/>
        </p:nvPicPr>
        <p:blipFill>
          <a:blip r:embed="rId3"/>
          <a:stretch>
            <a:fillRect/>
          </a:stretch>
        </p:blipFill>
        <p:spPr>
          <a:xfrm>
            <a:off x="-731935" y="4235933"/>
            <a:ext cx="2101262" cy="1820280"/>
          </a:xfrm>
          <a:prstGeom prst="rect">
            <a:avLst/>
          </a:prstGeom>
        </p:spPr>
      </p:pic>
      <p:pic>
        <p:nvPicPr>
          <p:cNvPr id="75" name="Picture 74"/>
          <p:cNvPicPr>
            <a:picLocks noChangeAspect="1"/>
          </p:cNvPicPr>
          <p:nvPr/>
        </p:nvPicPr>
        <p:blipFill>
          <a:blip r:embed="rId3"/>
          <a:stretch>
            <a:fillRect/>
          </a:stretch>
        </p:blipFill>
        <p:spPr>
          <a:xfrm>
            <a:off x="-731935" y="2414325"/>
            <a:ext cx="2101262" cy="1829690"/>
          </a:xfrm>
          <a:prstGeom prst="rect">
            <a:avLst/>
          </a:prstGeom>
        </p:spPr>
      </p:pic>
      <p:sp>
        <p:nvSpPr>
          <p:cNvPr id="76" name="Rectangle 75"/>
          <p:cNvSpPr/>
          <p:nvPr/>
        </p:nvSpPr>
        <p:spPr bwMode="auto">
          <a:xfrm>
            <a:off x="0" y="1380"/>
            <a:ext cx="6452800" cy="6855242"/>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01956" y="2408356"/>
            <a:ext cx="2114110" cy="1828185"/>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48210"/>
            </a:xfrm>
            <a:prstGeom prst="rect">
              <a:avLst/>
            </a:prstGeom>
          </p:spPr>
          <p:txBody>
            <a:bodyPr wrap="square">
              <a:spAutoFit/>
            </a:bodyPr>
            <a:lstStyle/>
            <a:p>
              <a:pPr algn="ctr" defTabSz="913818">
                <a:spcAft>
                  <a:spcPts val="1175"/>
                </a:spcAft>
                <a:defRPr/>
              </a:pPr>
              <a:r>
                <a:rPr lang="en-US" sz="1764" kern="0"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30123" y="3322689"/>
            <a:ext cx="2114110" cy="1828185"/>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23448" y="1517791"/>
            <a:ext cx="2114110" cy="1828185"/>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33933" y="6033581"/>
            <a:ext cx="2101262" cy="1820280"/>
          </a:xfrm>
          <a:prstGeom prst="rect">
            <a:avLst/>
          </a:prstGeom>
        </p:spPr>
      </p:pic>
      <p:pic>
        <p:nvPicPr>
          <p:cNvPr id="13" name="Picture 12"/>
          <p:cNvPicPr>
            <a:picLocks noChangeAspect="1"/>
          </p:cNvPicPr>
          <p:nvPr/>
        </p:nvPicPr>
        <p:blipFill>
          <a:blip r:embed="rId5"/>
          <a:stretch>
            <a:fillRect/>
          </a:stretch>
        </p:blipFill>
        <p:spPr>
          <a:xfrm>
            <a:off x="8515419" y="1512560"/>
            <a:ext cx="3066055" cy="1742701"/>
          </a:xfrm>
          <a:prstGeom prst="rect">
            <a:avLst/>
          </a:prstGeom>
        </p:spPr>
      </p:pic>
      <p:pic>
        <p:nvPicPr>
          <p:cNvPr id="2" name="Picture 1"/>
          <p:cNvPicPr>
            <a:picLocks noChangeAspect="1"/>
          </p:cNvPicPr>
          <p:nvPr/>
        </p:nvPicPr>
        <p:blipFill>
          <a:blip r:embed="rId6"/>
          <a:stretch>
            <a:fillRect/>
          </a:stretch>
        </p:blipFill>
        <p:spPr>
          <a:xfrm>
            <a:off x="7141018" y="4803182"/>
            <a:ext cx="4816234" cy="2075297"/>
          </a:xfrm>
          <a:prstGeom prst="rect">
            <a:avLst/>
          </a:prstGeom>
        </p:spPr>
      </p:pic>
      <p:grpSp>
        <p:nvGrpSpPr>
          <p:cNvPr id="4" name="Group 3"/>
          <p:cNvGrpSpPr/>
          <p:nvPr/>
        </p:nvGrpSpPr>
        <p:grpSpPr>
          <a:xfrm>
            <a:off x="829206" y="3328504"/>
            <a:ext cx="2121664" cy="1834719"/>
            <a:chOff x="846053" y="3394724"/>
            <a:chExt cx="2164772" cy="1871996"/>
          </a:xfrm>
        </p:grpSpPr>
        <p:pic>
          <p:nvPicPr>
            <p:cNvPr id="45" name="Picture 44"/>
            <p:cNvPicPr>
              <a:picLocks noChangeAspect="1"/>
            </p:cNvPicPr>
            <p:nvPr/>
          </p:nvPicPr>
          <p:blipFill>
            <a:blip r:embed="rId7"/>
            <a:stretch>
              <a:fillRect/>
            </a:stretch>
          </p:blipFill>
          <p:spPr>
            <a:xfrm>
              <a:off x="846053" y="3394724"/>
              <a:ext cx="2164772" cy="1871996"/>
            </a:xfrm>
            <a:prstGeom prst="rect">
              <a:avLst/>
            </a:prstGeom>
          </p:spPr>
        </p:pic>
        <p:sp>
          <p:nvSpPr>
            <p:cNvPr id="47" name="Rectangle 46"/>
            <p:cNvSpPr/>
            <p:nvPr/>
          </p:nvSpPr>
          <p:spPr>
            <a:xfrm>
              <a:off x="1412912" y="4158020"/>
              <a:ext cx="896399" cy="341632"/>
            </a:xfrm>
            <a:prstGeom prst="rect">
              <a:avLst/>
            </a:prstGeom>
          </p:spPr>
          <p:txBody>
            <a:bodyPr wrap="none">
              <a:spAutoFit/>
            </a:bodyPr>
            <a:lstStyle/>
            <a:p>
              <a:pPr algn="ctr" defTabSz="913554">
                <a:lnSpc>
                  <a:spcPct val="90000"/>
                </a:lnSpc>
                <a:defRPr/>
              </a:pPr>
              <a:r>
                <a:rPr lang="en-US" sz="1764" kern="0" dirty="0">
                  <a:solidFill>
                    <a:sysClr val="windowText" lastClr="000000"/>
                  </a:solidFill>
                  <a:latin typeface="Segoe UI Semibold" panose="020B0702040204020203" pitchFamily="34" charset="0"/>
                  <a:cs typeface="Segoe UI Semibold" panose="020B0702040204020203" pitchFamily="34" charset="0"/>
                </a:rPr>
                <a:t>Hybrid</a:t>
              </a:r>
            </a:p>
          </p:txBody>
        </p:sp>
      </p:grpSp>
      <p:sp>
        <p:nvSpPr>
          <p:cNvPr id="48" name="TextBox 47"/>
          <p:cNvSpPr txBox="1"/>
          <p:nvPr/>
        </p:nvSpPr>
        <p:spPr>
          <a:xfrm>
            <a:off x="7139969" y="777491"/>
            <a:ext cx="4799073" cy="832547"/>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3920" dirty="0">
                <a:solidFill>
                  <a:schemeClr val="bg2"/>
                </a:solidFill>
                <a:latin typeface="Segoe UI Light"/>
                <a:ea typeface="MS PGothic" panose="020B0600070205080204" pitchFamily="34" charset="-128"/>
              </a:rPr>
              <a:t>Hybrid</a:t>
            </a:r>
          </a:p>
        </p:txBody>
      </p:sp>
      <p:sp>
        <p:nvSpPr>
          <p:cNvPr id="5" name="Up-Down Arrow 4"/>
          <p:cNvSpPr/>
          <p:nvPr/>
        </p:nvSpPr>
        <p:spPr bwMode="auto">
          <a:xfrm>
            <a:off x="10596145" y="3345976"/>
            <a:ext cx="421737" cy="2366427"/>
          </a:xfrm>
          <a:prstGeom prst="upDownArrow">
            <a:avLst/>
          </a:prstGeom>
          <a:solidFill>
            <a:srgbClr val="00B050"/>
          </a:solidFill>
          <a:ln>
            <a:noFill/>
            <a:headEnd type="none" w="med" len="med"/>
            <a:tailEnd type="none" w="med" len="med"/>
          </a:ln>
          <a:effectLst>
            <a:glow rad="101600">
              <a:schemeClr val="tx1">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10298022" y="6258294"/>
            <a:ext cx="1290110" cy="479620"/>
          </a:xfrm>
          <a:prstGeom prst="rect">
            <a:avLst/>
          </a:prstGeom>
          <a:noFill/>
        </p:spPr>
        <p:txBody>
          <a:bodyPr wrap="none" lIns="179238" tIns="143391" rIns="179238" bIns="143391" rtlCol="0">
            <a:spAutoFit/>
          </a:bodyPr>
          <a:lstStyle/>
          <a:p>
            <a:pPr defTabSz="896203">
              <a:lnSpc>
                <a:spcPct val="90000"/>
              </a:lnSpc>
              <a:spcAft>
                <a:spcPts val="588"/>
              </a:spcAft>
            </a:pPr>
            <a:r>
              <a:rPr lang="en-US" sz="1372" kern="0" dirty="0">
                <a:solidFill>
                  <a:schemeClr val="bg2"/>
                </a:solidFill>
                <a:latin typeface="Segoe UI Semibold" panose="020B0702040204020203" pitchFamily="34" charset="0"/>
                <a:cs typeface="Segoe UI Semibold" panose="020B0702040204020203" pitchFamily="34" charset="0"/>
              </a:rPr>
              <a:t>Azure Stack</a:t>
            </a:r>
          </a:p>
        </p:txBody>
      </p:sp>
      <p:sp>
        <p:nvSpPr>
          <p:cNvPr id="10" name="TextBox 9"/>
          <p:cNvSpPr txBox="1"/>
          <p:nvPr/>
        </p:nvSpPr>
        <p:spPr>
          <a:xfrm>
            <a:off x="8638936" y="5390710"/>
            <a:ext cx="1355719" cy="479620"/>
          </a:xfrm>
          <a:prstGeom prst="rect">
            <a:avLst/>
          </a:prstGeom>
          <a:noFill/>
        </p:spPr>
        <p:txBody>
          <a:bodyPr wrap="none" lIns="179238" tIns="143391" rIns="179238" bIns="143391" rtlCol="0">
            <a:spAutoFit/>
          </a:bodyPr>
          <a:lstStyle/>
          <a:p>
            <a:pPr defTabSz="896203">
              <a:lnSpc>
                <a:spcPct val="90000"/>
              </a:lnSpc>
              <a:spcAft>
                <a:spcPts val="588"/>
              </a:spcAft>
            </a:pPr>
            <a:r>
              <a:rPr lang="en-US" sz="1372" kern="0" dirty="0">
                <a:solidFill>
                  <a:schemeClr val="bg1"/>
                </a:solidFill>
              </a:rPr>
              <a:t>On-premises</a:t>
            </a:r>
          </a:p>
        </p:txBody>
      </p:sp>
    </p:spTree>
    <p:extLst>
      <p:ext uri="{BB962C8B-B14F-4D97-AF65-F5344CB8AC3E}">
        <p14:creationId xmlns:p14="http://schemas.microsoft.com/office/powerpoint/2010/main" val="100736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2" decel="10000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250" fill="hold"/>
                                        <p:tgtEl>
                                          <p:spTgt spid="41"/>
                                        </p:tgtEl>
                                        <p:attrNameLst>
                                          <p:attrName>ppt_x</p:attrName>
                                        </p:attrNameLst>
                                      </p:cBhvr>
                                      <p:tavLst>
                                        <p:tav tm="0">
                                          <p:val>
                                            <p:strVal val="1+#ppt_w/2"/>
                                          </p:val>
                                        </p:tav>
                                        <p:tav tm="100000">
                                          <p:val>
                                            <p:strVal val="#ppt_x"/>
                                          </p:val>
                                        </p:tav>
                                      </p:tavLst>
                                    </p:anim>
                                    <p:anim calcmode="lin" valueType="num">
                                      <p:cBhvr additive="base">
                                        <p:cTn id="12" dur="250" fill="hold"/>
                                        <p:tgtEl>
                                          <p:spTgt spid="41"/>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250"/>
                                        <p:tgtEl>
                                          <p:spTgt spid="48"/>
                                        </p:tgtEl>
                                      </p:cBhvr>
                                    </p:animEffect>
                                  </p:childTnLst>
                                </p:cTn>
                              </p:par>
                            </p:childTnLst>
                          </p:cTn>
                        </p:par>
                        <p:par>
                          <p:cTn id="17" fill="hold">
                            <p:stCondLst>
                              <p:cond delay="1000"/>
                            </p:stCondLst>
                            <p:childTnLst>
                              <p:par>
                                <p:cTn id="18" presetID="12" presetClass="entr" presetSubtype="2" fill="hold" grpId="0" nodeType="afterEffect">
                                  <p:stCondLst>
                                    <p:cond delay="0"/>
                                  </p:stCondLst>
                                  <p:childTnLst>
                                    <p:set>
                                      <p:cBhvr>
                                        <p:cTn id="19" dur="1" fill="hold">
                                          <p:stCondLst>
                                            <p:cond delay="0"/>
                                          </p:stCondLst>
                                        </p:cTn>
                                        <p:tgtEl>
                                          <p:spTgt spid="39"/>
                                        </p:tgtEl>
                                        <p:attrNameLst>
                                          <p:attrName>style.visibility</p:attrName>
                                        </p:attrNameLst>
                                      </p:cBhvr>
                                      <p:to>
                                        <p:strVal val="visible"/>
                                      </p:to>
                                    </p:set>
                                    <p:anim calcmode="lin" valueType="num">
                                      <p:cBhvr additive="base">
                                        <p:cTn id="20" dur="250"/>
                                        <p:tgtEl>
                                          <p:spTgt spid="39"/>
                                        </p:tgtEl>
                                        <p:attrNameLst>
                                          <p:attrName>ppt_x</p:attrName>
                                        </p:attrNameLst>
                                      </p:cBhvr>
                                      <p:tavLst>
                                        <p:tav tm="0">
                                          <p:val>
                                            <p:strVal val="#ppt_x+#ppt_w*1.125000"/>
                                          </p:val>
                                        </p:tav>
                                        <p:tav tm="100000">
                                          <p:val>
                                            <p:strVal val="#ppt_x"/>
                                          </p:val>
                                        </p:tav>
                                      </p:tavLst>
                                    </p:anim>
                                    <p:animEffect transition="in" filter="wipe(left)">
                                      <p:cBhvr>
                                        <p:cTn id="21" dur="250"/>
                                        <p:tgtEl>
                                          <p:spTgt spid="39"/>
                                        </p:tgtEl>
                                      </p:cBhvr>
                                    </p:animEffect>
                                  </p:childTnLst>
                                </p:cTn>
                              </p:par>
                            </p:childTnLst>
                          </p:cTn>
                        </p:par>
                        <p:par>
                          <p:cTn id="22" fill="hold">
                            <p:stCondLst>
                              <p:cond delay="1250"/>
                            </p:stCondLst>
                            <p:childTnLst>
                              <p:par>
                                <p:cTn id="23" presetID="10" presetClass="entr" presetSubtype="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250"/>
                                        <p:tgtEl>
                                          <p:spTgt spid="2"/>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250"/>
                                        <p:tgtEl>
                                          <p:spTgt spid="13"/>
                                        </p:tgtEl>
                                      </p:cBhvr>
                                    </p:animEffect>
                                  </p:childTnLst>
                                </p:cTn>
                              </p:par>
                            </p:childTnLst>
                          </p:cTn>
                        </p:par>
                        <p:par>
                          <p:cTn id="30" fill="hold">
                            <p:stCondLst>
                              <p:cond delay="1750"/>
                            </p:stCondLst>
                            <p:childTnLst>
                              <p:par>
                                <p:cTn id="31" presetID="16" presetClass="entr" presetSubtype="42"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barn(outHorizontal)">
                                      <p:cBhvr>
                                        <p:cTn id="33" dur="250"/>
                                        <p:tgtEl>
                                          <p:spTgt spid="5"/>
                                        </p:tgtEl>
                                      </p:cBhvr>
                                    </p:animEffect>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250"/>
                                        <p:tgtEl>
                                          <p:spTgt spid="10"/>
                                        </p:tgtEl>
                                      </p:cBhvr>
                                    </p:animEffect>
                                  </p:childTnLst>
                                </p:cTn>
                              </p:par>
                            </p:childTnLst>
                          </p:cTn>
                        </p:par>
                        <p:par>
                          <p:cTn id="38" fill="hold">
                            <p:stCondLst>
                              <p:cond delay="2250"/>
                            </p:stCondLst>
                            <p:childTnLst>
                              <p:par>
                                <p:cTn id="39" presetID="10" presetClass="entr" presetSubtype="0" fill="hold" grpId="0"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P spid="48" grpId="0"/>
      <p:bldP spid="5" grpId="0" animBg="1"/>
      <p:bldP spid="6"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p:cNvGrpSpPr/>
          <p:nvPr/>
        </p:nvGrpSpPr>
        <p:grpSpPr>
          <a:xfrm>
            <a:off x="756138" y="1911588"/>
            <a:ext cx="2769389" cy="3422412"/>
            <a:chOff x="3159125" y="2744788"/>
            <a:chExt cx="1844675" cy="2279650"/>
          </a:xfrm>
        </p:grpSpPr>
        <p:sp>
          <p:nvSpPr>
            <p:cNvPr id="5" name="Freeform 8"/>
            <p:cNvSpPr>
              <a:spLocks noEditPoints="1"/>
            </p:cNvSpPr>
            <p:nvPr/>
          </p:nvSpPr>
          <p:spPr bwMode="auto">
            <a:xfrm>
              <a:off x="3159125" y="2744788"/>
              <a:ext cx="1844675" cy="1844675"/>
            </a:xfrm>
            <a:custGeom>
              <a:avLst/>
              <a:gdLst>
                <a:gd name="T0" fmla="*/ 511 w 1162"/>
                <a:gd name="T1" fmla="*/ 163 h 1162"/>
                <a:gd name="T2" fmla="*/ 384 w 1162"/>
                <a:gd name="T3" fmla="*/ 205 h 1162"/>
                <a:gd name="T4" fmla="*/ 280 w 1162"/>
                <a:gd name="T5" fmla="*/ 282 h 1162"/>
                <a:gd name="T6" fmla="*/ 203 w 1162"/>
                <a:gd name="T7" fmla="*/ 386 h 1162"/>
                <a:gd name="T8" fmla="*/ 161 w 1162"/>
                <a:gd name="T9" fmla="*/ 513 h 1162"/>
                <a:gd name="T10" fmla="*/ 161 w 1162"/>
                <a:gd name="T11" fmla="*/ 649 h 1162"/>
                <a:gd name="T12" fmla="*/ 203 w 1162"/>
                <a:gd name="T13" fmla="*/ 776 h 1162"/>
                <a:gd name="T14" fmla="*/ 280 w 1162"/>
                <a:gd name="T15" fmla="*/ 881 h 1162"/>
                <a:gd name="T16" fmla="*/ 386 w 1162"/>
                <a:gd name="T17" fmla="*/ 958 h 1162"/>
                <a:gd name="T18" fmla="*/ 513 w 1162"/>
                <a:gd name="T19" fmla="*/ 1000 h 1162"/>
                <a:gd name="T20" fmla="*/ 649 w 1162"/>
                <a:gd name="T21" fmla="*/ 1000 h 1162"/>
                <a:gd name="T22" fmla="*/ 776 w 1162"/>
                <a:gd name="T23" fmla="*/ 958 h 1162"/>
                <a:gd name="T24" fmla="*/ 880 w 1162"/>
                <a:gd name="T25" fmla="*/ 881 h 1162"/>
                <a:gd name="T26" fmla="*/ 956 w 1162"/>
                <a:gd name="T27" fmla="*/ 778 h 1162"/>
                <a:gd name="T28" fmla="*/ 999 w 1162"/>
                <a:gd name="T29" fmla="*/ 651 h 1162"/>
                <a:gd name="T30" fmla="*/ 1004 w 1162"/>
                <a:gd name="T31" fmla="*/ 580 h 1162"/>
                <a:gd name="T32" fmla="*/ 983 w 1162"/>
                <a:gd name="T33" fmla="*/ 445 h 1162"/>
                <a:gd name="T34" fmla="*/ 924 w 1162"/>
                <a:gd name="T35" fmla="*/ 330 h 1162"/>
                <a:gd name="T36" fmla="*/ 832 w 1162"/>
                <a:gd name="T37" fmla="*/ 238 h 1162"/>
                <a:gd name="T38" fmla="*/ 716 w 1162"/>
                <a:gd name="T39" fmla="*/ 178 h 1162"/>
                <a:gd name="T40" fmla="*/ 584 w 1162"/>
                <a:gd name="T41" fmla="*/ 157 h 1162"/>
                <a:gd name="T42" fmla="*/ 582 w 1162"/>
                <a:gd name="T43" fmla="*/ 0 h 1162"/>
                <a:gd name="T44" fmla="*/ 735 w 1162"/>
                <a:gd name="T45" fmla="*/ 21 h 1162"/>
                <a:gd name="T46" fmla="*/ 874 w 1162"/>
                <a:gd name="T47" fmla="*/ 78 h 1162"/>
                <a:gd name="T48" fmla="*/ 991 w 1162"/>
                <a:gd name="T49" fmla="*/ 171 h 1162"/>
                <a:gd name="T50" fmla="*/ 1083 w 1162"/>
                <a:gd name="T51" fmla="*/ 288 h 1162"/>
                <a:gd name="T52" fmla="*/ 1141 w 1162"/>
                <a:gd name="T53" fmla="*/ 426 h 1162"/>
                <a:gd name="T54" fmla="*/ 1162 w 1162"/>
                <a:gd name="T55" fmla="*/ 582 h 1162"/>
                <a:gd name="T56" fmla="*/ 1141 w 1162"/>
                <a:gd name="T57" fmla="*/ 735 h 1162"/>
                <a:gd name="T58" fmla="*/ 1083 w 1162"/>
                <a:gd name="T59" fmla="*/ 874 h 1162"/>
                <a:gd name="T60" fmla="*/ 991 w 1162"/>
                <a:gd name="T61" fmla="*/ 991 h 1162"/>
                <a:gd name="T62" fmla="*/ 874 w 1162"/>
                <a:gd name="T63" fmla="*/ 1083 h 1162"/>
                <a:gd name="T64" fmla="*/ 735 w 1162"/>
                <a:gd name="T65" fmla="*/ 1141 h 1162"/>
                <a:gd name="T66" fmla="*/ 582 w 1162"/>
                <a:gd name="T67" fmla="*/ 1162 h 1162"/>
                <a:gd name="T68" fmla="*/ 426 w 1162"/>
                <a:gd name="T69" fmla="*/ 1141 h 1162"/>
                <a:gd name="T70" fmla="*/ 288 w 1162"/>
                <a:gd name="T71" fmla="*/ 1083 h 1162"/>
                <a:gd name="T72" fmla="*/ 171 w 1162"/>
                <a:gd name="T73" fmla="*/ 991 h 1162"/>
                <a:gd name="T74" fmla="*/ 79 w 1162"/>
                <a:gd name="T75" fmla="*/ 874 h 1162"/>
                <a:gd name="T76" fmla="*/ 21 w 1162"/>
                <a:gd name="T77" fmla="*/ 735 h 1162"/>
                <a:gd name="T78" fmla="*/ 0 w 1162"/>
                <a:gd name="T79" fmla="*/ 582 h 1162"/>
                <a:gd name="T80" fmla="*/ 21 w 1162"/>
                <a:gd name="T81" fmla="*/ 426 h 1162"/>
                <a:gd name="T82" fmla="*/ 79 w 1162"/>
                <a:gd name="T83" fmla="*/ 288 h 1162"/>
                <a:gd name="T84" fmla="*/ 171 w 1162"/>
                <a:gd name="T85" fmla="*/ 171 h 1162"/>
                <a:gd name="T86" fmla="*/ 288 w 1162"/>
                <a:gd name="T87" fmla="*/ 78 h 1162"/>
                <a:gd name="T88" fmla="*/ 426 w 1162"/>
                <a:gd name="T89" fmla="*/ 21 h 1162"/>
                <a:gd name="T90" fmla="*/ 582 w 1162"/>
                <a:gd name="T91"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2" h="1162">
                  <a:moveTo>
                    <a:pt x="578" y="157"/>
                  </a:moveTo>
                  <a:lnTo>
                    <a:pt x="511" y="163"/>
                  </a:lnTo>
                  <a:lnTo>
                    <a:pt x="445" y="178"/>
                  </a:lnTo>
                  <a:lnTo>
                    <a:pt x="384" y="205"/>
                  </a:lnTo>
                  <a:lnTo>
                    <a:pt x="330" y="240"/>
                  </a:lnTo>
                  <a:lnTo>
                    <a:pt x="280" y="282"/>
                  </a:lnTo>
                  <a:lnTo>
                    <a:pt x="238" y="330"/>
                  </a:lnTo>
                  <a:lnTo>
                    <a:pt x="203" y="386"/>
                  </a:lnTo>
                  <a:lnTo>
                    <a:pt x="179" y="447"/>
                  </a:lnTo>
                  <a:lnTo>
                    <a:pt x="161" y="513"/>
                  </a:lnTo>
                  <a:lnTo>
                    <a:pt x="157" y="582"/>
                  </a:lnTo>
                  <a:lnTo>
                    <a:pt x="161" y="649"/>
                  </a:lnTo>
                  <a:lnTo>
                    <a:pt x="179" y="714"/>
                  </a:lnTo>
                  <a:lnTo>
                    <a:pt x="203" y="776"/>
                  </a:lnTo>
                  <a:lnTo>
                    <a:pt x="238" y="831"/>
                  </a:lnTo>
                  <a:lnTo>
                    <a:pt x="280" y="881"/>
                  </a:lnTo>
                  <a:lnTo>
                    <a:pt x="330" y="924"/>
                  </a:lnTo>
                  <a:lnTo>
                    <a:pt x="386" y="958"/>
                  </a:lnTo>
                  <a:lnTo>
                    <a:pt x="447" y="983"/>
                  </a:lnTo>
                  <a:lnTo>
                    <a:pt x="513" y="1000"/>
                  </a:lnTo>
                  <a:lnTo>
                    <a:pt x="580" y="1006"/>
                  </a:lnTo>
                  <a:lnTo>
                    <a:pt x="649" y="1000"/>
                  </a:lnTo>
                  <a:lnTo>
                    <a:pt x="714" y="983"/>
                  </a:lnTo>
                  <a:lnTo>
                    <a:pt x="776" y="958"/>
                  </a:lnTo>
                  <a:lnTo>
                    <a:pt x="832" y="924"/>
                  </a:lnTo>
                  <a:lnTo>
                    <a:pt x="880" y="881"/>
                  </a:lnTo>
                  <a:lnTo>
                    <a:pt x="922" y="833"/>
                  </a:lnTo>
                  <a:lnTo>
                    <a:pt x="956" y="778"/>
                  </a:lnTo>
                  <a:lnTo>
                    <a:pt x="983" y="716"/>
                  </a:lnTo>
                  <a:lnTo>
                    <a:pt x="999" y="651"/>
                  </a:lnTo>
                  <a:lnTo>
                    <a:pt x="1004" y="584"/>
                  </a:lnTo>
                  <a:lnTo>
                    <a:pt x="1004" y="580"/>
                  </a:lnTo>
                  <a:lnTo>
                    <a:pt x="999" y="511"/>
                  </a:lnTo>
                  <a:lnTo>
                    <a:pt x="983" y="445"/>
                  </a:lnTo>
                  <a:lnTo>
                    <a:pt x="958" y="386"/>
                  </a:lnTo>
                  <a:lnTo>
                    <a:pt x="924" y="330"/>
                  </a:lnTo>
                  <a:lnTo>
                    <a:pt x="881" y="280"/>
                  </a:lnTo>
                  <a:lnTo>
                    <a:pt x="832" y="238"/>
                  </a:lnTo>
                  <a:lnTo>
                    <a:pt x="776" y="205"/>
                  </a:lnTo>
                  <a:lnTo>
                    <a:pt x="716" y="178"/>
                  </a:lnTo>
                  <a:lnTo>
                    <a:pt x="651" y="163"/>
                  </a:lnTo>
                  <a:lnTo>
                    <a:pt x="584" y="157"/>
                  </a:lnTo>
                  <a:lnTo>
                    <a:pt x="578" y="157"/>
                  </a:lnTo>
                  <a:close/>
                  <a:moveTo>
                    <a:pt x="582" y="0"/>
                  </a:moveTo>
                  <a:lnTo>
                    <a:pt x="661" y="5"/>
                  </a:lnTo>
                  <a:lnTo>
                    <a:pt x="735" y="21"/>
                  </a:lnTo>
                  <a:lnTo>
                    <a:pt x="807" y="46"/>
                  </a:lnTo>
                  <a:lnTo>
                    <a:pt x="874" y="78"/>
                  </a:lnTo>
                  <a:lnTo>
                    <a:pt x="935" y="121"/>
                  </a:lnTo>
                  <a:lnTo>
                    <a:pt x="991" y="171"/>
                  </a:lnTo>
                  <a:lnTo>
                    <a:pt x="1041" y="226"/>
                  </a:lnTo>
                  <a:lnTo>
                    <a:pt x="1083" y="288"/>
                  </a:lnTo>
                  <a:lnTo>
                    <a:pt x="1116" y="355"/>
                  </a:lnTo>
                  <a:lnTo>
                    <a:pt x="1141" y="426"/>
                  </a:lnTo>
                  <a:lnTo>
                    <a:pt x="1156" y="503"/>
                  </a:lnTo>
                  <a:lnTo>
                    <a:pt x="1162" y="582"/>
                  </a:lnTo>
                  <a:lnTo>
                    <a:pt x="1156" y="660"/>
                  </a:lnTo>
                  <a:lnTo>
                    <a:pt x="1141" y="735"/>
                  </a:lnTo>
                  <a:lnTo>
                    <a:pt x="1116" y="806"/>
                  </a:lnTo>
                  <a:lnTo>
                    <a:pt x="1083" y="874"/>
                  </a:lnTo>
                  <a:lnTo>
                    <a:pt x="1041" y="935"/>
                  </a:lnTo>
                  <a:lnTo>
                    <a:pt x="991" y="991"/>
                  </a:lnTo>
                  <a:lnTo>
                    <a:pt x="935" y="1041"/>
                  </a:lnTo>
                  <a:lnTo>
                    <a:pt x="874" y="1083"/>
                  </a:lnTo>
                  <a:lnTo>
                    <a:pt x="807" y="1116"/>
                  </a:lnTo>
                  <a:lnTo>
                    <a:pt x="735" y="1141"/>
                  </a:lnTo>
                  <a:lnTo>
                    <a:pt x="661" y="1156"/>
                  </a:lnTo>
                  <a:lnTo>
                    <a:pt x="582" y="1162"/>
                  </a:lnTo>
                  <a:lnTo>
                    <a:pt x="501" y="1156"/>
                  </a:lnTo>
                  <a:lnTo>
                    <a:pt x="426" y="1141"/>
                  </a:lnTo>
                  <a:lnTo>
                    <a:pt x="355" y="1116"/>
                  </a:lnTo>
                  <a:lnTo>
                    <a:pt x="288" y="1083"/>
                  </a:lnTo>
                  <a:lnTo>
                    <a:pt x="227" y="1041"/>
                  </a:lnTo>
                  <a:lnTo>
                    <a:pt x="171" y="991"/>
                  </a:lnTo>
                  <a:lnTo>
                    <a:pt x="121" y="935"/>
                  </a:lnTo>
                  <a:lnTo>
                    <a:pt x="79" y="874"/>
                  </a:lnTo>
                  <a:lnTo>
                    <a:pt x="46" y="806"/>
                  </a:lnTo>
                  <a:lnTo>
                    <a:pt x="21" y="735"/>
                  </a:lnTo>
                  <a:lnTo>
                    <a:pt x="6" y="660"/>
                  </a:lnTo>
                  <a:lnTo>
                    <a:pt x="0" y="582"/>
                  </a:lnTo>
                  <a:lnTo>
                    <a:pt x="6" y="503"/>
                  </a:lnTo>
                  <a:lnTo>
                    <a:pt x="21" y="426"/>
                  </a:lnTo>
                  <a:lnTo>
                    <a:pt x="46" y="355"/>
                  </a:lnTo>
                  <a:lnTo>
                    <a:pt x="79" y="288"/>
                  </a:lnTo>
                  <a:lnTo>
                    <a:pt x="121" y="226"/>
                  </a:lnTo>
                  <a:lnTo>
                    <a:pt x="171" y="171"/>
                  </a:lnTo>
                  <a:lnTo>
                    <a:pt x="227" y="121"/>
                  </a:lnTo>
                  <a:lnTo>
                    <a:pt x="288" y="78"/>
                  </a:lnTo>
                  <a:lnTo>
                    <a:pt x="355" y="46"/>
                  </a:lnTo>
                  <a:lnTo>
                    <a:pt x="426" y="21"/>
                  </a:lnTo>
                  <a:lnTo>
                    <a:pt x="501" y="5"/>
                  </a:lnTo>
                  <a:lnTo>
                    <a:pt x="582" y="0"/>
                  </a:lnTo>
                  <a:close/>
                </a:path>
              </a:pathLst>
            </a:custGeom>
            <a:solidFill>
              <a:srgbClr val="5BB9E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reeform 9"/>
            <p:cNvSpPr>
              <a:spLocks noEditPoints="1"/>
            </p:cNvSpPr>
            <p:nvPr/>
          </p:nvSpPr>
          <p:spPr bwMode="auto">
            <a:xfrm>
              <a:off x="3408363" y="2994025"/>
              <a:ext cx="1344613" cy="1347788"/>
            </a:xfrm>
            <a:custGeom>
              <a:avLst/>
              <a:gdLst>
                <a:gd name="T0" fmla="*/ 377 w 847"/>
                <a:gd name="T1" fmla="*/ 138 h 849"/>
                <a:gd name="T2" fmla="*/ 277 w 847"/>
                <a:gd name="T3" fmla="*/ 181 h 849"/>
                <a:gd name="T4" fmla="*/ 202 w 847"/>
                <a:gd name="T5" fmla="*/ 256 h 849"/>
                <a:gd name="T6" fmla="*/ 160 w 847"/>
                <a:gd name="T7" fmla="*/ 356 h 849"/>
                <a:gd name="T8" fmla="*/ 154 w 847"/>
                <a:gd name="T9" fmla="*/ 411 h 849"/>
                <a:gd name="T10" fmla="*/ 154 w 847"/>
                <a:gd name="T11" fmla="*/ 413 h 849"/>
                <a:gd name="T12" fmla="*/ 154 w 847"/>
                <a:gd name="T13" fmla="*/ 413 h 849"/>
                <a:gd name="T14" fmla="*/ 175 w 847"/>
                <a:gd name="T15" fmla="*/ 521 h 849"/>
                <a:gd name="T16" fmla="*/ 200 w 847"/>
                <a:gd name="T17" fmla="*/ 569 h 849"/>
                <a:gd name="T18" fmla="*/ 217 w 847"/>
                <a:gd name="T19" fmla="*/ 592 h 849"/>
                <a:gd name="T20" fmla="*/ 237 w 847"/>
                <a:gd name="T21" fmla="*/ 613 h 849"/>
                <a:gd name="T22" fmla="*/ 265 w 847"/>
                <a:gd name="T23" fmla="*/ 646 h 849"/>
                <a:gd name="T24" fmla="*/ 304 w 847"/>
                <a:gd name="T25" fmla="*/ 709 h 849"/>
                <a:gd name="T26" fmla="*/ 321 w 847"/>
                <a:gd name="T27" fmla="*/ 765 h 849"/>
                <a:gd name="T28" fmla="*/ 325 w 847"/>
                <a:gd name="T29" fmla="*/ 790 h 849"/>
                <a:gd name="T30" fmla="*/ 429 w 847"/>
                <a:gd name="T31" fmla="*/ 840 h 849"/>
                <a:gd name="T32" fmla="*/ 436 w 847"/>
                <a:gd name="T33" fmla="*/ 840 h 849"/>
                <a:gd name="T34" fmla="*/ 540 w 847"/>
                <a:gd name="T35" fmla="*/ 790 h 849"/>
                <a:gd name="T36" fmla="*/ 540 w 847"/>
                <a:gd name="T37" fmla="*/ 786 h 849"/>
                <a:gd name="T38" fmla="*/ 540 w 847"/>
                <a:gd name="T39" fmla="*/ 786 h 849"/>
                <a:gd name="T40" fmla="*/ 542 w 847"/>
                <a:gd name="T41" fmla="*/ 776 h 849"/>
                <a:gd name="T42" fmla="*/ 554 w 847"/>
                <a:gd name="T43" fmla="*/ 730 h 849"/>
                <a:gd name="T44" fmla="*/ 586 w 847"/>
                <a:gd name="T45" fmla="*/ 665 h 849"/>
                <a:gd name="T46" fmla="*/ 586 w 847"/>
                <a:gd name="T47" fmla="*/ 665 h 849"/>
                <a:gd name="T48" fmla="*/ 625 w 847"/>
                <a:gd name="T49" fmla="*/ 617 h 849"/>
                <a:gd name="T50" fmla="*/ 678 w 847"/>
                <a:gd name="T51" fmla="*/ 546 h 849"/>
                <a:gd name="T52" fmla="*/ 707 w 847"/>
                <a:gd name="T53" fmla="*/ 459 h 849"/>
                <a:gd name="T54" fmla="*/ 707 w 847"/>
                <a:gd name="T55" fmla="*/ 357 h 849"/>
                <a:gd name="T56" fmla="*/ 665 w 847"/>
                <a:gd name="T57" fmla="*/ 258 h 849"/>
                <a:gd name="T58" fmla="*/ 588 w 847"/>
                <a:gd name="T59" fmla="*/ 181 h 849"/>
                <a:gd name="T60" fmla="*/ 488 w 847"/>
                <a:gd name="T61" fmla="*/ 138 h 849"/>
                <a:gd name="T62" fmla="*/ 421 w 847"/>
                <a:gd name="T63" fmla="*/ 0 h 849"/>
                <a:gd name="T64" fmla="*/ 494 w 847"/>
                <a:gd name="T65" fmla="*/ 6 h 849"/>
                <a:gd name="T66" fmla="*/ 619 w 847"/>
                <a:gd name="T67" fmla="*/ 48 h 849"/>
                <a:gd name="T68" fmla="*/ 724 w 847"/>
                <a:gd name="T69" fmla="*/ 123 h 849"/>
                <a:gd name="T70" fmla="*/ 801 w 847"/>
                <a:gd name="T71" fmla="*/ 229 h 849"/>
                <a:gd name="T72" fmla="*/ 842 w 847"/>
                <a:gd name="T73" fmla="*/ 354 h 849"/>
                <a:gd name="T74" fmla="*/ 847 w 847"/>
                <a:gd name="T75" fmla="*/ 427 h 849"/>
                <a:gd name="T76" fmla="*/ 826 w 847"/>
                <a:gd name="T77" fmla="*/ 559 h 849"/>
                <a:gd name="T78" fmla="*/ 765 w 847"/>
                <a:gd name="T79" fmla="*/ 676 h 849"/>
                <a:gd name="T80" fmla="*/ 675 w 847"/>
                <a:gd name="T81" fmla="*/ 767 h 849"/>
                <a:gd name="T82" fmla="*/ 557 w 847"/>
                <a:gd name="T83" fmla="*/ 826 h 849"/>
                <a:gd name="T84" fmla="*/ 423 w 847"/>
                <a:gd name="T85" fmla="*/ 849 h 849"/>
                <a:gd name="T86" fmla="*/ 290 w 847"/>
                <a:gd name="T87" fmla="*/ 826 h 849"/>
                <a:gd name="T88" fmla="*/ 173 w 847"/>
                <a:gd name="T89" fmla="*/ 767 h 849"/>
                <a:gd name="T90" fmla="*/ 81 w 847"/>
                <a:gd name="T91" fmla="*/ 674 h 849"/>
                <a:gd name="T92" fmla="*/ 22 w 847"/>
                <a:gd name="T93" fmla="*/ 557 h 849"/>
                <a:gd name="T94" fmla="*/ 0 w 847"/>
                <a:gd name="T95" fmla="*/ 425 h 849"/>
                <a:gd name="T96" fmla="*/ 22 w 847"/>
                <a:gd name="T97" fmla="*/ 290 h 849"/>
                <a:gd name="T98" fmla="*/ 81 w 847"/>
                <a:gd name="T99" fmla="*/ 173 h 849"/>
                <a:gd name="T100" fmla="*/ 173 w 847"/>
                <a:gd name="T101" fmla="*/ 83 h 849"/>
                <a:gd name="T102" fmla="*/ 288 w 847"/>
                <a:gd name="T103" fmla="*/ 21 h 849"/>
                <a:gd name="T104" fmla="*/ 421 w 847"/>
                <a:gd name="T105" fmla="*/ 0 h 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47" h="849">
                  <a:moveTo>
                    <a:pt x="433" y="133"/>
                  </a:moveTo>
                  <a:lnTo>
                    <a:pt x="377" y="138"/>
                  </a:lnTo>
                  <a:lnTo>
                    <a:pt x="325" y="156"/>
                  </a:lnTo>
                  <a:lnTo>
                    <a:pt x="277" y="181"/>
                  </a:lnTo>
                  <a:lnTo>
                    <a:pt x="235" y="215"/>
                  </a:lnTo>
                  <a:lnTo>
                    <a:pt x="202" y="256"/>
                  </a:lnTo>
                  <a:lnTo>
                    <a:pt x="175" y="304"/>
                  </a:lnTo>
                  <a:lnTo>
                    <a:pt x="160" y="356"/>
                  </a:lnTo>
                  <a:lnTo>
                    <a:pt x="154" y="411"/>
                  </a:lnTo>
                  <a:lnTo>
                    <a:pt x="154" y="411"/>
                  </a:lnTo>
                  <a:lnTo>
                    <a:pt x="154" y="413"/>
                  </a:lnTo>
                  <a:lnTo>
                    <a:pt x="154" y="413"/>
                  </a:lnTo>
                  <a:lnTo>
                    <a:pt x="154" y="413"/>
                  </a:lnTo>
                  <a:lnTo>
                    <a:pt x="154" y="413"/>
                  </a:lnTo>
                  <a:lnTo>
                    <a:pt x="160" y="469"/>
                  </a:lnTo>
                  <a:lnTo>
                    <a:pt x="175" y="521"/>
                  </a:lnTo>
                  <a:lnTo>
                    <a:pt x="200" y="569"/>
                  </a:lnTo>
                  <a:lnTo>
                    <a:pt x="200" y="569"/>
                  </a:lnTo>
                  <a:lnTo>
                    <a:pt x="200" y="569"/>
                  </a:lnTo>
                  <a:lnTo>
                    <a:pt x="217" y="592"/>
                  </a:lnTo>
                  <a:lnTo>
                    <a:pt x="237" y="613"/>
                  </a:lnTo>
                  <a:lnTo>
                    <a:pt x="237" y="613"/>
                  </a:lnTo>
                  <a:lnTo>
                    <a:pt x="237" y="613"/>
                  </a:lnTo>
                  <a:lnTo>
                    <a:pt x="265" y="646"/>
                  </a:lnTo>
                  <a:lnTo>
                    <a:pt x="288" y="678"/>
                  </a:lnTo>
                  <a:lnTo>
                    <a:pt x="304" y="709"/>
                  </a:lnTo>
                  <a:lnTo>
                    <a:pt x="313" y="736"/>
                  </a:lnTo>
                  <a:lnTo>
                    <a:pt x="321" y="765"/>
                  </a:lnTo>
                  <a:lnTo>
                    <a:pt x="325" y="784"/>
                  </a:lnTo>
                  <a:lnTo>
                    <a:pt x="325" y="790"/>
                  </a:lnTo>
                  <a:lnTo>
                    <a:pt x="427" y="836"/>
                  </a:lnTo>
                  <a:lnTo>
                    <a:pt x="429" y="840"/>
                  </a:lnTo>
                  <a:lnTo>
                    <a:pt x="433" y="838"/>
                  </a:lnTo>
                  <a:lnTo>
                    <a:pt x="436" y="840"/>
                  </a:lnTo>
                  <a:lnTo>
                    <a:pt x="438" y="836"/>
                  </a:lnTo>
                  <a:lnTo>
                    <a:pt x="540" y="790"/>
                  </a:lnTo>
                  <a:lnTo>
                    <a:pt x="540" y="790"/>
                  </a:lnTo>
                  <a:lnTo>
                    <a:pt x="540" y="786"/>
                  </a:lnTo>
                  <a:lnTo>
                    <a:pt x="540" y="786"/>
                  </a:lnTo>
                  <a:lnTo>
                    <a:pt x="540" y="786"/>
                  </a:lnTo>
                  <a:lnTo>
                    <a:pt x="540" y="782"/>
                  </a:lnTo>
                  <a:lnTo>
                    <a:pt x="542" y="776"/>
                  </a:lnTo>
                  <a:lnTo>
                    <a:pt x="546" y="755"/>
                  </a:lnTo>
                  <a:lnTo>
                    <a:pt x="554" y="730"/>
                  </a:lnTo>
                  <a:lnTo>
                    <a:pt x="567" y="699"/>
                  </a:lnTo>
                  <a:lnTo>
                    <a:pt x="586" y="665"/>
                  </a:lnTo>
                  <a:lnTo>
                    <a:pt x="586" y="665"/>
                  </a:lnTo>
                  <a:lnTo>
                    <a:pt x="586" y="665"/>
                  </a:lnTo>
                  <a:lnTo>
                    <a:pt x="603" y="640"/>
                  </a:lnTo>
                  <a:lnTo>
                    <a:pt x="625" y="617"/>
                  </a:lnTo>
                  <a:lnTo>
                    <a:pt x="653" y="582"/>
                  </a:lnTo>
                  <a:lnTo>
                    <a:pt x="678" y="546"/>
                  </a:lnTo>
                  <a:lnTo>
                    <a:pt x="698" y="503"/>
                  </a:lnTo>
                  <a:lnTo>
                    <a:pt x="707" y="459"/>
                  </a:lnTo>
                  <a:lnTo>
                    <a:pt x="713" y="413"/>
                  </a:lnTo>
                  <a:lnTo>
                    <a:pt x="707" y="357"/>
                  </a:lnTo>
                  <a:lnTo>
                    <a:pt x="690" y="304"/>
                  </a:lnTo>
                  <a:lnTo>
                    <a:pt x="665" y="258"/>
                  </a:lnTo>
                  <a:lnTo>
                    <a:pt x="630" y="215"/>
                  </a:lnTo>
                  <a:lnTo>
                    <a:pt x="588" y="181"/>
                  </a:lnTo>
                  <a:lnTo>
                    <a:pt x="542" y="156"/>
                  </a:lnTo>
                  <a:lnTo>
                    <a:pt x="488" y="138"/>
                  </a:lnTo>
                  <a:lnTo>
                    <a:pt x="433" y="133"/>
                  </a:lnTo>
                  <a:close/>
                  <a:moveTo>
                    <a:pt x="421" y="0"/>
                  </a:moveTo>
                  <a:lnTo>
                    <a:pt x="427" y="0"/>
                  </a:lnTo>
                  <a:lnTo>
                    <a:pt x="494" y="6"/>
                  </a:lnTo>
                  <a:lnTo>
                    <a:pt x="559" y="21"/>
                  </a:lnTo>
                  <a:lnTo>
                    <a:pt x="619" y="48"/>
                  </a:lnTo>
                  <a:lnTo>
                    <a:pt x="675" y="81"/>
                  </a:lnTo>
                  <a:lnTo>
                    <a:pt x="724" y="123"/>
                  </a:lnTo>
                  <a:lnTo>
                    <a:pt x="767" y="173"/>
                  </a:lnTo>
                  <a:lnTo>
                    <a:pt x="801" y="229"/>
                  </a:lnTo>
                  <a:lnTo>
                    <a:pt x="826" y="288"/>
                  </a:lnTo>
                  <a:lnTo>
                    <a:pt x="842" y="354"/>
                  </a:lnTo>
                  <a:lnTo>
                    <a:pt x="847" y="423"/>
                  </a:lnTo>
                  <a:lnTo>
                    <a:pt x="847" y="427"/>
                  </a:lnTo>
                  <a:lnTo>
                    <a:pt x="842" y="494"/>
                  </a:lnTo>
                  <a:lnTo>
                    <a:pt x="826" y="559"/>
                  </a:lnTo>
                  <a:lnTo>
                    <a:pt x="799" y="621"/>
                  </a:lnTo>
                  <a:lnTo>
                    <a:pt x="765" y="676"/>
                  </a:lnTo>
                  <a:lnTo>
                    <a:pt x="723" y="724"/>
                  </a:lnTo>
                  <a:lnTo>
                    <a:pt x="675" y="767"/>
                  </a:lnTo>
                  <a:lnTo>
                    <a:pt x="619" y="801"/>
                  </a:lnTo>
                  <a:lnTo>
                    <a:pt x="557" y="826"/>
                  </a:lnTo>
                  <a:lnTo>
                    <a:pt x="492" y="843"/>
                  </a:lnTo>
                  <a:lnTo>
                    <a:pt x="423" y="849"/>
                  </a:lnTo>
                  <a:lnTo>
                    <a:pt x="356" y="843"/>
                  </a:lnTo>
                  <a:lnTo>
                    <a:pt x="290" y="826"/>
                  </a:lnTo>
                  <a:lnTo>
                    <a:pt x="229" y="801"/>
                  </a:lnTo>
                  <a:lnTo>
                    <a:pt x="173" y="767"/>
                  </a:lnTo>
                  <a:lnTo>
                    <a:pt x="123" y="724"/>
                  </a:lnTo>
                  <a:lnTo>
                    <a:pt x="81" y="674"/>
                  </a:lnTo>
                  <a:lnTo>
                    <a:pt x="46" y="619"/>
                  </a:lnTo>
                  <a:lnTo>
                    <a:pt x="22" y="557"/>
                  </a:lnTo>
                  <a:lnTo>
                    <a:pt x="4" y="492"/>
                  </a:lnTo>
                  <a:lnTo>
                    <a:pt x="0" y="425"/>
                  </a:lnTo>
                  <a:lnTo>
                    <a:pt x="4" y="356"/>
                  </a:lnTo>
                  <a:lnTo>
                    <a:pt x="22" y="290"/>
                  </a:lnTo>
                  <a:lnTo>
                    <a:pt x="46" y="229"/>
                  </a:lnTo>
                  <a:lnTo>
                    <a:pt x="81" y="173"/>
                  </a:lnTo>
                  <a:lnTo>
                    <a:pt x="123" y="125"/>
                  </a:lnTo>
                  <a:lnTo>
                    <a:pt x="173" y="83"/>
                  </a:lnTo>
                  <a:lnTo>
                    <a:pt x="227" y="48"/>
                  </a:lnTo>
                  <a:lnTo>
                    <a:pt x="288" y="21"/>
                  </a:lnTo>
                  <a:lnTo>
                    <a:pt x="354" y="6"/>
                  </a:lnTo>
                  <a:lnTo>
                    <a:pt x="421" y="0"/>
                  </a:lnTo>
                  <a:close/>
                </a:path>
              </a:pathLst>
            </a:custGeom>
            <a:solidFill>
              <a:srgbClr val="A0DFE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Freeform 10"/>
            <p:cNvSpPr>
              <a:spLocks/>
            </p:cNvSpPr>
            <p:nvPr/>
          </p:nvSpPr>
          <p:spPr bwMode="auto">
            <a:xfrm>
              <a:off x="3652838" y="3205163"/>
              <a:ext cx="887413" cy="1122363"/>
            </a:xfrm>
            <a:custGeom>
              <a:avLst/>
              <a:gdLst>
                <a:gd name="T0" fmla="*/ 279 w 559"/>
                <a:gd name="T1" fmla="*/ 0 h 707"/>
                <a:gd name="T2" fmla="*/ 334 w 559"/>
                <a:gd name="T3" fmla="*/ 5 h 707"/>
                <a:gd name="T4" fmla="*/ 388 w 559"/>
                <a:gd name="T5" fmla="*/ 23 h 707"/>
                <a:gd name="T6" fmla="*/ 434 w 559"/>
                <a:gd name="T7" fmla="*/ 48 h 707"/>
                <a:gd name="T8" fmla="*/ 476 w 559"/>
                <a:gd name="T9" fmla="*/ 82 h 707"/>
                <a:gd name="T10" fmla="*/ 511 w 559"/>
                <a:gd name="T11" fmla="*/ 125 h 707"/>
                <a:gd name="T12" fmla="*/ 536 w 559"/>
                <a:gd name="T13" fmla="*/ 171 h 707"/>
                <a:gd name="T14" fmla="*/ 553 w 559"/>
                <a:gd name="T15" fmla="*/ 224 h 707"/>
                <a:gd name="T16" fmla="*/ 559 w 559"/>
                <a:gd name="T17" fmla="*/ 280 h 707"/>
                <a:gd name="T18" fmla="*/ 553 w 559"/>
                <a:gd name="T19" fmla="*/ 326 h 707"/>
                <a:gd name="T20" fmla="*/ 544 w 559"/>
                <a:gd name="T21" fmla="*/ 370 h 707"/>
                <a:gd name="T22" fmla="*/ 524 w 559"/>
                <a:gd name="T23" fmla="*/ 413 h 707"/>
                <a:gd name="T24" fmla="*/ 499 w 559"/>
                <a:gd name="T25" fmla="*/ 449 h 707"/>
                <a:gd name="T26" fmla="*/ 471 w 559"/>
                <a:gd name="T27" fmla="*/ 484 h 707"/>
                <a:gd name="T28" fmla="*/ 440 w 559"/>
                <a:gd name="T29" fmla="*/ 518 h 707"/>
                <a:gd name="T30" fmla="*/ 419 w 559"/>
                <a:gd name="T31" fmla="*/ 555 h 707"/>
                <a:gd name="T32" fmla="*/ 403 w 559"/>
                <a:gd name="T33" fmla="*/ 587 h 707"/>
                <a:gd name="T34" fmla="*/ 394 w 559"/>
                <a:gd name="T35" fmla="*/ 614 h 707"/>
                <a:gd name="T36" fmla="*/ 388 w 559"/>
                <a:gd name="T37" fmla="*/ 637 h 707"/>
                <a:gd name="T38" fmla="*/ 386 w 559"/>
                <a:gd name="T39" fmla="*/ 653 h 707"/>
                <a:gd name="T40" fmla="*/ 386 w 559"/>
                <a:gd name="T41" fmla="*/ 657 h 707"/>
                <a:gd name="T42" fmla="*/ 284 w 559"/>
                <a:gd name="T43" fmla="*/ 703 h 707"/>
                <a:gd name="T44" fmla="*/ 282 w 559"/>
                <a:gd name="T45" fmla="*/ 707 h 707"/>
                <a:gd name="T46" fmla="*/ 279 w 559"/>
                <a:gd name="T47" fmla="*/ 705 h 707"/>
                <a:gd name="T48" fmla="*/ 275 w 559"/>
                <a:gd name="T49" fmla="*/ 707 h 707"/>
                <a:gd name="T50" fmla="*/ 273 w 559"/>
                <a:gd name="T51" fmla="*/ 703 h 707"/>
                <a:gd name="T52" fmla="*/ 171 w 559"/>
                <a:gd name="T53" fmla="*/ 657 h 707"/>
                <a:gd name="T54" fmla="*/ 171 w 559"/>
                <a:gd name="T55" fmla="*/ 653 h 707"/>
                <a:gd name="T56" fmla="*/ 169 w 559"/>
                <a:gd name="T57" fmla="*/ 637 h 707"/>
                <a:gd name="T58" fmla="*/ 163 w 559"/>
                <a:gd name="T59" fmla="*/ 614 h 707"/>
                <a:gd name="T60" fmla="*/ 154 w 559"/>
                <a:gd name="T61" fmla="*/ 586 h 707"/>
                <a:gd name="T62" fmla="*/ 138 w 559"/>
                <a:gd name="T63" fmla="*/ 551 h 707"/>
                <a:gd name="T64" fmla="*/ 115 w 559"/>
                <a:gd name="T65" fmla="*/ 516 h 707"/>
                <a:gd name="T66" fmla="*/ 83 w 559"/>
                <a:gd name="T67" fmla="*/ 480 h 707"/>
                <a:gd name="T68" fmla="*/ 83 w 559"/>
                <a:gd name="T69" fmla="*/ 480 h 707"/>
                <a:gd name="T70" fmla="*/ 48 w 559"/>
                <a:gd name="T71" fmla="*/ 438 h 707"/>
                <a:gd name="T72" fmla="*/ 21 w 559"/>
                <a:gd name="T73" fmla="*/ 390 h 707"/>
                <a:gd name="T74" fmla="*/ 6 w 559"/>
                <a:gd name="T75" fmla="*/ 338 h 707"/>
                <a:gd name="T76" fmla="*/ 0 w 559"/>
                <a:gd name="T77" fmla="*/ 280 h 707"/>
                <a:gd name="T78" fmla="*/ 6 w 559"/>
                <a:gd name="T79" fmla="*/ 224 h 707"/>
                <a:gd name="T80" fmla="*/ 21 w 559"/>
                <a:gd name="T81" fmla="*/ 171 h 707"/>
                <a:gd name="T82" fmla="*/ 46 w 559"/>
                <a:gd name="T83" fmla="*/ 125 h 707"/>
                <a:gd name="T84" fmla="*/ 81 w 559"/>
                <a:gd name="T85" fmla="*/ 82 h 707"/>
                <a:gd name="T86" fmla="*/ 123 w 559"/>
                <a:gd name="T87" fmla="*/ 48 h 707"/>
                <a:gd name="T88" fmla="*/ 169 w 559"/>
                <a:gd name="T89" fmla="*/ 23 h 707"/>
                <a:gd name="T90" fmla="*/ 223 w 559"/>
                <a:gd name="T91" fmla="*/ 5 h 707"/>
                <a:gd name="T92" fmla="*/ 279 w 559"/>
                <a:gd name="T93" fmla="*/ 0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59" h="707">
                  <a:moveTo>
                    <a:pt x="279" y="0"/>
                  </a:moveTo>
                  <a:lnTo>
                    <a:pt x="334" y="5"/>
                  </a:lnTo>
                  <a:lnTo>
                    <a:pt x="388" y="23"/>
                  </a:lnTo>
                  <a:lnTo>
                    <a:pt x="434" y="48"/>
                  </a:lnTo>
                  <a:lnTo>
                    <a:pt x="476" y="82"/>
                  </a:lnTo>
                  <a:lnTo>
                    <a:pt x="511" y="125"/>
                  </a:lnTo>
                  <a:lnTo>
                    <a:pt x="536" y="171"/>
                  </a:lnTo>
                  <a:lnTo>
                    <a:pt x="553" y="224"/>
                  </a:lnTo>
                  <a:lnTo>
                    <a:pt x="559" y="280"/>
                  </a:lnTo>
                  <a:lnTo>
                    <a:pt x="553" y="326"/>
                  </a:lnTo>
                  <a:lnTo>
                    <a:pt x="544" y="370"/>
                  </a:lnTo>
                  <a:lnTo>
                    <a:pt x="524" y="413"/>
                  </a:lnTo>
                  <a:lnTo>
                    <a:pt x="499" y="449"/>
                  </a:lnTo>
                  <a:lnTo>
                    <a:pt x="471" y="484"/>
                  </a:lnTo>
                  <a:lnTo>
                    <a:pt x="440" y="518"/>
                  </a:lnTo>
                  <a:lnTo>
                    <a:pt x="419" y="555"/>
                  </a:lnTo>
                  <a:lnTo>
                    <a:pt x="403" y="587"/>
                  </a:lnTo>
                  <a:lnTo>
                    <a:pt x="394" y="614"/>
                  </a:lnTo>
                  <a:lnTo>
                    <a:pt x="388" y="637"/>
                  </a:lnTo>
                  <a:lnTo>
                    <a:pt x="386" y="653"/>
                  </a:lnTo>
                  <a:lnTo>
                    <a:pt x="386" y="657"/>
                  </a:lnTo>
                  <a:lnTo>
                    <a:pt x="284" y="703"/>
                  </a:lnTo>
                  <a:lnTo>
                    <a:pt x="282" y="707"/>
                  </a:lnTo>
                  <a:lnTo>
                    <a:pt x="279" y="705"/>
                  </a:lnTo>
                  <a:lnTo>
                    <a:pt x="275" y="707"/>
                  </a:lnTo>
                  <a:lnTo>
                    <a:pt x="273" y="703"/>
                  </a:lnTo>
                  <a:lnTo>
                    <a:pt x="171" y="657"/>
                  </a:lnTo>
                  <a:lnTo>
                    <a:pt x="171" y="653"/>
                  </a:lnTo>
                  <a:lnTo>
                    <a:pt x="169" y="637"/>
                  </a:lnTo>
                  <a:lnTo>
                    <a:pt x="163" y="614"/>
                  </a:lnTo>
                  <a:lnTo>
                    <a:pt x="154" y="586"/>
                  </a:lnTo>
                  <a:lnTo>
                    <a:pt x="138" y="551"/>
                  </a:lnTo>
                  <a:lnTo>
                    <a:pt x="115" y="516"/>
                  </a:lnTo>
                  <a:lnTo>
                    <a:pt x="83" y="480"/>
                  </a:lnTo>
                  <a:lnTo>
                    <a:pt x="83" y="480"/>
                  </a:lnTo>
                  <a:lnTo>
                    <a:pt x="48" y="438"/>
                  </a:lnTo>
                  <a:lnTo>
                    <a:pt x="21" y="390"/>
                  </a:lnTo>
                  <a:lnTo>
                    <a:pt x="6" y="338"/>
                  </a:lnTo>
                  <a:lnTo>
                    <a:pt x="0" y="280"/>
                  </a:lnTo>
                  <a:lnTo>
                    <a:pt x="6" y="224"/>
                  </a:lnTo>
                  <a:lnTo>
                    <a:pt x="21" y="171"/>
                  </a:lnTo>
                  <a:lnTo>
                    <a:pt x="46" y="125"/>
                  </a:lnTo>
                  <a:lnTo>
                    <a:pt x="81" y="82"/>
                  </a:lnTo>
                  <a:lnTo>
                    <a:pt x="123" y="48"/>
                  </a:lnTo>
                  <a:lnTo>
                    <a:pt x="169" y="23"/>
                  </a:lnTo>
                  <a:lnTo>
                    <a:pt x="223" y="5"/>
                  </a:lnTo>
                  <a:lnTo>
                    <a:pt x="279" y="0"/>
                  </a:lnTo>
                  <a:close/>
                </a:path>
              </a:pathLst>
            </a:custGeom>
            <a:solidFill>
              <a:srgbClr val="FFB2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Rectangle 11"/>
            <p:cNvSpPr>
              <a:spLocks noChangeArrowheads="1"/>
            </p:cNvSpPr>
            <p:nvPr/>
          </p:nvSpPr>
          <p:spPr bwMode="auto">
            <a:xfrm>
              <a:off x="4013200" y="4911725"/>
              <a:ext cx="163513" cy="112713"/>
            </a:xfrm>
            <a:prstGeom prst="rect">
              <a:avLst/>
            </a:prstGeom>
            <a:solidFill>
              <a:srgbClr val="00003D"/>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Rectangle 12"/>
            <p:cNvSpPr>
              <a:spLocks noChangeArrowheads="1"/>
            </p:cNvSpPr>
            <p:nvPr/>
          </p:nvSpPr>
          <p:spPr bwMode="auto">
            <a:xfrm>
              <a:off x="4083050" y="4451350"/>
              <a:ext cx="23813" cy="482600"/>
            </a:xfrm>
            <a:prstGeom prst="rect">
              <a:avLst/>
            </a:prstGeom>
            <a:solidFill>
              <a:srgbClr val="00003D"/>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13"/>
            <p:cNvSpPr>
              <a:spLocks noEditPoints="1"/>
            </p:cNvSpPr>
            <p:nvPr/>
          </p:nvSpPr>
          <p:spPr bwMode="auto">
            <a:xfrm>
              <a:off x="3652838" y="3649663"/>
              <a:ext cx="685800" cy="592138"/>
            </a:xfrm>
            <a:custGeom>
              <a:avLst/>
              <a:gdLst>
                <a:gd name="T0" fmla="*/ 386 w 432"/>
                <a:gd name="T1" fmla="*/ 373 h 373"/>
                <a:gd name="T2" fmla="*/ 386 w 432"/>
                <a:gd name="T3" fmla="*/ 373 h 373"/>
                <a:gd name="T4" fmla="*/ 386 w 432"/>
                <a:gd name="T5" fmla="*/ 373 h 373"/>
                <a:gd name="T6" fmla="*/ 386 w 432"/>
                <a:gd name="T7" fmla="*/ 373 h 373"/>
                <a:gd name="T8" fmla="*/ 432 w 432"/>
                <a:gd name="T9" fmla="*/ 252 h 373"/>
                <a:gd name="T10" fmla="*/ 432 w 432"/>
                <a:gd name="T11" fmla="*/ 252 h 373"/>
                <a:gd name="T12" fmla="*/ 432 w 432"/>
                <a:gd name="T13" fmla="*/ 252 h 373"/>
                <a:gd name="T14" fmla="*/ 413 w 432"/>
                <a:gd name="T15" fmla="*/ 286 h 373"/>
                <a:gd name="T16" fmla="*/ 400 w 432"/>
                <a:gd name="T17" fmla="*/ 317 h 373"/>
                <a:gd name="T18" fmla="*/ 392 w 432"/>
                <a:gd name="T19" fmla="*/ 342 h 373"/>
                <a:gd name="T20" fmla="*/ 388 w 432"/>
                <a:gd name="T21" fmla="*/ 363 h 373"/>
                <a:gd name="T22" fmla="*/ 392 w 432"/>
                <a:gd name="T23" fmla="*/ 342 h 373"/>
                <a:gd name="T24" fmla="*/ 400 w 432"/>
                <a:gd name="T25" fmla="*/ 317 h 373"/>
                <a:gd name="T26" fmla="*/ 413 w 432"/>
                <a:gd name="T27" fmla="*/ 286 h 373"/>
                <a:gd name="T28" fmla="*/ 432 w 432"/>
                <a:gd name="T29" fmla="*/ 252 h 373"/>
                <a:gd name="T30" fmla="*/ 123 w 432"/>
                <a:gd name="T31" fmla="*/ 250 h 373"/>
                <a:gd name="T32" fmla="*/ 134 w 432"/>
                <a:gd name="T33" fmla="*/ 265 h 373"/>
                <a:gd name="T34" fmla="*/ 150 w 432"/>
                <a:gd name="T35" fmla="*/ 296 h 373"/>
                <a:gd name="T36" fmla="*/ 159 w 432"/>
                <a:gd name="T37" fmla="*/ 323 h 373"/>
                <a:gd name="T38" fmla="*/ 150 w 432"/>
                <a:gd name="T39" fmla="*/ 296 h 373"/>
                <a:gd name="T40" fmla="*/ 134 w 432"/>
                <a:gd name="T41" fmla="*/ 265 h 373"/>
                <a:gd name="T42" fmla="*/ 123 w 432"/>
                <a:gd name="T43" fmla="*/ 250 h 373"/>
                <a:gd name="T44" fmla="*/ 83 w 432"/>
                <a:gd name="T45" fmla="*/ 200 h 373"/>
                <a:gd name="T46" fmla="*/ 111 w 432"/>
                <a:gd name="T47" fmla="*/ 233 h 373"/>
                <a:gd name="T48" fmla="*/ 123 w 432"/>
                <a:gd name="T49" fmla="*/ 250 h 373"/>
                <a:gd name="T50" fmla="*/ 111 w 432"/>
                <a:gd name="T51" fmla="*/ 233 h 373"/>
                <a:gd name="T52" fmla="*/ 83 w 432"/>
                <a:gd name="T53" fmla="*/ 200 h 373"/>
                <a:gd name="T54" fmla="*/ 0 w 432"/>
                <a:gd name="T55" fmla="*/ 0 h 373"/>
                <a:gd name="T56" fmla="*/ 6 w 432"/>
                <a:gd name="T57" fmla="*/ 56 h 373"/>
                <a:gd name="T58" fmla="*/ 21 w 432"/>
                <a:gd name="T59" fmla="*/ 108 h 373"/>
                <a:gd name="T60" fmla="*/ 46 w 432"/>
                <a:gd name="T61" fmla="*/ 156 h 373"/>
                <a:gd name="T62" fmla="*/ 21 w 432"/>
                <a:gd name="T63" fmla="*/ 108 h 373"/>
                <a:gd name="T64" fmla="*/ 6 w 432"/>
                <a:gd name="T65" fmla="*/ 56 h 373"/>
                <a:gd name="T66" fmla="*/ 0 w 432"/>
                <a:gd name="T67"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2" h="373">
                  <a:moveTo>
                    <a:pt x="386" y="373"/>
                  </a:moveTo>
                  <a:lnTo>
                    <a:pt x="386" y="373"/>
                  </a:lnTo>
                  <a:lnTo>
                    <a:pt x="386" y="373"/>
                  </a:lnTo>
                  <a:lnTo>
                    <a:pt x="386" y="373"/>
                  </a:lnTo>
                  <a:close/>
                  <a:moveTo>
                    <a:pt x="432" y="252"/>
                  </a:moveTo>
                  <a:lnTo>
                    <a:pt x="432" y="252"/>
                  </a:lnTo>
                  <a:lnTo>
                    <a:pt x="432" y="252"/>
                  </a:lnTo>
                  <a:lnTo>
                    <a:pt x="413" y="286"/>
                  </a:lnTo>
                  <a:lnTo>
                    <a:pt x="400" y="317"/>
                  </a:lnTo>
                  <a:lnTo>
                    <a:pt x="392" y="342"/>
                  </a:lnTo>
                  <a:lnTo>
                    <a:pt x="388" y="363"/>
                  </a:lnTo>
                  <a:lnTo>
                    <a:pt x="392" y="342"/>
                  </a:lnTo>
                  <a:lnTo>
                    <a:pt x="400" y="317"/>
                  </a:lnTo>
                  <a:lnTo>
                    <a:pt x="413" y="286"/>
                  </a:lnTo>
                  <a:lnTo>
                    <a:pt x="432" y="252"/>
                  </a:lnTo>
                  <a:close/>
                  <a:moveTo>
                    <a:pt x="123" y="250"/>
                  </a:moveTo>
                  <a:lnTo>
                    <a:pt x="134" y="265"/>
                  </a:lnTo>
                  <a:lnTo>
                    <a:pt x="150" y="296"/>
                  </a:lnTo>
                  <a:lnTo>
                    <a:pt x="159" y="323"/>
                  </a:lnTo>
                  <a:lnTo>
                    <a:pt x="150" y="296"/>
                  </a:lnTo>
                  <a:lnTo>
                    <a:pt x="134" y="265"/>
                  </a:lnTo>
                  <a:lnTo>
                    <a:pt x="123" y="250"/>
                  </a:lnTo>
                  <a:close/>
                  <a:moveTo>
                    <a:pt x="83" y="200"/>
                  </a:moveTo>
                  <a:lnTo>
                    <a:pt x="111" y="233"/>
                  </a:lnTo>
                  <a:lnTo>
                    <a:pt x="123" y="250"/>
                  </a:lnTo>
                  <a:lnTo>
                    <a:pt x="111" y="233"/>
                  </a:lnTo>
                  <a:lnTo>
                    <a:pt x="83" y="200"/>
                  </a:lnTo>
                  <a:close/>
                  <a:moveTo>
                    <a:pt x="0" y="0"/>
                  </a:moveTo>
                  <a:lnTo>
                    <a:pt x="6" y="56"/>
                  </a:lnTo>
                  <a:lnTo>
                    <a:pt x="21" y="108"/>
                  </a:lnTo>
                  <a:lnTo>
                    <a:pt x="46" y="156"/>
                  </a:lnTo>
                  <a:lnTo>
                    <a:pt x="21" y="108"/>
                  </a:lnTo>
                  <a:lnTo>
                    <a:pt x="6" y="56"/>
                  </a:lnTo>
                  <a:lnTo>
                    <a:pt x="0" y="0"/>
                  </a:lnTo>
                  <a:close/>
                </a:path>
              </a:pathLst>
            </a:custGeom>
            <a:solidFill>
              <a:srgbClr val="8BC9D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4"/>
            <p:cNvSpPr>
              <a:spLocks/>
            </p:cNvSpPr>
            <p:nvPr/>
          </p:nvSpPr>
          <p:spPr bwMode="auto">
            <a:xfrm>
              <a:off x="3652838" y="3424238"/>
              <a:ext cx="685800" cy="823913"/>
            </a:xfrm>
            <a:custGeom>
              <a:avLst/>
              <a:gdLst>
                <a:gd name="T0" fmla="*/ 38 w 432"/>
                <a:gd name="T1" fmla="*/ 0 h 519"/>
                <a:gd name="T2" fmla="*/ 432 w 432"/>
                <a:gd name="T3" fmla="*/ 394 h 519"/>
                <a:gd name="T4" fmla="*/ 413 w 432"/>
                <a:gd name="T5" fmla="*/ 428 h 519"/>
                <a:gd name="T6" fmla="*/ 400 w 432"/>
                <a:gd name="T7" fmla="*/ 459 h 519"/>
                <a:gd name="T8" fmla="*/ 392 w 432"/>
                <a:gd name="T9" fmla="*/ 484 h 519"/>
                <a:gd name="T10" fmla="*/ 388 w 432"/>
                <a:gd name="T11" fmla="*/ 505 h 519"/>
                <a:gd name="T12" fmla="*/ 386 w 432"/>
                <a:gd name="T13" fmla="*/ 511 h 519"/>
                <a:gd name="T14" fmla="*/ 386 w 432"/>
                <a:gd name="T15" fmla="*/ 515 h 519"/>
                <a:gd name="T16" fmla="*/ 386 w 432"/>
                <a:gd name="T17" fmla="*/ 515 h 519"/>
                <a:gd name="T18" fmla="*/ 386 w 432"/>
                <a:gd name="T19" fmla="*/ 515 h 519"/>
                <a:gd name="T20" fmla="*/ 171 w 432"/>
                <a:gd name="T21" fmla="*/ 519 h 519"/>
                <a:gd name="T22" fmla="*/ 171 w 432"/>
                <a:gd name="T23" fmla="*/ 513 h 519"/>
                <a:gd name="T24" fmla="*/ 167 w 432"/>
                <a:gd name="T25" fmla="*/ 494 h 519"/>
                <a:gd name="T26" fmla="*/ 159 w 432"/>
                <a:gd name="T27" fmla="*/ 465 h 519"/>
                <a:gd name="T28" fmla="*/ 150 w 432"/>
                <a:gd name="T29" fmla="*/ 438 h 519"/>
                <a:gd name="T30" fmla="*/ 134 w 432"/>
                <a:gd name="T31" fmla="*/ 407 h 519"/>
                <a:gd name="T32" fmla="*/ 111 w 432"/>
                <a:gd name="T33" fmla="*/ 375 h 519"/>
                <a:gd name="T34" fmla="*/ 83 w 432"/>
                <a:gd name="T35" fmla="*/ 342 h 519"/>
                <a:gd name="T36" fmla="*/ 83 w 432"/>
                <a:gd name="T37" fmla="*/ 342 h 519"/>
                <a:gd name="T38" fmla="*/ 83 w 432"/>
                <a:gd name="T39" fmla="*/ 342 h 519"/>
                <a:gd name="T40" fmla="*/ 63 w 432"/>
                <a:gd name="T41" fmla="*/ 321 h 519"/>
                <a:gd name="T42" fmla="*/ 46 w 432"/>
                <a:gd name="T43" fmla="*/ 298 h 519"/>
                <a:gd name="T44" fmla="*/ 46 w 432"/>
                <a:gd name="T45" fmla="*/ 298 h 519"/>
                <a:gd name="T46" fmla="*/ 46 w 432"/>
                <a:gd name="T47" fmla="*/ 298 h 519"/>
                <a:gd name="T48" fmla="*/ 21 w 432"/>
                <a:gd name="T49" fmla="*/ 250 h 519"/>
                <a:gd name="T50" fmla="*/ 6 w 432"/>
                <a:gd name="T51" fmla="*/ 198 h 519"/>
                <a:gd name="T52" fmla="*/ 0 w 432"/>
                <a:gd name="T53" fmla="*/ 142 h 519"/>
                <a:gd name="T54" fmla="*/ 0 w 432"/>
                <a:gd name="T55" fmla="*/ 142 h 519"/>
                <a:gd name="T56" fmla="*/ 0 w 432"/>
                <a:gd name="T57" fmla="*/ 142 h 519"/>
                <a:gd name="T58" fmla="*/ 0 w 432"/>
                <a:gd name="T59" fmla="*/ 140 h 519"/>
                <a:gd name="T60" fmla="*/ 0 w 432"/>
                <a:gd name="T61" fmla="*/ 140 h 519"/>
                <a:gd name="T62" fmla="*/ 4 w 432"/>
                <a:gd name="T63" fmla="*/ 90 h 519"/>
                <a:gd name="T64" fmla="*/ 17 w 432"/>
                <a:gd name="T65" fmla="*/ 44 h 519"/>
                <a:gd name="T66" fmla="*/ 38 w 432"/>
                <a:gd name="T67" fmla="*/ 0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2" h="519">
                  <a:moveTo>
                    <a:pt x="38" y="0"/>
                  </a:moveTo>
                  <a:lnTo>
                    <a:pt x="432" y="394"/>
                  </a:lnTo>
                  <a:lnTo>
                    <a:pt x="413" y="428"/>
                  </a:lnTo>
                  <a:lnTo>
                    <a:pt x="400" y="459"/>
                  </a:lnTo>
                  <a:lnTo>
                    <a:pt x="392" y="484"/>
                  </a:lnTo>
                  <a:lnTo>
                    <a:pt x="388" y="505"/>
                  </a:lnTo>
                  <a:lnTo>
                    <a:pt x="386" y="511"/>
                  </a:lnTo>
                  <a:lnTo>
                    <a:pt x="386" y="515"/>
                  </a:lnTo>
                  <a:lnTo>
                    <a:pt x="386" y="515"/>
                  </a:lnTo>
                  <a:lnTo>
                    <a:pt x="386" y="515"/>
                  </a:lnTo>
                  <a:lnTo>
                    <a:pt x="171" y="519"/>
                  </a:lnTo>
                  <a:lnTo>
                    <a:pt x="171" y="513"/>
                  </a:lnTo>
                  <a:lnTo>
                    <a:pt x="167" y="494"/>
                  </a:lnTo>
                  <a:lnTo>
                    <a:pt x="159" y="465"/>
                  </a:lnTo>
                  <a:lnTo>
                    <a:pt x="150" y="438"/>
                  </a:lnTo>
                  <a:lnTo>
                    <a:pt x="134" y="407"/>
                  </a:lnTo>
                  <a:lnTo>
                    <a:pt x="111" y="375"/>
                  </a:lnTo>
                  <a:lnTo>
                    <a:pt x="83" y="342"/>
                  </a:lnTo>
                  <a:lnTo>
                    <a:pt x="83" y="342"/>
                  </a:lnTo>
                  <a:lnTo>
                    <a:pt x="83" y="342"/>
                  </a:lnTo>
                  <a:lnTo>
                    <a:pt x="63" y="321"/>
                  </a:lnTo>
                  <a:lnTo>
                    <a:pt x="46" y="298"/>
                  </a:lnTo>
                  <a:lnTo>
                    <a:pt x="46" y="298"/>
                  </a:lnTo>
                  <a:lnTo>
                    <a:pt x="46" y="298"/>
                  </a:lnTo>
                  <a:lnTo>
                    <a:pt x="21" y="250"/>
                  </a:lnTo>
                  <a:lnTo>
                    <a:pt x="6" y="198"/>
                  </a:lnTo>
                  <a:lnTo>
                    <a:pt x="0" y="142"/>
                  </a:lnTo>
                  <a:lnTo>
                    <a:pt x="0" y="142"/>
                  </a:lnTo>
                  <a:lnTo>
                    <a:pt x="0" y="142"/>
                  </a:lnTo>
                  <a:lnTo>
                    <a:pt x="0" y="140"/>
                  </a:lnTo>
                  <a:lnTo>
                    <a:pt x="0" y="140"/>
                  </a:lnTo>
                  <a:lnTo>
                    <a:pt x="4" y="90"/>
                  </a:lnTo>
                  <a:lnTo>
                    <a:pt x="17" y="44"/>
                  </a:lnTo>
                  <a:lnTo>
                    <a:pt x="38" y="0"/>
                  </a:lnTo>
                  <a:close/>
                </a:path>
              </a:pathLst>
            </a:custGeom>
            <a:solidFill>
              <a:srgbClr val="E5A3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Rectangle 15"/>
            <p:cNvSpPr>
              <a:spLocks noChangeArrowheads="1"/>
            </p:cNvSpPr>
            <p:nvPr/>
          </p:nvSpPr>
          <p:spPr bwMode="auto">
            <a:xfrm>
              <a:off x="3924300" y="4241800"/>
              <a:ext cx="341313" cy="209550"/>
            </a:xfrm>
            <a:prstGeom prst="rect">
              <a:avLst/>
            </a:prstGeom>
            <a:solidFill>
              <a:srgbClr val="E616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6"/>
            <p:cNvSpPr>
              <a:spLocks/>
            </p:cNvSpPr>
            <p:nvPr/>
          </p:nvSpPr>
          <p:spPr bwMode="auto">
            <a:xfrm>
              <a:off x="3921125" y="4265613"/>
              <a:ext cx="347663" cy="52388"/>
            </a:xfrm>
            <a:custGeom>
              <a:avLst/>
              <a:gdLst>
                <a:gd name="T0" fmla="*/ 219 w 219"/>
                <a:gd name="T1" fmla="*/ 0 h 33"/>
                <a:gd name="T2" fmla="*/ 219 w 219"/>
                <a:gd name="T3" fmla="*/ 6 h 33"/>
                <a:gd name="T4" fmla="*/ 2 w 219"/>
                <a:gd name="T5" fmla="*/ 33 h 33"/>
                <a:gd name="T6" fmla="*/ 0 w 219"/>
                <a:gd name="T7" fmla="*/ 27 h 33"/>
                <a:gd name="T8" fmla="*/ 219 w 219"/>
                <a:gd name="T9" fmla="*/ 0 h 33"/>
              </a:gdLst>
              <a:ahLst/>
              <a:cxnLst>
                <a:cxn ang="0">
                  <a:pos x="T0" y="T1"/>
                </a:cxn>
                <a:cxn ang="0">
                  <a:pos x="T2" y="T3"/>
                </a:cxn>
                <a:cxn ang="0">
                  <a:pos x="T4" y="T5"/>
                </a:cxn>
                <a:cxn ang="0">
                  <a:pos x="T6" y="T7"/>
                </a:cxn>
                <a:cxn ang="0">
                  <a:pos x="T8" y="T9"/>
                </a:cxn>
              </a:cxnLst>
              <a:rect l="0" t="0" r="r" b="b"/>
              <a:pathLst>
                <a:path w="219" h="33">
                  <a:moveTo>
                    <a:pt x="219" y="0"/>
                  </a:moveTo>
                  <a:lnTo>
                    <a:pt x="219" y="6"/>
                  </a:lnTo>
                  <a:lnTo>
                    <a:pt x="2" y="33"/>
                  </a:lnTo>
                  <a:lnTo>
                    <a:pt x="0" y="27"/>
                  </a:lnTo>
                  <a:lnTo>
                    <a:pt x="219"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Freeform 17"/>
            <p:cNvSpPr>
              <a:spLocks/>
            </p:cNvSpPr>
            <p:nvPr/>
          </p:nvSpPr>
          <p:spPr bwMode="auto">
            <a:xfrm>
              <a:off x="3921125" y="4327525"/>
              <a:ext cx="347663" cy="50800"/>
            </a:xfrm>
            <a:custGeom>
              <a:avLst/>
              <a:gdLst>
                <a:gd name="T0" fmla="*/ 219 w 219"/>
                <a:gd name="T1" fmla="*/ 0 h 32"/>
                <a:gd name="T2" fmla="*/ 219 w 219"/>
                <a:gd name="T3" fmla="*/ 3 h 32"/>
                <a:gd name="T4" fmla="*/ 2 w 219"/>
                <a:gd name="T5" fmla="*/ 32 h 32"/>
                <a:gd name="T6" fmla="*/ 0 w 219"/>
                <a:gd name="T7" fmla="*/ 26 h 32"/>
                <a:gd name="T8" fmla="*/ 219 w 219"/>
                <a:gd name="T9" fmla="*/ 0 h 32"/>
              </a:gdLst>
              <a:ahLst/>
              <a:cxnLst>
                <a:cxn ang="0">
                  <a:pos x="T0" y="T1"/>
                </a:cxn>
                <a:cxn ang="0">
                  <a:pos x="T2" y="T3"/>
                </a:cxn>
                <a:cxn ang="0">
                  <a:pos x="T4" y="T5"/>
                </a:cxn>
                <a:cxn ang="0">
                  <a:pos x="T6" y="T7"/>
                </a:cxn>
                <a:cxn ang="0">
                  <a:pos x="T8" y="T9"/>
                </a:cxn>
              </a:cxnLst>
              <a:rect l="0" t="0" r="r" b="b"/>
              <a:pathLst>
                <a:path w="219" h="32">
                  <a:moveTo>
                    <a:pt x="219" y="0"/>
                  </a:moveTo>
                  <a:lnTo>
                    <a:pt x="219" y="3"/>
                  </a:lnTo>
                  <a:lnTo>
                    <a:pt x="2" y="32"/>
                  </a:lnTo>
                  <a:lnTo>
                    <a:pt x="0" y="26"/>
                  </a:lnTo>
                  <a:lnTo>
                    <a:pt x="219"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Freeform 18"/>
            <p:cNvSpPr>
              <a:spLocks/>
            </p:cNvSpPr>
            <p:nvPr/>
          </p:nvSpPr>
          <p:spPr bwMode="auto">
            <a:xfrm>
              <a:off x="3921125" y="4375150"/>
              <a:ext cx="347663" cy="52388"/>
            </a:xfrm>
            <a:custGeom>
              <a:avLst/>
              <a:gdLst>
                <a:gd name="T0" fmla="*/ 219 w 219"/>
                <a:gd name="T1" fmla="*/ 0 h 33"/>
                <a:gd name="T2" fmla="*/ 219 w 219"/>
                <a:gd name="T3" fmla="*/ 6 h 33"/>
                <a:gd name="T4" fmla="*/ 2 w 219"/>
                <a:gd name="T5" fmla="*/ 33 h 33"/>
                <a:gd name="T6" fmla="*/ 0 w 219"/>
                <a:gd name="T7" fmla="*/ 27 h 33"/>
                <a:gd name="T8" fmla="*/ 219 w 219"/>
                <a:gd name="T9" fmla="*/ 0 h 33"/>
              </a:gdLst>
              <a:ahLst/>
              <a:cxnLst>
                <a:cxn ang="0">
                  <a:pos x="T0" y="T1"/>
                </a:cxn>
                <a:cxn ang="0">
                  <a:pos x="T2" y="T3"/>
                </a:cxn>
                <a:cxn ang="0">
                  <a:pos x="T4" y="T5"/>
                </a:cxn>
                <a:cxn ang="0">
                  <a:pos x="T6" y="T7"/>
                </a:cxn>
                <a:cxn ang="0">
                  <a:pos x="T8" y="T9"/>
                </a:cxn>
              </a:cxnLst>
              <a:rect l="0" t="0" r="r" b="b"/>
              <a:pathLst>
                <a:path w="219" h="33">
                  <a:moveTo>
                    <a:pt x="219" y="0"/>
                  </a:moveTo>
                  <a:lnTo>
                    <a:pt x="219" y="6"/>
                  </a:lnTo>
                  <a:lnTo>
                    <a:pt x="2" y="33"/>
                  </a:lnTo>
                  <a:lnTo>
                    <a:pt x="0" y="27"/>
                  </a:lnTo>
                  <a:lnTo>
                    <a:pt x="219"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6" name="Group 15"/>
          <p:cNvGrpSpPr/>
          <p:nvPr/>
        </p:nvGrpSpPr>
        <p:grpSpPr>
          <a:xfrm>
            <a:off x="4700972" y="2136975"/>
            <a:ext cx="2619241" cy="3167400"/>
            <a:chOff x="6399213" y="2936875"/>
            <a:chExt cx="1744662" cy="2109788"/>
          </a:xfrm>
        </p:grpSpPr>
        <p:sp>
          <p:nvSpPr>
            <p:cNvPr id="17" name="Freeform 19"/>
            <p:cNvSpPr>
              <a:spLocks/>
            </p:cNvSpPr>
            <p:nvPr/>
          </p:nvSpPr>
          <p:spPr bwMode="auto">
            <a:xfrm>
              <a:off x="6756400" y="2936875"/>
              <a:ext cx="884238" cy="1427163"/>
            </a:xfrm>
            <a:custGeom>
              <a:avLst/>
              <a:gdLst>
                <a:gd name="T0" fmla="*/ 0 w 557"/>
                <a:gd name="T1" fmla="*/ 0 h 899"/>
                <a:gd name="T2" fmla="*/ 557 w 557"/>
                <a:gd name="T3" fmla="*/ 0 h 899"/>
                <a:gd name="T4" fmla="*/ 557 w 557"/>
                <a:gd name="T5" fmla="*/ 891 h 899"/>
                <a:gd name="T6" fmla="*/ 540 w 557"/>
                <a:gd name="T7" fmla="*/ 891 h 899"/>
                <a:gd name="T8" fmla="*/ 511 w 557"/>
                <a:gd name="T9" fmla="*/ 893 h 899"/>
                <a:gd name="T10" fmla="*/ 484 w 557"/>
                <a:gd name="T11" fmla="*/ 899 h 899"/>
                <a:gd name="T12" fmla="*/ 461 w 557"/>
                <a:gd name="T13" fmla="*/ 854 h 899"/>
                <a:gd name="T14" fmla="*/ 432 w 557"/>
                <a:gd name="T15" fmla="*/ 816 h 899"/>
                <a:gd name="T16" fmla="*/ 398 w 557"/>
                <a:gd name="T17" fmla="*/ 781 h 899"/>
                <a:gd name="T18" fmla="*/ 357 w 557"/>
                <a:gd name="T19" fmla="*/ 753 h 899"/>
                <a:gd name="T20" fmla="*/ 313 w 557"/>
                <a:gd name="T21" fmla="*/ 733 h 899"/>
                <a:gd name="T22" fmla="*/ 265 w 557"/>
                <a:gd name="T23" fmla="*/ 720 h 899"/>
                <a:gd name="T24" fmla="*/ 213 w 557"/>
                <a:gd name="T25" fmla="*/ 716 h 899"/>
                <a:gd name="T26" fmla="*/ 163 w 557"/>
                <a:gd name="T27" fmla="*/ 720 h 899"/>
                <a:gd name="T28" fmla="*/ 117 w 557"/>
                <a:gd name="T29" fmla="*/ 731 h 899"/>
                <a:gd name="T30" fmla="*/ 73 w 557"/>
                <a:gd name="T31" fmla="*/ 753 h 899"/>
                <a:gd name="T32" fmla="*/ 35 w 557"/>
                <a:gd name="T33" fmla="*/ 778 h 899"/>
                <a:gd name="T34" fmla="*/ 0 w 557"/>
                <a:gd name="T35" fmla="*/ 810 h 899"/>
                <a:gd name="T36" fmla="*/ 0 w 557"/>
                <a:gd name="T37" fmla="*/ 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7" h="899">
                  <a:moveTo>
                    <a:pt x="0" y="0"/>
                  </a:moveTo>
                  <a:lnTo>
                    <a:pt x="557" y="0"/>
                  </a:lnTo>
                  <a:lnTo>
                    <a:pt x="557" y="891"/>
                  </a:lnTo>
                  <a:lnTo>
                    <a:pt x="540" y="891"/>
                  </a:lnTo>
                  <a:lnTo>
                    <a:pt x="511" y="893"/>
                  </a:lnTo>
                  <a:lnTo>
                    <a:pt x="484" y="899"/>
                  </a:lnTo>
                  <a:lnTo>
                    <a:pt x="461" y="854"/>
                  </a:lnTo>
                  <a:lnTo>
                    <a:pt x="432" y="816"/>
                  </a:lnTo>
                  <a:lnTo>
                    <a:pt x="398" y="781"/>
                  </a:lnTo>
                  <a:lnTo>
                    <a:pt x="357" y="753"/>
                  </a:lnTo>
                  <a:lnTo>
                    <a:pt x="313" y="733"/>
                  </a:lnTo>
                  <a:lnTo>
                    <a:pt x="265" y="720"/>
                  </a:lnTo>
                  <a:lnTo>
                    <a:pt x="213" y="716"/>
                  </a:lnTo>
                  <a:lnTo>
                    <a:pt x="163" y="720"/>
                  </a:lnTo>
                  <a:lnTo>
                    <a:pt x="117" y="731"/>
                  </a:lnTo>
                  <a:lnTo>
                    <a:pt x="73" y="753"/>
                  </a:lnTo>
                  <a:lnTo>
                    <a:pt x="35" y="778"/>
                  </a:lnTo>
                  <a:lnTo>
                    <a:pt x="0" y="810"/>
                  </a:lnTo>
                  <a:lnTo>
                    <a:pt x="0" y="0"/>
                  </a:lnTo>
                  <a:close/>
                </a:path>
              </a:pathLst>
            </a:custGeom>
            <a:solidFill>
              <a:srgbClr val="E616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Freeform 20"/>
            <p:cNvSpPr>
              <a:spLocks/>
            </p:cNvSpPr>
            <p:nvPr/>
          </p:nvSpPr>
          <p:spPr bwMode="auto">
            <a:xfrm>
              <a:off x="6838950" y="3063875"/>
              <a:ext cx="719138" cy="111125"/>
            </a:xfrm>
            <a:custGeom>
              <a:avLst/>
              <a:gdLst>
                <a:gd name="T0" fmla="*/ 35 w 453"/>
                <a:gd name="T1" fmla="*/ 0 h 70"/>
                <a:gd name="T2" fmla="*/ 419 w 453"/>
                <a:gd name="T3" fmla="*/ 0 h 70"/>
                <a:gd name="T4" fmla="*/ 434 w 453"/>
                <a:gd name="T5" fmla="*/ 2 h 70"/>
                <a:gd name="T6" fmla="*/ 444 w 453"/>
                <a:gd name="T7" fmla="*/ 8 h 70"/>
                <a:gd name="T8" fmla="*/ 449 w 453"/>
                <a:gd name="T9" fmla="*/ 16 h 70"/>
                <a:gd name="T10" fmla="*/ 451 w 453"/>
                <a:gd name="T11" fmla="*/ 23 h 70"/>
                <a:gd name="T12" fmla="*/ 453 w 453"/>
                <a:gd name="T13" fmla="*/ 29 h 70"/>
                <a:gd name="T14" fmla="*/ 453 w 453"/>
                <a:gd name="T15" fmla="*/ 31 h 70"/>
                <a:gd name="T16" fmla="*/ 453 w 453"/>
                <a:gd name="T17" fmla="*/ 37 h 70"/>
                <a:gd name="T18" fmla="*/ 449 w 453"/>
                <a:gd name="T19" fmla="*/ 50 h 70"/>
                <a:gd name="T20" fmla="*/ 444 w 453"/>
                <a:gd name="T21" fmla="*/ 60 h 70"/>
                <a:gd name="T22" fmla="*/ 436 w 453"/>
                <a:gd name="T23" fmla="*/ 66 h 70"/>
                <a:gd name="T24" fmla="*/ 428 w 453"/>
                <a:gd name="T25" fmla="*/ 68 h 70"/>
                <a:gd name="T26" fmla="*/ 423 w 453"/>
                <a:gd name="T27" fmla="*/ 70 h 70"/>
                <a:gd name="T28" fmla="*/ 419 w 453"/>
                <a:gd name="T29" fmla="*/ 70 h 70"/>
                <a:gd name="T30" fmla="*/ 35 w 453"/>
                <a:gd name="T31" fmla="*/ 70 h 70"/>
                <a:gd name="T32" fmla="*/ 19 w 453"/>
                <a:gd name="T33" fmla="*/ 66 h 70"/>
                <a:gd name="T34" fmla="*/ 12 w 453"/>
                <a:gd name="T35" fmla="*/ 60 h 70"/>
                <a:gd name="T36" fmla="*/ 6 w 453"/>
                <a:gd name="T37" fmla="*/ 52 h 70"/>
                <a:gd name="T38" fmla="*/ 2 w 453"/>
                <a:gd name="T39" fmla="*/ 46 h 70"/>
                <a:gd name="T40" fmla="*/ 0 w 453"/>
                <a:gd name="T41" fmla="*/ 41 h 70"/>
                <a:gd name="T42" fmla="*/ 0 w 453"/>
                <a:gd name="T43" fmla="*/ 37 h 70"/>
                <a:gd name="T44" fmla="*/ 0 w 453"/>
                <a:gd name="T45" fmla="*/ 31 h 70"/>
                <a:gd name="T46" fmla="*/ 4 w 453"/>
                <a:gd name="T47" fmla="*/ 18 h 70"/>
                <a:gd name="T48" fmla="*/ 10 w 453"/>
                <a:gd name="T49" fmla="*/ 10 h 70"/>
                <a:gd name="T50" fmla="*/ 17 w 453"/>
                <a:gd name="T51" fmla="*/ 4 h 70"/>
                <a:gd name="T52" fmla="*/ 25 w 453"/>
                <a:gd name="T53" fmla="*/ 0 h 70"/>
                <a:gd name="T54" fmla="*/ 31 w 453"/>
                <a:gd name="T55" fmla="*/ 0 h 70"/>
                <a:gd name="T56" fmla="*/ 35 w 453"/>
                <a:gd name="T5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3" h="70">
                  <a:moveTo>
                    <a:pt x="35" y="0"/>
                  </a:moveTo>
                  <a:lnTo>
                    <a:pt x="419" y="0"/>
                  </a:lnTo>
                  <a:lnTo>
                    <a:pt x="434" y="2"/>
                  </a:lnTo>
                  <a:lnTo>
                    <a:pt x="444" y="8"/>
                  </a:lnTo>
                  <a:lnTo>
                    <a:pt x="449" y="16"/>
                  </a:lnTo>
                  <a:lnTo>
                    <a:pt x="451" y="23"/>
                  </a:lnTo>
                  <a:lnTo>
                    <a:pt x="453" y="29"/>
                  </a:lnTo>
                  <a:lnTo>
                    <a:pt x="453" y="31"/>
                  </a:lnTo>
                  <a:lnTo>
                    <a:pt x="453" y="37"/>
                  </a:lnTo>
                  <a:lnTo>
                    <a:pt x="449" y="50"/>
                  </a:lnTo>
                  <a:lnTo>
                    <a:pt x="444" y="60"/>
                  </a:lnTo>
                  <a:lnTo>
                    <a:pt x="436" y="66"/>
                  </a:lnTo>
                  <a:lnTo>
                    <a:pt x="428" y="68"/>
                  </a:lnTo>
                  <a:lnTo>
                    <a:pt x="423" y="70"/>
                  </a:lnTo>
                  <a:lnTo>
                    <a:pt x="419" y="70"/>
                  </a:lnTo>
                  <a:lnTo>
                    <a:pt x="35" y="70"/>
                  </a:lnTo>
                  <a:lnTo>
                    <a:pt x="19" y="66"/>
                  </a:lnTo>
                  <a:lnTo>
                    <a:pt x="12" y="60"/>
                  </a:lnTo>
                  <a:lnTo>
                    <a:pt x="6" y="52"/>
                  </a:lnTo>
                  <a:lnTo>
                    <a:pt x="2" y="46"/>
                  </a:lnTo>
                  <a:lnTo>
                    <a:pt x="0" y="41"/>
                  </a:lnTo>
                  <a:lnTo>
                    <a:pt x="0" y="37"/>
                  </a:lnTo>
                  <a:lnTo>
                    <a:pt x="0" y="31"/>
                  </a:lnTo>
                  <a:lnTo>
                    <a:pt x="4" y="18"/>
                  </a:lnTo>
                  <a:lnTo>
                    <a:pt x="10" y="10"/>
                  </a:lnTo>
                  <a:lnTo>
                    <a:pt x="17" y="4"/>
                  </a:lnTo>
                  <a:lnTo>
                    <a:pt x="25" y="0"/>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Freeform 21"/>
            <p:cNvSpPr>
              <a:spLocks/>
            </p:cNvSpPr>
            <p:nvPr/>
          </p:nvSpPr>
          <p:spPr bwMode="auto">
            <a:xfrm>
              <a:off x="6838950" y="3451225"/>
              <a:ext cx="719138" cy="109538"/>
            </a:xfrm>
            <a:custGeom>
              <a:avLst/>
              <a:gdLst>
                <a:gd name="T0" fmla="*/ 35 w 453"/>
                <a:gd name="T1" fmla="*/ 0 h 69"/>
                <a:gd name="T2" fmla="*/ 419 w 453"/>
                <a:gd name="T3" fmla="*/ 0 h 69"/>
                <a:gd name="T4" fmla="*/ 434 w 453"/>
                <a:gd name="T5" fmla="*/ 4 h 69"/>
                <a:gd name="T6" fmla="*/ 444 w 453"/>
                <a:gd name="T7" fmla="*/ 10 h 69"/>
                <a:gd name="T8" fmla="*/ 449 w 453"/>
                <a:gd name="T9" fmla="*/ 16 h 69"/>
                <a:gd name="T10" fmla="*/ 451 w 453"/>
                <a:gd name="T11" fmla="*/ 23 h 69"/>
                <a:gd name="T12" fmla="*/ 453 w 453"/>
                <a:gd name="T13" fmla="*/ 29 h 69"/>
                <a:gd name="T14" fmla="*/ 453 w 453"/>
                <a:gd name="T15" fmla="*/ 33 h 69"/>
                <a:gd name="T16" fmla="*/ 453 w 453"/>
                <a:gd name="T17" fmla="*/ 39 h 69"/>
                <a:gd name="T18" fmla="*/ 449 w 453"/>
                <a:gd name="T19" fmla="*/ 52 h 69"/>
                <a:gd name="T20" fmla="*/ 444 w 453"/>
                <a:gd name="T21" fmla="*/ 60 h 69"/>
                <a:gd name="T22" fmla="*/ 436 w 453"/>
                <a:gd name="T23" fmla="*/ 66 h 69"/>
                <a:gd name="T24" fmla="*/ 428 w 453"/>
                <a:gd name="T25" fmla="*/ 68 h 69"/>
                <a:gd name="T26" fmla="*/ 423 w 453"/>
                <a:gd name="T27" fmla="*/ 69 h 69"/>
                <a:gd name="T28" fmla="*/ 419 w 453"/>
                <a:gd name="T29" fmla="*/ 69 h 69"/>
                <a:gd name="T30" fmla="*/ 35 w 453"/>
                <a:gd name="T31" fmla="*/ 69 h 69"/>
                <a:gd name="T32" fmla="*/ 19 w 453"/>
                <a:gd name="T33" fmla="*/ 68 h 69"/>
                <a:gd name="T34" fmla="*/ 12 w 453"/>
                <a:gd name="T35" fmla="*/ 62 h 69"/>
                <a:gd name="T36" fmla="*/ 6 w 453"/>
                <a:gd name="T37" fmla="*/ 54 h 69"/>
                <a:gd name="T38" fmla="*/ 2 w 453"/>
                <a:gd name="T39" fmla="*/ 46 h 69"/>
                <a:gd name="T40" fmla="*/ 0 w 453"/>
                <a:gd name="T41" fmla="*/ 41 h 69"/>
                <a:gd name="T42" fmla="*/ 0 w 453"/>
                <a:gd name="T43" fmla="*/ 39 h 69"/>
                <a:gd name="T44" fmla="*/ 0 w 453"/>
                <a:gd name="T45" fmla="*/ 33 h 69"/>
                <a:gd name="T46" fmla="*/ 4 w 453"/>
                <a:gd name="T47" fmla="*/ 20 h 69"/>
                <a:gd name="T48" fmla="*/ 10 w 453"/>
                <a:gd name="T49" fmla="*/ 10 h 69"/>
                <a:gd name="T50" fmla="*/ 17 w 453"/>
                <a:gd name="T51" fmla="*/ 4 h 69"/>
                <a:gd name="T52" fmla="*/ 25 w 453"/>
                <a:gd name="T53" fmla="*/ 2 h 69"/>
                <a:gd name="T54" fmla="*/ 31 w 453"/>
                <a:gd name="T55" fmla="*/ 0 h 69"/>
                <a:gd name="T56" fmla="*/ 35 w 453"/>
                <a:gd name="T5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3" h="69">
                  <a:moveTo>
                    <a:pt x="35" y="0"/>
                  </a:moveTo>
                  <a:lnTo>
                    <a:pt x="419" y="0"/>
                  </a:lnTo>
                  <a:lnTo>
                    <a:pt x="434" y="4"/>
                  </a:lnTo>
                  <a:lnTo>
                    <a:pt x="444" y="10"/>
                  </a:lnTo>
                  <a:lnTo>
                    <a:pt x="449" y="16"/>
                  </a:lnTo>
                  <a:lnTo>
                    <a:pt x="451" y="23"/>
                  </a:lnTo>
                  <a:lnTo>
                    <a:pt x="453" y="29"/>
                  </a:lnTo>
                  <a:lnTo>
                    <a:pt x="453" y="33"/>
                  </a:lnTo>
                  <a:lnTo>
                    <a:pt x="453" y="39"/>
                  </a:lnTo>
                  <a:lnTo>
                    <a:pt x="449" y="52"/>
                  </a:lnTo>
                  <a:lnTo>
                    <a:pt x="444" y="60"/>
                  </a:lnTo>
                  <a:lnTo>
                    <a:pt x="436" y="66"/>
                  </a:lnTo>
                  <a:lnTo>
                    <a:pt x="428" y="68"/>
                  </a:lnTo>
                  <a:lnTo>
                    <a:pt x="423" y="69"/>
                  </a:lnTo>
                  <a:lnTo>
                    <a:pt x="419" y="69"/>
                  </a:lnTo>
                  <a:lnTo>
                    <a:pt x="35" y="69"/>
                  </a:lnTo>
                  <a:lnTo>
                    <a:pt x="19" y="68"/>
                  </a:lnTo>
                  <a:lnTo>
                    <a:pt x="12" y="62"/>
                  </a:lnTo>
                  <a:lnTo>
                    <a:pt x="6" y="54"/>
                  </a:lnTo>
                  <a:lnTo>
                    <a:pt x="2" y="46"/>
                  </a:lnTo>
                  <a:lnTo>
                    <a:pt x="0" y="41"/>
                  </a:lnTo>
                  <a:lnTo>
                    <a:pt x="0" y="39"/>
                  </a:lnTo>
                  <a:lnTo>
                    <a:pt x="0" y="33"/>
                  </a:lnTo>
                  <a:lnTo>
                    <a:pt x="4" y="20"/>
                  </a:lnTo>
                  <a:lnTo>
                    <a:pt x="10" y="10"/>
                  </a:lnTo>
                  <a:lnTo>
                    <a:pt x="17" y="4"/>
                  </a:lnTo>
                  <a:lnTo>
                    <a:pt x="25" y="2"/>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Freeform 22"/>
            <p:cNvSpPr>
              <a:spLocks/>
            </p:cNvSpPr>
            <p:nvPr/>
          </p:nvSpPr>
          <p:spPr bwMode="auto">
            <a:xfrm>
              <a:off x="6838950" y="3652838"/>
              <a:ext cx="719138" cy="109538"/>
            </a:xfrm>
            <a:custGeom>
              <a:avLst/>
              <a:gdLst>
                <a:gd name="T0" fmla="*/ 35 w 453"/>
                <a:gd name="T1" fmla="*/ 0 h 69"/>
                <a:gd name="T2" fmla="*/ 419 w 453"/>
                <a:gd name="T3" fmla="*/ 0 h 69"/>
                <a:gd name="T4" fmla="*/ 434 w 453"/>
                <a:gd name="T5" fmla="*/ 2 h 69"/>
                <a:gd name="T6" fmla="*/ 444 w 453"/>
                <a:gd name="T7" fmla="*/ 8 h 69"/>
                <a:gd name="T8" fmla="*/ 449 w 453"/>
                <a:gd name="T9" fmla="*/ 15 h 69"/>
                <a:gd name="T10" fmla="*/ 451 w 453"/>
                <a:gd name="T11" fmla="*/ 23 h 69"/>
                <a:gd name="T12" fmla="*/ 453 w 453"/>
                <a:gd name="T13" fmla="*/ 29 h 69"/>
                <a:gd name="T14" fmla="*/ 453 w 453"/>
                <a:gd name="T15" fmla="*/ 31 h 69"/>
                <a:gd name="T16" fmla="*/ 453 w 453"/>
                <a:gd name="T17" fmla="*/ 37 h 69"/>
                <a:gd name="T18" fmla="*/ 449 w 453"/>
                <a:gd name="T19" fmla="*/ 50 h 69"/>
                <a:gd name="T20" fmla="*/ 444 w 453"/>
                <a:gd name="T21" fmla="*/ 60 h 69"/>
                <a:gd name="T22" fmla="*/ 436 w 453"/>
                <a:gd name="T23" fmla="*/ 65 h 69"/>
                <a:gd name="T24" fmla="*/ 428 w 453"/>
                <a:gd name="T25" fmla="*/ 67 h 69"/>
                <a:gd name="T26" fmla="*/ 423 w 453"/>
                <a:gd name="T27" fmla="*/ 69 h 69"/>
                <a:gd name="T28" fmla="*/ 419 w 453"/>
                <a:gd name="T29" fmla="*/ 69 h 69"/>
                <a:gd name="T30" fmla="*/ 35 w 453"/>
                <a:gd name="T31" fmla="*/ 69 h 69"/>
                <a:gd name="T32" fmla="*/ 19 w 453"/>
                <a:gd name="T33" fmla="*/ 65 h 69"/>
                <a:gd name="T34" fmla="*/ 12 w 453"/>
                <a:gd name="T35" fmla="*/ 60 h 69"/>
                <a:gd name="T36" fmla="*/ 6 w 453"/>
                <a:gd name="T37" fmla="*/ 54 h 69"/>
                <a:gd name="T38" fmla="*/ 2 w 453"/>
                <a:gd name="T39" fmla="*/ 46 h 69"/>
                <a:gd name="T40" fmla="*/ 0 w 453"/>
                <a:gd name="T41" fmla="*/ 40 h 69"/>
                <a:gd name="T42" fmla="*/ 0 w 453"/>
                <a:gd name="T43" fmla="*/ 37 h 69"/>
                <a:gd name="T44" fmla="*/ 0 w 453"/>
                <a:gd name="T45" fmla="*/ 31 h 69"/>
                <a:gd name="T46" fmla="*/ 4 w 453"/>
                <a:gd name="T47" fmla="*/ 17 h 69"/>
                <a:gd name="T48" fmla="*/ 10 w 453"/>
                <a:gd name="T49" fmla="*/ 10 h 69"/>
                <a:gd name="T50" fmla="*/ 17 w 453"/>
                <a:gd name="T51" fmla="*/ 4 h 69"/>
                <a:gd name="T52" fmla="*/ 25 w 453"/>
                <a:gd name="T53" fmla="*/ 2 h 69"/>
                <a:gd name="T54" fmla="*/ 31 w 453"/>
                <a:gd name="T55" fmla="*/ 0 h 69"/>
                <a:gd name="T56" fmla="*/ 35 w 453"/>
                <a:gd name="T5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3" h="69">
                  <a:moveTo>
                    <a:pt x="35" y="0"/>
                  </a:moveTo>
                  <a:lnTo>
                    <a:pt x="419" y="0"/>
                  </a:lnTo>
                  <a:lnTo>
                    <a:pt x="434" y="2"/>
                  </a:lnTo>
                  <a:lnTo>
                    <a:pt x="444" y="8"/>
                  </a:lnTo>
                  <a:lnTo>
                    <a:pt x="449" y="15"/>
                  </a:lnTo>
                  <a:lnTo>
                    <a:pt x="451" y="23"/>
                  </a:lnTo>
                  <a:lnTo>
                    <a:pt x="453" y="29"/>
                  </a:lnTo>
                  <a:lnTo>
                    <a:pt x="453" y="31"/>
                  </a:lnTo>
                  <a:lnTo>
                    <a:pt x="453" y="37"/>
                  </a:lnTo>
                  <a:lnTo>
                    <a:pt x="449" y="50"/>
                  </a:lnTo>
                  <a:lnTo>
                    <a:pt x="444" y="60"/>
                  </a:lnTo>
                  <a:lnTo>
                    <a:pt x="436" y="65"/>
                  </a:lnTo>
                  <a:lnTo>
                    <a:pt x="428" y="67"/>
                  </a:lnTo>
                  <a:lnTo>
                    <a:pt x="423" y="69"/>
                  </a:lnTo>
                  <a:lnTo>
                    <a:pt x="419" y="69"/>
                  </a:lnTo>
                  <a:lnTo>
                    <a:pt x="35" y="69"/>
                  </a:lnTo>
                  <a:lnTo>
                    <a:pt x="19" y="65"/>
                  </a:lnTo>
                  <a:lnTo>
                    <a:pt x="12" y="60"/>
                  </a:lnTo>
                  <a:lnTo>
                    <a:pt x="6" y="54"/>
                  </a:lnTo>
                  <a:lnTo>
                    <a:pt x="2" y="46"/>
                  </a:lnTo>
                  <a:lnTo>
                    <a:pt x="0" y="40"/>
                  </a:lnTo>
                  <a:lnTo>
                    <a:pt x="0" y="37"/>
                  </a:lnTo>
                  <a:lnTo>
                    <a:pt x="0" y="31"/>
                  </a:lnTo>
                  <a:lnTo>
                    <a:pt x="4" y="17"/>
                  </a:lnTo>
                  <a:lnTo>
                    <a:pt x="10" y="10"/>
                  </a:lnTo>
                  <a:lnTo>
                    <a:pt x="17" y="4"/>
                  </a:lnTo>
                  <a:lnTo>
                    <a:pt x="25" y="2"/>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Freeform 23"/>
            <p:cNvSpPr>
              <a:spLocks/>
            </p:cNvSpPr>
            <p:nvPr/>
          </p:nvSpPr>
          <p:spPr bwMode="auto">
            <a:xfrm>
              <a:off x="6838950" y="3844925"/>
              <a:ext cx="719138" cy="109538"/>
            </a:xfrm>
            <a:custGeom>
              <a:avLst/>
              <a:gdLst>
                <a:gd name="T0" fmla="*/ 35 w 453"/>
                <a:gd name="T1" fmla="*/ 0 h 69"/>
                <a:gd name="T2" fmla="*/ 419 w 453"/>
                <a:gd name="T3" fmla="*/ 0 h 69"/>
                <a:gd name="T4" fmla="*/ 434 w 453"/>
                <a:gd name="T5" fmla="*/ 2 h 69"/>
                <a:gd name="T6" fmla="*/ 444 w 453"/>
                <a:gd name="T7" fmla="*/ 8 h 69"/>
                <a:gd name="T8" fmla="*/ 449 w 453"/>
                <a:gd name="T9" fmla="*/ 15 h 69"/>
                <a:gd name="T10" fmla="*/ 451 w 453"/>
                <a:gd name="T11" fmla="*/ 23 h 69"/>
                <a:gd name="T12" fmla="*/ 453 w 453"/>
                <a:gd name="T13" fmla="*/ 29 h 69"/>
                <a:gd name="T14" fmla="*/ 453 w 453"/>
                <a:gd name="T15" fmla="*/ 31 h 69"/>
                <a:gd name="T16" fmla="*/ 453 w 453"/>
                <a:gd name="T17" fmla="*/ 38 h 69"/>
                <a:gd name="T18" fmla="*/ 449 w 453"/>
                <a:gd name="T19" fmla="*/ 52 h 69"/>
                <a:gd name="T20" fmla="*/ 444 w 453"/>
                <a:gd name="T21" fmla="*/ 60 h 69"/>
                <a:gd name="T22" fmla="*/ 436 w 453"/>
                <a:gd name="T23" fmla="*/ 65 h 69"/>
                <a:gd name="T24" fmla="*/ 428 w 453"/>
                <a:gd name="T25" fmla="*/ 67 h 69"/>
                <a:gd name="T26" fmla="*/ 423 w 453"/>
                <a:gd name="T27" fmla="*/ 69 h 69"/>
                <a:gd name="T28" fmla="*/ 419 w 453"/>
                <a:gd name="T29" fmla="*/ 69 h 69"/>
                <a:gd name="T30" fmla="*/ 35 w 453"/>
                <a:gd name="T31" fmla="*/ 69 h 69"/>
                <a:gd name="T32" fmla="*/ 19 w 453"/>
                <a:gd name="T33" fmla="*/ 67 h 69"/>
                <a:gd name="T34" fmla="*/ 12 w 453"/>
                <a:gd name="T35" fmla="*/ 62 h 69"/>
                <a:gd name="T36" fmla="*/ 6 w 453"/>
                <a:gd name="T37" fmla="*/ 54 h 69"/>
                <a:gd name="T38" fmla="*/ 2 w 453"/>
                <a:gd name="T39" fmla="*/ 46 h 69"/>
                <a:gd name="T40" fmla="*/ 0 w 453"/>
                <a:gd name="T41" fmla="*/ 40 h 69"/>
                <a:gd name="T42" fmla="*/ 0 w 453"/>
                <a:gd name="T43" fmla="*/ 38 h 69"/>
                <a:gd name="T44" fmla="*/ 0 w 453"/>
                <a:gd name="T45" fmla="*/ 31 h 69"/>
                <a:gd name="T46" fmla="*/ 4 w 453"/>
                <a:gd name="T47" fmla="*/ 19 h 69"/>
                <a:gd name="T48" fmla="*/ 10 w 453"/>
                <a:gd name="T49" fmla="*/ 10 h 69"/>
                <a:gd name="T50" fmla="*/ 17 w 453"/>
                <a:gd name="T51" fmla="*/ 4 h 69"/>
                <a:gd name="T52" fmla="*/ 25 w 453"/>
                <a:gd name="T53" fmla="*/ 2 h 69"/>
                <a:gd name="T54" fmla="*/ 31 w 453"/>
                <a:gd name="T55" fmla="*/ 0 h 69"/>
                <a:gd name="T56" fmla="*/ 35 w 453"/>
                <a:gd name="T5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3" h="69">
                  <a:moveTo>
                    <a:pt x="35" y="0"/>
                  </a:moveTo>
                  <a:lnTo>
                    <a:pt x="419" y="0"/>
                  </a:lnTo>
                  <a:lnTo>
                    <a:pt x="434" y="2"/>
                  </a:lnTo>
                  <a:lnTo>
                    <a:pt x="444" y="8"/>
                  </a:lnTo>
                  <a:lnTo>
                    <a:pt x="449" y="15"/>
                  </a:lnTo>
                  <a:lnTo>
                    <a:pt x="451" y="23"/>
                  </a:lnTo>
                  <a:lnTo>
                    <a:pt x="453" y="29"/>
                  </a:lnTo>
                  <a:lnTo>
                    <a:pt x="453" y="31"/>
                  </a:lnTo>
                  <a:lnTo>
                    <a:pt x="453" y="38"/>
                  </a:lnTo>
                  <a:lnTo>
                    <a:pt x="449" y="52"/>
                  </a:lnTo>
                  <a:lnTo>
                    <a:pt x="444" y="60"/>
                  </a:lnTo>
                  <a:lnTo>
                    <a:pt x="436" y="65"/>
                  </a:lnTo>
                  <a:lnTo>
                    <a:pt x="428" y="67"/>
                  </a:lnTo>
                  <a:lnTo>
                    <a:pt x="423" y="69"/>
                  </a:lnTo>
                  <a:lnTo>
                    <a:pt x="419" y="69"/>
                  </a:lnTo>
                  <a:lnTo>
                    <a:pt x="35" y="69"/>
                  </a:lnTo>
                  <a:lnTo>
                    <a:pt x="19" y="67"/>
                  </a:lnTo>
                  <a:lnTo>
                    <a:pt x="12" y="62"/>
                  </a:lnTo>
                  <a:lnTo>
                    <a:pt x="6" y="54"/>
                  </a:lnTo>
                  <a:lnTo>
                    <a:pt x="2" y="46"/>
                  </a:lnTo>
                  <a:lnTo>
                    <a:pt x="0" y="40"/>
                  </a:lnTo>
                  <a:lnTo>
                    <a:pt x="0" y="38"/>
                  </a:lnTo>
                  <a:lnTo>
                    <a:pt x="0" y="31"/>
                  </a:lnTo>
                  <a:lnTo>
                    <a:pt x="4" y="19"/>
                  </a:lnTo>
                  <a:lnTo>
                    <a:pt x="10" y="10"/>
                  </a:lnTo>
                  <a:lnTo>
                    <a:pt x="17" y="4"/>
                  </a:lnTo>
                  <a:lnTo>
                    <a:pt x="25" y="2"/>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Freeform 24"/>
            <p:cNvSpPr>
              <a:spLocks/>
            </p:cNvSpPr>
            <p:nvPr/>
          </p:nvSpPr>
          <p:spPr bwMode="auto">
            <a:xfrm>
              <a:off x="6888163" y="3086100"/>
              <a:ext cx="60325" cy="60325"/>
            </a:xfrm>
            <a:custGeom>
              <a:avLst/>
              <a:gdLst>
                <a:gd name="T0" fmla="*/ 19 w 38"/>
                <a:gd name="T1" fmla="*/ 0 h 38"/>
                <a:gd name="T2" fmla="*/ 25 w 38"/>
                <a:gd name="T3" fmla="*/ 2 h 38"/>
                <a:gd name="T4" fmla="*/ 31 w 38"/>
                <a:gd name="T5" fmla="*/ 4 h 38"/>
                <a:gd name="T6" fmla="*/ 34 w 38"/>
                <a:gd name="T7" fmla="*/ 7 h 38"/>
                <a:gd name="T8" fmla="*/ 36 w 38"/>
                <a:gd name="T9" fmla="*/ 13 h 38"/>
                <a:gd name="T10" fmla="*/ 38 w 38"/>
                <a:gd name="T11" fmla="*/ 19 h 38"/>
                <a:gd name="T12" fmla="*/ 36 w 38"/>
                <a:gd name="T13" fmla="*/ 25 h 38"/>
                <a:gd name="T14" fmla="*/ 34 w 38"/>
                <a:gd name="T15" fmla="*/ 31 h 38"/>
                <a:gd name="T16" fmla="*/ 31 w 38"/>
                <a:gd name="T17" fmla="*/ 34 h 38"/>
                <a:gd name="T18" fmla="*/ 25 w 38"/>
                <a:gd name="T19" fmla="*/ 38 h 38"/>
                <a:gd name="T20" fmla="*/ 19 w 38"/>
                <a:gd name="T21" fmla="*/ 38 h 38"/>
                <a:gd name="T22" fmla="*/ 13 w 38"/>
                <a:gd name="T23" fmla="*/ 38 h 38"/>
                <a:gd name="T24" fmla="*/ 7 w 38"/>
                <a:gd name="T25" fmla="*/ 34 h 38"/>
                <a:gd name="T26" fmla="*/ 4 w 38"/>
                <a:gd name="T27" fmla="*/ 31 h 38"/>
                <a:gd name="T28" fmla="*/ 0 w 38"/>
                <a:gd name="T29" fmla="*/ 25 h 38"/>
                <a:gd name="T30" fmla="*/ 0 w 38"/>
                <a:gd name="T31" fmla="*/ 19 h 38"/>
                <a:gd name="T32" fmla="*/ 0 w 38"/>
                <a:gd name="T33" fmla="*/ 13 h 38"/>
                <a:gd name="T34" fmla="*/ 4 w 38"/>
                <a:gd name="T35" fmla="*/ 7 h 38"/>
                <a:gd name="T36" fmla="*/ 7 w 38"/>
                <a:gd name="T37" fmla="*/ 4 h 38"/>
                <a:gd name="T38" fmla="*/ 13 w 38"/>
                <a:gd name="T39" fmla="*/ 2 h 38"/>
                <a:gd name="T40" fmla="*/ 19 w 38"/>
                <a:gd name="T4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8">
                  <a:moveTo>
                    <a:pt x="19" y="0"/>
                  </a:moveTo>
                  <a:lnTo>
                    <a:pt x="25" y="2"/>
                  </a:lnTo>
                  <a:lnTo>
                    <a:pt x="31" y="4"/>
                  </a:lnTo>
                  <a:lnTo>
                    <a:pt x="34" y="7"/>
                  </a:lnTo>
                  <a:lnTo>
                    <a:pt x="36" y="13"/>
                  </a:lnTo>
                  <a:lnTo>
                    <a:pt x="38" y="19"/>
                  </a:lnTo>
                  <a:lnTo>
                    <a:pt x="36" y="25"/>
                  </a:lnTo>
                  <a:lnTo>
                    <a:pt x="34" y="31"/>
                  </a:lnTo>
                  <a:lnTo>
                    <a:pt x="31" y="34"/>
                  </a:lnTo>
                  <a:lnTo>
                    <a:pt x="25" y="38"/>
                  </a:lnTo>
                  <a:lnTo>
                    <a:pt x="19" y="38"/>
                  </a:lnTo>
                  <a:lnTo>
                    <a:pt x="13" y="38"/>
                  </a:lnTo>
                  <a:lnTo>
                    <a:pt x="7" y="34"/>
                  </a:lnTo>
                  <a:lnTo>
                    <a:pt x="4" y="31"/>
                  </a:lnTo>
                  <a:lnTo>
                    <a:pt x="0" y="25"/>
                  </a:lnTo>
                  <a:lnTo>
                    <a:pt x="0" y="19"/>
                  </a:lnTo>
                  <a:lnTo>
                    <a:pt x="0" y="13"/>
                  </a:lnTo>
                  <a:lnTo>
                    <a:pt x="4" y="7"/>
                  </a:lnTo>
                  <a:lnTo>
                    <a:pt x="7" y="4"/>
                  </a:lnTo>
                  <a:lnTo>
                    <a:pt x="13" y="2"/>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25"/>
            <p:cNvSpPr>
              <a:spLocks/>
            </p:cNvSpPr>
            <p:nvPr/>
          </p:nvSpPr>
          <p:spPr bwMode="auto">
            <a:xfrm>
              <a:off x="6838950" y="3259138"/>
              <a:ext cx="719138" cy="109538"/>
            </a:xfrm>
            <a:custGeom>
              <a:avLst/>
              <a:gdLst>
                <a:gd name="T0" fmla="*/ 35 w 453"/>
                <a:gd name="T1" fmla="*/ 0 h 69"/>
                <a:gd name="T2" fmla="*/ 419 w 453"/>
                <a:gd name="T3" fmla="*/ 0 h 69"/>
                <a:gd name="T4" fmla="*/ 434 w 453"/>
                <a:gd name="T5" fmla="*/ 2 h 69"/>
                <a:gd name="T6" fmla="*/ 444 w 453"/>
                <a:gd name="T7" fmla="*/ 8 h 69"/>
                <a:gd name="T8" fmla="*/ 449 w 453"/>
                <a:gd name="T9" fmla="*/ 16 h 69"/>
                <a:gd name="T10" fmla="*/ 451 w 453"/>
                <a:gd name="T11" fmla="*/ 23 h 69"/>
                <a:gd name="T12" fmla="*/ 453 w 453"/>
                <a:gd name="T13" fmla="*/ 29 h 69"/>
                <a:gd name="T14" fmla="*/ 453 w 453"/>
                <a:gd name="T15" fmla="*/ 31 h 69"/>
                <a:gd name="T16" fmla="*/ 453 w 453"/>
                <a:gd name="T17" fmla="*/ 39 h 69"/>
                <a:gd name="T18" fmla="*/ 449 w 453"/>
                <a:gd name="T19" fmla="*/ 50 h 69"/>
                <a:gd name="T20" fmla="*/ 444 w 453"/>
                <a:gd name="T21" fmla="*/ 60 h 69"/>
                <a:gd name="T22" fmla="*/ 436 w 453"/>
                <a:gd name="T23" fmla="*/ 66 h 69"/>
                <a:gd name="T24" fmla="*/ 428 w 453"/>
                <a:gd name="T25" fmla="*/ 68 h 69"/>
                <a:gd name="T26" fmla="*/ 423 w 453"/>
                <a:gd name="T27" fmla="*/ 69 h 69"/>
                <a:gd name="T28" fmla="*/ 419 w 453"/>
                <a:gd name="T29" fmla="*/ 69 h 69"/>
                <a:gd name="T30" fmla="*/ 35 w 453"/>
                <a:gd name="T31" fmla="*/ 69 h 69"/>
                <a:gd name="T32" fmla="*/ 19 w 453"/>
                <a:gd name="T33" fmla="*/ 68 h 69"/>
                <a:gd name="T34" fmla="*/ 12 w 453"/>
                <a:gd name="T35" fmla="*/ 62 h 69"/>
                <a:gd name="T36" fmla="*/ 6 w 453"/>
                <a:gd name="T37" fmla="*/ 54 h 69"/>
                <a:gd name="T38" fmla="*/ 2 w 453"/>
                <a:gd name="T39" fmla="*/ 46 h 69"/>
                <a:gd name="T40" fmla="*/ 0 w 453"/>
                <a:gd name="T41" fmla="*/ 41 h 69"/>
                <a:gd name="T42" fmla="*/ 0 w 453"/>
                <a:gd name="T43" fmla="*/ 39 h 69"/>
                <a:gd name="T44" fmla="*/ 0 w 453"/>
                <a:gd name="T45" fmla="*/ 31 h 69"/>
                <a:gd name="T46" fmla="*/ 4 w 453"/>
                <a:gd name="T47" fmla="*/ 18 h 69"/>
                <a:gd name="T48" fmla="*/ 10 w 453"/>
                <a:gd name="T49" fmla="*/ 10 h 69"/>
                <a:gd name="T50" fmla="*/ 17 w 453"/>
                <a:gd name="T51" fmla="*/ 4 h 69"/>
                <a:gd name="T52" fmla="*/ 25 w 453"/>
                <a:gd name="T53" fmla="*/ 2 h 69"/>
                <a:gd name="T54" fmla="*/ 31 w 453"/>
                <a:gd name="T55" fmla="*/ 0 h 69"/>
                <a:gd name="T56" fmla="*/ 35 w 453"/>
                <a:gd name="T5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3" h="69">
                  <a:moveTo>
                    <a:pt x="35" y="0"/>
                  </a:moveTo>
                  <a:lnTo>
                    <a:pt x="419" y="0"/>
                  </a:lnTo>
                  <a:lnTo>
                    <a:pt x="434" y="2"/>
                  </a:lnTo>
                  <a:lnTo>
                    <a:pt x="444" y="8"/>
                  </a:lnTo>
                  <a:lnTo>
                    <a:pt x="449" y="16"/>
                  </a:lnTo>
                  <a:lnTo>
                    <a:pt x="451" y="23"/>
                  </a:lnTo>
                  <a:lnTo>
                    <a:pt x="453" y="29"/>
                  </a:lnTo>
                  <a:lnTo>
                    <a:pt x="453" y="31"/>
                  </a:lnTo>
                  <a:lnTo>
                    <a:pt x="453" y="39"/>
                  </a:lnTo>
                  <a:lnTo>
                    <a:pt x="449" y="50"/>
                  </a:lnTo>
                  <a:lnTo>
                    <a:pt x="444" y="60"/>
                  </a:lnTo>
                  <a:lnTo>
                    <a:pt x="436" y="66"/>
                  </a:lnTo>
                  <a:lnTo>
                    <a:pt x="428" y="68"/>
                  </a:lnTo>
                  <a:lnTo>
                    <a:pt x="423" y="69"/>
                  </a:lnTo>
                  <a:lnTo>
                    <a:pt x="419" y="69"/>
                  </a:lnTo>
                  <a:lnTo>
                    <a:pt x="35" y="69"/>
                  </a:lnTo>
                  <a:lnTo>
                    <a:pt x="19" y="68"/>
                  </a:lnTo>
                  <a:lnTo>
                    <a:pt x="12" y="62"/>
                  </a:lnTo>
                  <a:lnTo>
                    <a:pt x="6" y="54"/>
                  </a:lnTo>
                  <a:lnTo>
                    <a:pt x="2" y="46"/>
                  </a:lnTo>
                  <a:lnTo>
                    <a:pt x="0" y="41"/>
                  </a:lnTo>
                  <a:lnTo>
                    <a:pt x="0" y="39"/>
                  </a:lnTo>
                  <a:lnTo>
                    <a:pt x="0" y="31"/>
                  </a:lnTo>
                  <a:lnTo>
                    <a:pt x="4" y="18"/>
                  </a:lnTo>
                  <a:lnTo>
                    <a:pt x="10" y="10"/>
                  </a:lnTo>
                  <a:lnTo>
                    <a:pt x="17" y="4"/>
                  </a:lnTo>
                  <a:lnTo>
                    <a:pt x="25" y="2"/>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Freeform 26"/>
            <p:cNvSpPr>
              <a:spLocks/>
            </p:cNvSpPr>
            <p:nvPr/>
          </p:nvSpPr>
          <p:spPr bwMode="auto">
            <a:xfrm>
              <a:off x="6888163" y="3284538"/>
              <a:ext cx="60325" cy="57150"/>
            </a:xfrm>
            <a:custGeom>
              <a:avLst/>
              <a:gdLst>
                <a:gd name="T0" fmla="*/ 19 w 38"/>
                <a:gd name="T1" fmla="*/ 0 h 36"/>
                <a:gd name="T2" fmla="*/ 25 w 38"/>
                <a:gd name="T3" fmla="*/ 0 h 36"/>
                <a:gd name="T4" fmla="*/ 31 w 38"/>
                <a:gd name="T5" fmla="*/ 3 h 36"/>
                <a:gd name="T6" fmla="*/ 34 w 38"/>
                <a:gd name="T7" fmla="*/ 7 h 36"/>
                <a:gd name="T8" fmla="*/ 36 w 38"/>
                <a:gd name="T9" fmla="*/ 11 h 36"/>
                <a:gd name="T10" fmla="*/ 38 w 38"/>
                <a:gd name="T11" fmla="*/ 19 h 36"/>
                <a:gd name="T12" fmla="*/ 36 w 38"/>
                <a:gd name="T13" fmla="*/ 25 h 36"/>
                <a:gd name="T14" fmla="*/ 34 w 38"/>
                <a:gd name="T15" fmla="*/ 28 h 36"/>
                <a:gd name="T16" fmla="*/ 31 w 38"/>
                <a:gd name="T17" fmla="*/ 32 h 36"/>
                <a:gd name="T18" fmla="*/ 25 w 38"/>
                <a:gd name="T19" fmla="*/ 36 h 36"/>
                <a:gd name="T20" fmla="*/ 19 w 38"/>
                <a:gd name="T21" fmla="*/ 36 h 36"/>
                <a:gd name="T22" fmla="*/ 13 w 38"/>
                <a:gd name="T23" fmla="*/ 36 h 36"/>
                <a:gd name="T24" fmla="*/ 7 w 38"/>
                <a:gd name="T25" fmla="*/ 32 h 36"/>
                <a:gd name="T26" fmla="*/ 4 w 38"/>
                <a:gd name="T27" fmla="*/ 28 h 36"/>
                <a:gd name="T28" fmla="*/ 0 w 38"/>
                <a:gd name="T29" fmla="*/ 25 h 36"/>
                <a:gd name="T30" fmla="*/ 0 w 38"/>
                <a:gd name="T31" fmla="*/ 19 h 36"/>
                <a:gd name="T32" fmla="*/ 0 w 38"/>
                <a:gd name="T33" fmla="*/ 11 h 36"/>
                <a:gd name="T34" fmla="*/ 4 w 38"/>
                <a:gd name="T35" fmla="*/ 7 h 36"/>
                <a:gd name="T36" fmla="*/ 7 w 38"/>
                <a:gd name="T37" fmla="*/ 3 h 36"/>
                <a:gd name="T38" fmla="*/ 13 w 38"/>
                <a:gd name="T39" fmla="*/ 0 h 36"/>
                <a:gd name="T40" fmla="*/ 19 w 38"/>
                <a:gd name="T4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6">
                  <a:moveTo>
                    <a:pt x="19" y="0"/>
                  </a:moveTo>
                  <a:lnTo>
                    <a:pt x="25" y="0"/>
                  </a:lnTo>
                  <a:lnTo>
                    <a:pt x="31" y="3"/>
                  </a:lnTo>
                  <a:lnTo>
                    <a:pt x="34" y="7"/>
                  </a:lnTo>
                  <a:lnTo>
                    <a:pt x="36" y="11"/>
                  </a:lnTo>
                  <a:lnTo>
                    <a:pt x="38" y="19"/>
                  </a:lnTo>
                  <a:lnTo>
                    <a:pt x="36" y="25"/>
                  </a:lnTo>
                  <a:lnTo>
                    <a:pt x="34" y="28"/>
                  </a:lnTo>
                  <a:lnTo>
                    <a:pt x="31" y="32"/>
                  </a:lnTo>
                  <a:lnTo>
                    <a:pt x="25" y="36"/>
                  </a:lnTo>
                  <a:lnTo>
                    <a:pt x="19" y="36"/>
                  </a:lnTo>
                  <a:lnTo>
                    <a:pt x="13" y="36"/>
                  </a:lnTo>
                  <a:lnTo>
                    <a:pt x="7" y="32"/>
                  </a:lnTo>
                  <a:lnTo>
                    <a:pt x="4" y="28"/>
                  </a:lnTo>
                  <a:lnTo>
                    <a:pt x="0" y="25"/>
                  </a:lnTo>
                  <a:lnTo>
                    <a:pt x="0" y="19"/>
                  </a:lnTo>
                  <a:lnTo>
                    <a:pt x="0" y="11"/>
                  </a:lnTo>
                  <a:lnTo>
                    <a:pt x="4" y="7"/>
                  </a:lnTo>
                  <a:lnTo>
                    <a:pt x="7" y="3"/>
                  </a:lnTo>
                  <a:lnTo>
                    <a:pt x="13" y="0"/>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Freeform 27"/>
            <p:cNvSpPr>
              <a:spLocks/>
            </p:cNvSpPr>
            <p:nvPr/>
          </p:nvSpPr>
          <p:spPr bwMode="auto">
            <a:xfrm>
              <a:off x="6888163" y="3476625"/>
              <a:ext cx="60325" cy="60325"/>
            </a:xfrm>
            <a:custGeom>
              <a:avLst/>
              <a:gdLst>
                <a:gd name="T0" fmla="*/ 19 w 38"/>
                <a:gd name="T1" fmla="*/ 0 h 38"/>
                <a:gd name="T2" fmla="*/ 25 w 38"/>
                <a:gd name="T3" fmla="*/ 0 h 38"/>
                <a:gd name="T4" fmla="*/ 31 w 38"/>
                <a:gd name="T5" fmla="*/ 4 h 38"/>
                <a:gd name="T6" fmla="*/ 34 w 38"/>
                <a:gd name="T7" fmla="*/ 7 h 38"/>
                <a:gd name="T8" fmla="*/ 36 w 38"/>
                <a:gd name="T9" fmla="*/ 13 h 38"/>
                <a:gd name="T10" fmla="*/ 38 w 38"/>
                <a:gd name="T11" fmla="*/ 19 h 38"/>
                <a:gd name="T12" fmla="*/ 36 w 38"/>
                <a:gd name="T13" fmla="*/ 25 h 38"/>
                <a:gd name="T14" fmla="*/ 34 w 38"/>
                <a:gd name="T15" fmla="*/ 30 h 38"/>
                <a:gd name="T16" fmla="*/ 31 w 38"/>
                <a:gd name="T17" fmla="*/ 34 h 38"/>
                <a:gd name="T18" fmla="*/ 25 w 38"/>
                <a:gd name="T19" fmla="*/ 36 h 38"/>
                <a:gd name="T20" fmla="*/ 19 w 38"/>
                <a:gd name="T21" fmla="*/ 38 h 38"/>
                <a:gd name="T22" fmla="*/ 13 w 38"/>
                <a:gd name="T23" fmla="*/ 36 h 38"/>
                <a:gd name="T24" fmla="*/ 7 w 38"/>
                <a:gd name="T25" fmla="*/ 34 h 38"/>
                <a:gd name="T26" fmla="*/ 4 w 38"/>
                <a:gd name="T27" fmla="*/ 30 h 38"/>
                <a:gd name="T28" fmla="*/ 0 w 38"/>
                <a:gd name="T29" fmla="*/ 25 h 38"/>
                <a:gd name="T30" fmla="*/ 0 w 38"/>
                <a:gd name="T31" fmla="*/ 19 h 38"/>
                <a:gd name="T32" fmla="*/ 0 w 38"/>
                <a:gd name="T33" fmla="*/ 13 h 38"/>
                <a:gd name="T34" fmla="*/ 4 w 38"/>
                <a:gd name="T35" fmla="*/ 7 h 38"/>
                <a:gd name="T36" fmla="*/ 7 w 38"/>
                <a:gd name="T37" fmla="*/ 4 h 38"/>
                <a:gd name="T38" fmla="*/ 13 w 38"/>
                <a:gd name="T39" fmla="*/ 0 h 38"/>
                <a:gd name="T40" fmla="*/ 19 w 38"/>
                <a:gd name="T4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8">
                  <a:moveTo>
                    <a:pt x="19" y="0"/>
                  </a:moveTo>
                  <a:lnTo>
                    <a:pt x="25" y="0"/>
                  </a:lnTo>
                  <a:lnTo>
                    <a:pt x="31" y="4"/>
                  </a:lnTo>
                  <a:lnTo>
                    <a:pt x="34" y="7"/>
                  </a:lnTo>
                  <a:lnTo>
                    <a:pt x="36" y="13"/>
                  </a:lnTo>
                  <a:lnTo>
                    <a:pt x="38" y="19"/>
                  </a:lnTo>
                  <a:lnTo>
                    <a:pt x="36" y="25"/>
                  </a:lnTo>
                  <a:lnTo>
                    <a:pt x="34" y="30"/>
                  </a:lnTo>
                  <a:lnTo>
                    <a:pt x="31" y="34"/>
                  </a:lnTo>
                  <a:lnTo>
                    <a:pt x="25" y="36"/>
                  </a:lnTo>
                  <a:lnTo>
                    <a:pt x="19" y="38"/>
                  </a:lnTo>
                  <a:lnTo>
                    <a:pt x="13" y="36"/>
                  </a:lnTo>
                  <a:lnTo>
                    <a:pt x="7" y="34"/>
                  </a:lnTo>
                  <a:lnTo>
                    <a:pt x="4" y="30"/>
                  </a:lnTo>
                  <a:lnTo>
                    <a:pt x="0" y="25"/>
                  </a:lnTo>
                  <a:lnTo>
                    <a:pt x="0" y="19"/>
                  </a:lnTo>
                  <a:lnTo>
                    <a:pt x="0" y="13"/>
                  </a:lnTo>
                  <a:lnTo>
                    <a:pt x="4" y="7"/>
                  </a:lnTo>
                  <a:lnTo>
                    <a:pt x="7" y="4"/>
                  </a:lnTo>
                  <a:lnTo>
                    <a:pt x="13" y="0"/>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Freeform 28"/>
            <p:cNvSpPr>
              <a:spLocks/>
            </p:cNvSpPr>
            <p:nvPr/>
          </p:nvSpPr>
          <p:spPr bwMode="auto">
            <a:xfrm>
              <a:off x="6888163" y="3676650"/>
              <a:ext cx="60325" cy="61913"/>
            </a:xfrm>
            <a:custGeom>
              <a:avLst/>
              <a:gdLst>
                <a:gd name="T0" fmla="*/ 19 w 38"/>
                <a:gd name="T1" fmla="*/ 0 h 39"/>
                <a:gd name="T2" fmla="*/ 25 w 38"/>
                <a:gd name="T3" fmla="*/ 0 h 39"/>
                <a:gd name="T4" fmla="*/ 31 w 38"/>
                <a:gd name="T5" fmla="*/ 4 h 39"/>
                <a:gd name="T6" fmla="*/ 34 w 38"/>
                <a:gd name="T7" fmla="*/ 8 h 39"/>
                <a:gd name="T8" fmla="*/ 36 w 38"/>
                <a:gd name="T9" fmla="*/ 14 h 39"/>
                <a:gd name="T10" fmla="*/ 38 w 38"/>
                <a:gd name="T11" fmla="*/ 20 h 39"/>
                <a:gd name="T12" fmla="*/ 36 w 38"/>
                <a:gd name="T13" fmla="*/ 25 h 39"/>
                <a:gd name="T14" fmla="*/ 34 w 38"/>
                <a:gd name="T15" fmla="*/ 29 h 39"/>
                <a:gd name="T16" fmla="*/ 31 w 38"/>
                <a:gd name="T17" fmla="*/ 35 h 39"/>
                <a:gd name="T18" fmla="*/ 25 w 38"/>
                <a:gd name="T19" fmla="*/ 37 h 39"/>
                <a:gd name="T20" fmla="*/ 19 w 38"/>
                <a:gd name="T21" fmla="*/ 39 h 39"/>
                <a:gd name="T22" fmla="*/ 13 w 38"/>
                <a:gd name="T23" fmla="*/ 37 h 39"/>
                <a:gd name="T24" fmla="*/ 7 w 38"/>
                <a:gd name="T25" fmla="*/ 35 h 39"/>
                <a:gd name="T26" fmla="*/ 4 w 38"/>
                <a:gd name="T27" fmla="*/ 29 h 39"/>
                <a:gd name="T28" fmla="*/ 0 w 38"/>
                <a:gd name="T29" fmla="*/ 25 h 39"/>
                <a:gd name="T30" fmla="*/ 0 w 38"/>
                <a:gd name="T31" fmla="*/ 20 h 39"/>
                <a:gd name="T32" fmla="*/ 0 w 38"/>
                <a:gd name="T33" fmla="*/ 14 h 39"/>
                <a:gd name="T34" fmla="*/ 4 w 38"/>
                <a:gd name="T35" fmla="*/ 8 h 39"/>
                <a:gd name="T36" fmla="*/ 7 w 38"/>
                <a:gd name="T37" fmla="*/ 4 h 39"/>
                <a:gd name="T38" fmla="*/ 13 w 38"/>
                <a:gd name="T39" fmla="*/ 0 h 39"/>
                <a:gd name="T40" fmla="*/ 19 w 38"/>
                <a:gd name="T4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9">
                  <a:moveTo>
                    <a:pt x="19" y="0"/>
                  </a:moveTo>
                  <a:lnTo>
                    <a:pt x="25" y="0"/>
                  </a:lnTo>
                  <a:lnTo>
                    <a:pt x="31" y="4"/>
                  </a:lnTo>
                  <a:lnTo>
                    <a:pt x="34" y="8"/>
                  </a:lnTo>
                  <a:lnTo>
                    <a:pt x="36" y="14"/>
                  </a:lnTo>
                  <a:lnTo>
                    <a:pt x="38" y="20"/>
                  </a:lnTo>
                  <a:lnTo>
                    <a:pt x="36" y="25"/>
                  </a:lnTo>
                  <a:lnTo>
                    <a:pt x="34" y="29"/>
                  </a:lnTo>
                  <a:lnTo>
                    <a:pt x="31" y="35"/>
                  </a:lnTo>
                  <a:lnTo>
                    <a:pt x="25" y="37"/>
                  </a:lnTo>
                  <a:lnTo>
                    <a:pt x="19" y="39"/>
                  </a:lnTo>
                  <a:lnTo>
                    <a:pt x="13" y="37"/>
                  </a:lnTo>
                  <a:lnTo>
                    <a:pt x="7" y="35"/>
                  </a:lnTo>
                  <a:lnTo>
                    <a:pt x="4" y="29"/>
                  </a:lnTo>
                  <a:lnTo>
                    <a:pt x="0" y="25"/>
                  </a:lnTo>
                  <a:lnTo>
                    <a:pt x="0" y="20"/>
                  </a:lnTo>
                  <a:lnTo>
                    <a:pt x="0" y="14"/>
                  </a:lnTo>
                  <a:lnTo>
                    <a:pt x="4" y="8"/>
                  </a:lnTo>
                  <a:lnTo>
                    <a:pt x="7" y="4"/>
                  </a:lnTo>
                  <a:lnTo>
                    <a:pt x="13" y="0"/>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9"/>
            <p:cNvSpPr>
              <a:spLocks/>
            </p:cNvSpPr>
            <p:nvPr/>
          </p:nvSpPr>
          <p:spPr bwMode="auto">
            <a:xfrm>
              <a:off x="6888163" y="3868738"/>
              <a:ext cx="60325" cy="61913"/>
            </a:xfrm>
            <a:custGeom>
              <a:avLst/>
              <a:gdLst>
                <a:gd name="T0" fmla="*/ 19 w 38"/>
                <a:gd name="T1" fmla="*/ 0 h 39"/>
                <a:gd name="T2" fmla="*/ 25 w 38"/>
                <a:gd name="T3" fmla="*/ 2 h 39"/>
                <a:gd name="T4" fmla="*/ 31 w 38"/>
                <a:gd name="T5" fmla="*/ 4 h 39"/>
                <a:gd name="T6" fmla="*/ 34 w 38"/>
                <a:gd name="T7" fmla="*/ 8 h 39"/>
                <a:gd name="T8" fmla="*/ 36 w 38"/>
                <a:gd name="T9" fmla="*/ 14 h 39"/>
                <a:gd name="T10" fmla="*/ 38 w 38"/>
                <a:gd name="T11" fmla="*/ 20 h 39"/>
                <a:gd name="T12" fmla="*/ 36 w 38"/>
                <a:gd name="T13" fmla="*/ 25 h 39"/>
                <a:gd name="T14" fmla="*/ 34 w 38"/>
                <a:gd name="T15" fmla="*/ 31 h 39"/>
                <a:gd name="T16" fmla="*/ 31 w 38"/>
                <a:gd name="T17" fmla="*/ 35 h 39"/>
                <a:gd name="T18" fmla="*/ 25 w 38"/>
                <a:gd name="T19" fmla="*/ 37 h 39"/>
                <a:gd name="T20" fmla="*/ 19 w 38"/>
                <a:gd name="T21" fmla="*/ 39 h 39"/>
                <a:gd name="T22" fmla="*/ 13 w 38"/>
                <a:gd name="T23" fmla="*/ 37 h 39"/>
                <a:gd name="T24" fmla="*/ 7 w 38"/>
                <a:gd name="T25" fmla="*/ 35 h 39"/>
                <a:gd name="T26" fmla="*/ 4 w 38"/>
                <a:gd name="T27" fmla="*/ 31 h 39"/>
                <a:gd name="T28" fmla="*/ 0 w 38"/>
                <a:gd name="T29" fmla="*/ 25 h 39"/>
                <a:gd name="T30" fmla="*/ 0 w 38"/>
                <a:gd name="T31" fmla="*/ 20 h 39"/>
                <a:gd name="T32" fmla="*/ 0 w 38"/>
                <a:gd name="T33" fmla="*/ 14 h 39"/>
                <a:gd name="T34" fmla="*/ 4 w 38"/>
                <a:gd name="T35" fmla="*/ 8 h 39"/>
                <a:gd name="T36" fmla="*/ 7 w 38"/>
                <a:gd name="T37" fmla="*/ 4 h 39"/>
                <a:gd name="T38" fmla="*/ 13 w 38"/>
                <a:gd name="T39" fmla="*/ 2 h 39"/>
                <a:gd name="T40" fmla="*/ 19 w 38"/>
                <a:gd name="T4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9">
                  <a:moveTo>
                    <a:pt x="19" y="0"/>
                  </a:moveTo>
                  <a:lnTo>
                    <a:pt x="25" y="2"/>
                  </a:lnTo>
                  <a:lnTo>
                    <a:pt x="31" y="4"/>
                  </a:lnTo>
                  <a:lnTo>
                    <a:pt x="34" y="8"/>
                  </a:lnTo>
                  <a:lnTo>
                    <a:pt x="36" y="14"/>
                  </a:lnTo>
                  <a:lnTo>
                    <a:pt x="38" y="20"/>
                  </a:lnTo>
                  <a:lnTo>
                    <a:pt x="36" y="25"/>
                  </a:lnTo>
                  <a:lnTo>
                    <a:pt x="34" y="31"/>
                  </a:lnTo>
                  <a:lnTo>
                    <a:pt x="31" y="35"/>
                  </a:lnTo>
                  <a:lnTo>
                    <a:pt x="25" y="37"/>
                  </a:lnTo>
                  <a:lnTo>
                    <a:pt x="19" y="39"/>
                  </a:lnTo>
                  <a:lnTo>
                    <a:pt x="13" y="37"/>
                  </a:lnTo>
                  <a:lnTo>
                    <a:pt x="7" y="35"/>
                  </a:lnTo>
                  <a:lnTo>
                    <a:pt x="4" y="31"/>
                  </a:lnTo>
                  <a:lnTo>
                    <a:pt x="0" y="25"/>
                  </a:lnTo>
                  <a:lnTo>
                    <a:pt x="0" y="20"/>
                  </a:lnTo>
                  <a:lnTo>
                    <a:pt x="0" y="14"/>
                  </a:lnTo>
                  <a:lnTo>
                    <a:pt x="4" y="8"/>
                  </a:lnTo>
                  <a:lnTo>
                    <a:pt x="7" y="4"/>
                  </a:lnTo>
                  <a:lnTo>
                    <a:pt x="13" y="2"/>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30"/>
            <p:cNvSpPr>
              <a:spLocks/>
            </p:cNvSpPr>
            <p:nvPr/>
          </p:nvSpPr>
          <p:spPr bwMode="auto">
            <a:xfrm>
              <a:off x="6838950" y="4040188"/>
              <a:ext cx="719138" cy="106363"/>
            </a:xfrm>
            <a:custGeom>
              <a:avLst/>
              <a:gdLst>
                <a:gd name="T0" fmla="*/ 35 w 453"/>
                <a:gd name="T1" fmla="*/ 0 h 67"/>
                <a:gd name="T2" fmla="*/ 419 w 453"/>
                <a:gd name="T3" fmla="*/ 0 h 67"/>
                <a:gd name="T4" fmla="*/ 434 w 453"/>
                <a:gd name="T5" fmla="*/ 2 h 67"/>
                <a:gd name="T6" fmla="*/ 444 w 453"/>
                <a:gd name="T7" fmla="*/ 8 h 67"/>
                <a:gd name="T8" fmla="*/ 449 w 453"/>
                <a:gd name="T9" fmla="*/ 15 h 67"/>
                <a:gd name="T10" fmla="*/ 451 w 453"/>
                <a:gd name="T11" fmla="*/ 23 h 67"/>
                <a:gd name="T12" fmla="*/ 453 w 453"/>
                <a:gd name="T13" fmla="*/ 29 h 67"/>
                <a:gd name="T14" fmla="*/ 453 w 453"/>
                <a:gd name="T15" fmla="*/ 31 h 67"/>
                <a:gd name="T16" fmla="*/ 453 w 453"/>
                <a:gd name="T17" fmla="*/ 36 h 67"/>
                <a:gd name="T18" fmla="*/ 449 w 453"/>
                <a:gd name="T19" fmla="*/ 50 h 67"/>
                <a:gd name="T20" fmla="*/ 444 w 453"/>
                <a:gd name="T21" fmla="*/ 58 h 67"/>
                <a:gd name="T22" fmla="*/ 436 w 453"/>
                <a:gd name="T23" fmla="*/ 63 h 67"/>
                <a:gd name="T24" fmla="*/ 428 w 453"/>
                <a:gd name="T25" fmla="*/ 67 h 67"/>
                <a:gd name="T26" fmla="*/ 423 w 453"/>
                <a:gd name="T27" fmla="*/ 67 h 67"/>
                <a:gd name="T28" fmla="*/ 419 w 453"/>
                <a:gd name="T29" fmla="*/ 67 h 67"/>
                <a:gd name="T30" fmla="*/ 321 w 453"/>
                <a:gd name="T31" fmla="*/ 67 h 67"/>
                <a:gd name="T32" fmla="*/ 273 w 453"/>
                <a:gd name="T33" fmla="*/ 42 h 67"/>
                <a:gd name="T34" fmla="*/ 219 w 453"/>
                <a:gd name="T35" fmla="*/ 25 h 67"/>
                <a:gd name="T36" fmla="*/ 161 w 453"/>
                <a:gd name="T37" fmla="*/ 21 h 67"/>
                <a:gd name="T38" fmla="*/ 110 w 453"/>
                <a:gd name="T39" fmla="*/ 25 h 67"/>
                <a:gd name="T40" fmla="*/ 60 w 453"/>
                <a:gd name="T41" fmla="*/ 38 h 67"/>
                <a:gd name="T42" fmla="*/ 13 w 453"/>
                <a:gd name="T43" fmla="*/ 61 h 67"/>
                <a:gd name="T44" fmla="*/ 8 w 453"/>
                <a:gd name="T45" fmla="*/ 56 h 67"/>
                <a:gd name="T46" fmla="*/ 4 w 453"/>
                <a:gd name="T47" fmla="*/ 52 h 67"/>
                <a:gd name="T48" fmla="*/ 2 w 453"/>
                <a:gd name="T49" fmla="*/ 46 h 67"/>
                <a:gd name="T50" fmla="*/ 2 w 453"/>
                <a:gd name="T51" fmla="*/ 40 h 67"/>
                <a:gd name="T52" fmla="*/ 0 w 453"/>
                <a:gd name="T53" fmla="*/ 38 h 67"/>
                <a:gd name="T54" fmla="*/ 0 w 453"/>
                <a:gd name="T55" fmla="*/ 36 h 67"/>
                <a:gd name="T56" fmla="*/ 0 w 453"/>
                <a:gd name="T57" fmla="*/ 31 h 67"/>
                <a:gd name="T58" fmla="*/ 4 w 453"/>
                <a:gd name="T59" fmla="*/ 17 h 67"/>
                <a:gd name="T60" fmla="*/ 10 w 453"/>
                <a:gd name="T61" fmla="*/ 8 h 67"/>
                <a:gd name="T62" fmla="*/ 17 w 453"/>
                <a:gd name="T63" fmla="*/ 4 h 67"/>
                <a:gd name="T64" fmla="*/ 25 w 453"/>
                <a:gd name="T65" fmla="*/ 0 h 67"/>
                <a:gd name="T66" fmla="*/ 31 w 453"/>
                <a:gd name="T67" fmla="*/ 0 h 67"/>
                <a:gd name="T68" fmla="*/ 35 w 453"/>
                <a:gd name="T6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3" h="67">
                  <a:moveTo>
                    <a:pt x="35" y="0"/>
                  </a:moveTo>
                  <a:lnTo>
                    <a:pt x="419" y="0"/>
                  </a:lnTo>
                  <a:lnTo>
                    <a:pt x="434" y="2"/>
                  </a:lnTo>
                  <a:lnTo>
                    <a:pt x="444" y="8"/>
                  </a:lnTo>
                  <a:lnTo>
                    <a:pt x="449" y="15"/>
                  </a:lnTo>
                  <a:lnTo>
                    <a:pt x="451" y="23"/>
                  </a:lnTo>
                  <a:lnTo>
                    <a:pt x="453" y="29"/>
                  </a:lnTo>
                  <a:lnTo>
                    <a:pt x="453" y="31"/>
                  </a:lnTo>
                  <a:lnTo>
                    <a:pt x="453" y="36"/>
                  </a:lnTo>
                  <a:lnTo>
                    <a:pt x="449" y="50"/>
                  </a:lnTo>
                  <a:lnTo>
                    <a:pt x="444" y="58"/>
                  </a:lnTo>
                  <a:lnTo>
                    <a:pt x="436" y="63"/>
                  </a:lnTo>
                  <a:lnTo>
                    <a:pt x="428" y="67"/>
                  </a:lnTo>
                  <a:lnTo>
                    <a:pt x="423" y="67"/>
                  </a:lnTo>
                  <a:lnTo>
                    <a:pt x="419" y="67"/>
                  </a:lnTo>
                  <a:lnTo>
                    <a:pt x="321" y="67"/>
                  </a:lnTo>
                  <a:lnTo>
                    <a:pt x="273" y="42"/>
                  </a:lnTo>
                  <a:lnTo>
                    <a:pt x="219" y="25"/>
                  </a:lnTo>
                  <a:lnTo>
                    <a:pt x="161" y="21"/>
                  </a:lnTo>
                  <a:lnTo>
                    <a:pt x="110" y="25"/>
                  </a:lnTo>
                  <a:lnTo>
                    <a:pt x="60" y="38"/>
                  </a:lnTo>
                  <a:lnTo>
                    <a:pt x="13" y="61"/>
                  </a:lnTo>
                  <a:lnTo>
                    <a:pt x="8" y="56"/>
                  </a:lnTo>
                  <a:lnTo>
                    <a:pt x="4" y="52"/>
                  </a:lnTo>
                  <a:lnTo>
                    <a:pt x="2" y="46"/>
                  </a:lnTo>
                  <a:lnTo>
                    <a:pt x="2" y="40"/>
                  </a:lnTo>
                  <a:lnTo>
                    <a:pt x="0" y="38"/>
                  </a:lnTo>
                  <a:lnTo>
                    <a:pt x="0" y="36"/>
                  </a:lnTo>
                  <a:lnTo>
                    <a:pt x="0" y="31"/>
                  </a:lnTo>
                  <a:lnTo>
                    <a:pt x="4" y="17"/>
                  </a:lnTo>
                  <a:lnTo>
                    <a:pt x="10" y="8"/>
                  </a:lnTo>
                  <a:lnTo>
                    <a:pt x="17" y="4"/>
                  </a:lnTo>
                  <a:lnTo>
                    <a:pt x="25" y="0"/>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Freeform 31"/>
            <p:cNvSpPr>
              <a:spLocks/>
            </p:cNvSpPr>
            <p:nvPr/>
          </p:nvSpPr>
          <p:spPr bwMode="auto">
            <a:xfrm>
              <a:off x="6888163" y="4064000"/>
              <a:ext cx="60325" cy="58738"/>
            </a:xfrm>
            <a:custGeom>
              <a:avLst/>
              <a:gdLst>
                <a:gd name="T0" fmla="*/ 19 w 38"/>
                <a:gd name="T1" fmla="*/ 0 h 37"/>
                <a:gd name="T2" fmla="*/ 25 w 38"/>
                <a:gd name="T3" fmla="*/ 0 h 37"/>
                <a:gd name="T4" fmla="*/ 31 w 38"/>
                <a:gd name="T5" fmla="*/ 2 h 37"/>
                <a:gd name="T6" fmla="*/ 34 w 38"/>
                <a:gd name="T7" fmla="*/ 8 h 37"/>
                <a:gd name="T8" fmla="*/ 36 w 38"/>
                <a:gd name="T9" fmla="*/ 12 h 37"/>
                <a:gd name="T10" fmla="*/ 38 w 38"/>
                <a:gd name="T11" fmla="*/ 18 h 37"/>
                <a:gd name="T12" fmla="*/ 36 w 38"/>
                <a:gd name="T13" fmla="*/ 25 h 37"/>
                <a:gd name="T14" fmla="*/ 34 w 38"/>
                <a:gd name="T15" fmla="*/ 29 h 37"/>
                <a:gd name="T16" fmla="*/ 31 w 38"/>
                <a:gd name="T17" fmla="*/ 33 h 37"/>
                <a:gd name="T18" fmla="*/ 25 w 38"/>
                <a:gd name="T19" fmla="*/ 37 h 37"/>
                <a:gd name="T20" fmla="*/ 19 w 38"/>
                <a:gd name="T21" fmla="*/ 37 h 37"/>
                <a:gd name="T22" fmla="*/ 13 w 38"/>
                <a:gd name="T23" fmla="*/ 37 h 37"/>
                <a:gd name="T24" fmla="*/ 7 w 38"/>
                <a:gd name="T25" fmla="*/ 33 h 37"/>
                <a:gd name="T26" fmla="*/ 4 w 38"/>
                <a:gd name="T27" fmla="*/ 29 h 37"/>
                <a:gd name="T28" fmla="*/ 0 w 38"/>
                <a:gd name="T29" fmla="*/ 25 h 37"/>
                <a:gd name="T30" fmla="*/ 0 w 38"/>
                <a:gd name="T31" fmla="*/ 18 h 37"/>
                <a:gd name="T32" fmla="*/ 0 w 38"/>
                <a:gd name="T33" fmla="*/ 12 h 37"/>
                <a:gd name="T34" fmla="*/ 4 w 38"/>
                <a:gd name="T35" fmla="*/ 8 h 37"/>
                <a:gd name="T36" fmla="*/ 7 w 38"/>
                <a:gd name="T37" fmla="*/ 2 h 37"/>
                <a:gd name="T38" fmla="*/ 13 w 38"/>
                <a:gd name="T39" fmla="*/ 0 h 37"/>
                <a:gd name="T40" fmla="*/ 19 w 38"/>
                <a:gd name="T4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7">
                  <a:moveTo>
                    <a:pt x="19" y="0"/>
                  </a:moveTo>
                  <a:lnTo>
                    <a:pt x="25" y="0"/>
                  </a:lnTo>
                  <a:lnTo>
                    <a:pt x="31" y="2"/>
                  </a:lnTo>
                  <a:lnTo>
                    <a:pt x="34" y="8"/>
                  </a:lnTo>
                  <a:lnTo>
                    <a:pt x="36" y="12"/>
                  </a:lnTo>
                  <a:lnTo>
                    <a:pt x="38" y="18"/>
                  </a:lnTo>
                  <a:lnTo>
                    <a:pt x="36" y="25"/>
                  </a:lnTo>
                  <a:lnTo>
                    <a:pt x="34" y="29"/>
                  </a:lnTo>
                  <a:lnTo>
                    <a:pt x="31" y="33"/>
                  </a:lnTo>
                  <a:lnTo>
                    <a:pt x="25" y="37"/>
                  </a:lnTo>
                  <a:lnTo>
                    <a:pt x="19" y="37"/>
                  </a:lnTo>
                  <a:lnTo>
                    <a:pt x="13" y="37"/>
                  </a:lnTo>
                  <a:lnTo>
                    <a:pt x="7" y="33"/>
                  </a:lnTo>
                  <a:lnTo>
                    <a:pt x="4" y="29"/>
                  </a:lnTo>
                  <a:lnTo>
                    <a:pt x="0" y="25"/>
                  </a:lnTo>
                  <a:lnTo>
                    <a:pt x="0" y="18"/>
                  </a:lnTo>
                  <a:lnTo>
                    <a:pt x="0" y="12"/>
                  </a:lnTo>
                  <a:lnTo>
                    <a:pt x="4" y="8"/>
                  </a:lnTo>
                  <a:lnTo>
                    <a:pt x="7" y="2"/>
                  </a:lnTo>
                  <a:lnTo>
                    <a:pt x="13" y="0"/>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Freeform 32"/>
            <p:cNvSpPr>
              <a:spLocks/>
            </p:cNvSpPr>
            <p:nvPr/>
          </p:nvSpPr>
          <p:spPr bwMode="auto">
            <a:xfrm>
              <a:off x="7839075" y="3136900"/>
              <a:ext cx="304800" cy="366713"/>
            </a:xfrm>
            <a:custGeom>
              <a:avLst/>
              <a:gdLst>
                <a:gd name="T0" fmla="*/ 192 w 192"/>
                <a:gd name="T1" fmla="*/ 0 h 231"/>
                <a:gd name="T2" fmla="*/ 173 w 192"/>
                <a:gd name="T3" fmla="*/ 231 h 231"/>
                <a:gd name="T4" fmla="*/ 0 w 192"/>
                <a:gd name="T5" fmla="*/ 118 h 231"/>
                <a:gd name="T6" fmla="*/ 192 w 192"/>
                <a:gd name="T7" fmla="*/ 0 h 231"/>
              </a:gdLst>
              <a:ahLst/>
              <a:cxnLst>
                <a:cxn ang="0">
                  <a:pos x="T0" y="T1"/>
                </a:cxn>
                <a:cxn ang="0">
                  <a:pos x="T2" y="T3"/>
                </a:cxn>
                <a:cxn ang="0">
                  <a:pos x="T4" y="T5"/>
                </a:cxn>
                <a:cxn ang="0">
                  <a:pos x="T6" y="T7"/>
                </a:cxn>
              </a:cxnLst>
              <a:rect l="0" t="0" r="r" b="b"/>
              <a:pathLst>
                <a:path w="192" h="231">
                  <a:moveTo>
                    <a:pt x="192" y="0"/>
                  </a:moveTo>
                  <a:lnTo>
                    <a:pt x="173" y="231"/>
                  </a:lnTo>
                  <a:lnTo>
                    <a:pt x="0" y="118"/>
                  </a:lnTo>
                  <a:lnTo>
                    <a:pt x="192" y="0"/>
                  </a:lnTo>
                  <a:close/>
                </a:path>
              </a:pathLst>
            </a:custGeom>
            <a:solidFill>
              <a:srgbClr val="FFB2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Freeform 33"/>
            <p:cNvSpPr>
              <a:spLocks/>
            </p:cNvSpPr>
            <p:nvPr/>
          </p:nvSpPr>
          <p:spPr bwMode="auto">
            <a:xfrm>
              <a:off x="7315200" y="4064000"/>
              <a:ext cx="328613" cy="300038"/>
            </a:xfrm>
            <a:custGeom>
              <a:avLst/>
              <a:gdLst>
                <a:gd name="T0" fmla="*/ 0 w 207"/>
                <a:gd name="T1" fmla="*/ 0 h 189"/>
                <a:gd name="T2" fmla="*/ 46 w 207"/>
                <a:gd name="T3" fmla="*/ 20 h 189"/>
                <a:gd name="T4" fmla="*/ 86 w 207"/>
                <a:gd name="T5" fmla="*/ 48 h 189"/>
                <a:gd name="T6" fmla="*/ 123 w 207"/>
                <a:gd name="T7" fmla="*/ 81 h 189"/>
                <a:gd name="T8" fmla="*/ 151 w 207"/>
                <a:gd name="T9" fmla="*/ 121 h 189"/>
                <a:gd name="T10" fmla="*/ 174 w 207"/>
                <a:gd name="T11" fmla="*/ 166 h 189"/>
                <a:gd name="T12" fmla="*/ 205 w 207"/>
                <a:gd name="T13" fmla="*/ 160 h 189"/>
                <a:gd name="T14" fmla="*/ 205 w 207"/>
                <a:gd name="T15" fmla="*/ 181 h 189"/>
                <a:gd name="T16" fmla="*/ 207 w 207"/>
                <a:gd name="T17" fmla="*/ 181 h 189"/>
                <a:gd name="T18" fmla="*/ 188 w 207"/>
                <a:gd name="T19" fmla="*/ 181 h 189"/>
                <a:gd name="T20" fmla="*/ 159 w 207"/>
                <a:gd name="T21" fmla="*/ 183 h 189"/>
                <a:gd name="T22" fmla="*/ 132 w 207"/>
                <a:gd name="T23" fmla="*/ 189 h 189"/>
                <a:gd name="T24" fmla="*/ 109 w 207"/>
                <a:gd name="T25" fmla="*/ 142 h 189"/>
                <a:gd name="T26" fmla="*/ 78 w 207"/>
                <a:gd name="T27" fmla="*/ 102 h 189"/>
                <a:gd name="T28" fmla="*/ 42 w 207"/>
                <a:gd name="T29" fmla="*/ 68 h 189"/>
                <a:gd name="T30" fmla="*/ 0 w 207"/>
                <a:gd name="T31" fmla="*/ 39 h 189"/>
                <a:gd name="T32" fmla="*/ 0 w 207"/>
                <a:gd name="T33"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189">
                  <a:moveTo>
                    <a:pt x="0" y="0"/>
                  </a:moveTo>
                  <a:lnTo>
                    <a:pt x="46" y="20"/>
                  </a:lnTo>
                  <a:lnTo>
                    <a:pt x="86" y="48"/>
                  </a:lnTo>
                  <a:lnTo>
                    <a:pt x="123" y="81"/>
                  </a:lnTo>
                  <a:lnTo>
                    <a:pt x="151" y="121"/>
                  </a:lnTo>
                  <a:lnTo>
                    <a:pt x="174" y="166"/>
                  </a:lnTo>
                  <a:lnTo>
                    <a:pt x="205" y="160"/>
                  </a:lnTo>
                  <a:lnTo>
                    <a:pt x="205" y="181"/>
                  </a:lnTo>
                  <a:lnTo>
                    <a:pt x="207" y="181"/>
                  </a:lnTo>
                  <a:lnTo>
                    <a:pt x="188" y="181"/>
                  </a:lnTo>
                  <a:lnTo>
                    <a:pt x="159" y="183"/>
                  </a:lnTo>
                  <a:lnTo>
                    <a:pt x="132" y="189"/>
                  </a:lnTo>
                  <a:lnTo>
                    <a:pt x="109" y="142"/>
                  </a:lnTo>
                  <a:lnTo>
                    <a:pt x="78" y="102"/>
                  </a:lnTo>
                  <a:lnTo>
                    <a:pt x="42" y="68"/>
                  </a:lnTo>
                  <a:lnTo>
                    <a:pt x="0" y="39"/>
                  </a:lnTo>
                  <a:lnTo>
                    <a:pt x="0"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Freeform 34"/>
            <p:cNvSpPr>
              <a:spLocks/>
            </p:cNvSpPr>
            <p:nvPr/>
          </p:nvSpPr>
          <p:spPr bwMode="auto">
            <a:xfrm>
              <a:off x="7640638" y="2936875"/>
              <a:ext cx="101600" cy="1384300"/>
            </a:xfrm>
            <a:custGeom>
              <a:avLst/>
              <a:gdLst>
                <a:gd name="T0" fmla="*/ 0 w 64"/>
                <a:gd name="T1" fmla="*/ 0 h 872"/>
                <a:gd name="T2" fmla="*/ 64 w 64"/>
                <a:gd name="T3" fmla="*/ 134 h 872"/>
                <a:gd name="T4" fmla="*/ 64 w 64"/>
                <a:gd name="T5" fmla="*/ 872 h 872"/>
                <a:gd name="T6" fmla="*/ 25 w 64"/>
                <a:gd name="T7" fmla="*/ 868 h 872"/>
                <a:gd name="T8" fmla="*/ 14 w 64"/>
                <a:gd name="T9" fmla="*/ 868 h 872"/>
                <a:gd name="T10" fmla="*/ 0 w 64"/>
                <a:gd name="T11" fmla="*/ 870 h 872"/>
                <a:gd name="T12" fmla="*/ 0 w 64"/>
                <a:gd name="T13" fmla="*/ 0 h 872"/>
              </a:gdLst>
              <a:ahLst/>
              <a:cxnLst>
                <a:cxn ang="0">
                  <a:pos x="T0" y="T1"/>
                </a:cxn>
                <a:cxn ang="0">
                  <a:pos x="T2" y="T3"/>
                </a:cxn>
                <a:cxn ang="0">
                  <a:pos x="T4" y="T5"/>
                </a:cxn>
                <a:cxn ang="0">
                  <a:pos x="T6" y="T7"/>
                </a:cxn>
                <a:cxn ang="0">
                  <a:pos x="T8" y="T9"/>
                </a:cxn>
                <a:cxn ang="0">
                  <a:pos x="T10" y="T11"/>
                </a:cxn>
                <a:cxn ang="0">
                  <a:pos x="T12" y="T13"/>
                </a:cxn>
              </a:cxnLst>
              <a:rect l="0" t="0" r="r" b="b"/>
              <a:pathLst>
                <a:path w="64" h="872">
                  <a:moveTo>
                    <a:pt x="0" y="0"/>
                  </a:moveTo>
                  <a:lnTo>
                    <a:pt x="64" y="134"/>
                  </a:lnTo>
                  <a:lnTo>
                    <a:pt x="64" y="872"/>
                  </a:lnTo>
                  <a:lnTo>
                    <a:pt x="25" y="868"/>
                  </a:lnTo>
                  <a:lnTo>
                    <a:pt x="14" y="868"/>
                  </a:lnTo>
                  <a:lnTo>
                    <a:pt x="0" y="870"/>
                  </a:lnTo>
                  <a:lnTo>
                    <a:pt x="0"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Freeform 35"/>
            <p:cNvSpPr>
              <a:spLocks/>
            </p:cNvSpPr>
            <p:nvPr/>
          </p:nvSpPr>
          <p:spPr bwMode="auto">
            <a:xfrm>
              <a:off x="7696200" y="4360863"/>
              <a:ext cx="46038" cy="17463"/>
            </a:xfrm>
            <a:custGeom>
              <a:avLst/>
              <a:gdLst>
                <a:gd name="T0" fmla="*/ 0 w 29"/>
                <a:gd name="T1" fmla="*/ 0 h 11"/>
                <a:gd name="T2" fmla="*/ 15 w 29"/>
                <a:gd name="T3" fmla="*/ 5 h 11"/>
                <a:gd name="T4" fmla="*/ 29 w 29"/>
                <a:gd name="T5" fmla="*/ 11 h 11"/>
                <a:gd name="T6" fmla="*/ 29 w 29"/>
                <a:gd name="T7" fmla="*/ 11 h 11"/>
                <a:gd name="T8" fmla="*/ 15 w 29"/>
                <a:gd name="T9" fmla="*/ 5 h 11"/>
                <a:gd name="T10" fmla="*/ 0 w 29"/>
                <a:gd name="T11" fmla="*/ 0 h 11"/>
              </a:gdLst>
              <a:ahLst/>
              <a:cxnLst>
                <a:cxn ang="0">
                  <a:pos x="T0" y="T1"/>
                </a:cxn>
                <a:cxn ang="0">
                  <a:pos x="T2" y="T3"/>
                </a:cxn>
                <a:cxn ang="0">
                  <a:pos x="T4" y="T5"/>
                </a:cxn>
                <a:cxn ang="0">
                  <a:pos x="T6" y="T7"/>
                </a:cxn>
                <a:cxn ang="0">
                  <a:pos x="T8" y="T9"/>
                </a:cxn>
                <a:cxn ang="0">
                  <a:pos x="T10" y="T11"/>
                </a:cxn>
              </a:cxnLst>
              <a:rect l="0" t="0" r="r" b="b"/>
              <a:pathLst>
                <a:path w="29" h="11">
                  <a:moveTo>
                    <a:pt x="0" y="0"/>
                  </a:moveTo>
                  <a:lnTo>
                    <a:pt x="15" y="5"/>
                  </a:lnTo>
                  <a:lnTo>
                    <a:pt x="29" y="11"/>
                  </a:lnTo>
                  <a:lnTo>
                    <a:pt x="29" y="11"/>
                  </a:lnTo>
                  <a:lnTo>
                    <a:pt x="15" y="5"/>
                  </a:lnTo>
                  <a:lnTo>
                    <a:pt x="0"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Freeform 36"/>
            <p:cNvSpPr>
              <a:spLocks/>
            </p:cNvSpPr>
            <p:nvPr/>
          </p:nvSpPr>
          <p:spPr bwMode="auto">
            <a:xfrm>
              <a:off x="7640638" y="4314825"/>
              <a:ext cx="101600" cy="63500"/>
            </a:xfrm>
            <a:custGeom>
              <a:avLst/>
              <a:gdLst>
                <a:gd name="T0" fmla="*/ 25 w 64"/>
                <a:gd name="T1" fmla="*/ 0 h 40"/>
                <a:gd name="T2" fmla="*/ 64 w 64"/>
                <a:gd name="T3" fmla="*/ 4 h 40"/>
                <a:gd name="T4" fmla="*/ 64 w 64"/>
                <a:gd name="T5" fmla="*/ 40 h 40"/>
                <a:gd name="T6" fmla="*/ 50 w 64"/>
                <a:gd name="T7" fmla="*/ 34 h 40"/>
                <a:gd name="T8" fmla="*/ 35 w 64"/>
                <a:gd name="T9" fmla="*/ 29 h 40"/>
                <a:gd name="T10" fmla="*/ 33 w 64"/>
                <a:gd name="T11" fmla="*/ 29 h 40"/>
                <a:gd name="T12" fmla="*/ 19 w 64"/>
                <a:gd name="T13" fmla="*/ 25 h 40"/>
                <a:gd name="T14" fmla="*/ 16 w 64"/>
                <a:gd name="T15" fmla="*/ 25 h 40"/>
                <a:gd name="T16" fmla="*/ 2 w 64"/>
                <a:gd name="T17" fmla="*/ 23 h 40"/>
                <a:gd name="T18" fmla="*/ 0 w 64"/>
                <a:gd name="T19" fmla="*/ 23 h 40"/>
                <a:gd name="T20" fmla="*/ 0 w 64"/>
                <a:gd name="T21" fmla="*/ 2 h 40"/>
                <a:gd name="T22" fmla="*/ 14 w 64"/>
                <a:gd name="T23" fmla="*/ 0 h 40"/>
                <a:gd name="T24" fmla="*/ 25 w 64"/>
                <a:gd name="T2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40">
                  <a:moveTo>
                    <a:pt x="25" y="0"/>
                  </a:moveTo>
                  <a:lnTo>
                    <a:pt x="64" y="4"/>
                  </a:lnTo>
                  <a:lnTo>
                    <a:pt x="64" y="40"/>
                  </a:lnTo>
                  <a:lnTo>
                    <a:pt x="50" y="34"/>
                  </a:lnTo>
                  <a:lnTo>
                    <a:pt x="35" y="29"/>
                  </a:lnTo>
                  <a:lnTo>
                    <a:pt x="33" y="29"/>
                  </a:lnTo>
                  <a:lnTo>
                    <a:pt x="19" y="25"/>
                  </a:lnTo>
                  <a:lnTo>
                    <a:pt x="16" y="25"/>
                  </a:lnTo>
                  <a:lnTo>
                    <a:pt x="2" y="23"/>
                  </a:lnTo>
                  <a:lnTo>
                    <a:pt x="0" y="23"/>
                  </a:lnTo>
                  <a:lnTo>
                    <a:pt x="0" y="2"/>
                  </a:lnTo>
                  <a:lnTo>
                    <a:pt x="14" y="0"/>
                  </a:lnTo>
                  <a:lnTo>
                    <a:pt x="2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Freeform 37"/>
            <p:cNvSpPr>
              <a:spLocks/>
            </p:cNvSpPr>
            <p:nvPr/>
          </p:nvSpPr>
          <p:spPr bwMode="auto">
            <a:xfrm>
              <a:off x="6399213" y="4073525"/>
              <a:ext cx="1531938" cy="738188"/>
            </a:xfrm>
            <a:custGeom>
              <a:avLst/>
              <a:gdLst>
                <a:gd name="T0" fmla="*/ 440 w 965"/>
                <a:gd name="T1" fmla="*/ 0 h 465"/>
                <a:gd name="T2" fmla="*/ 442 w 965"/>
                <a:gd name="T3" fmla="*/ 0 h 465"/>
                <a:gd name="T4" fmla="*/ 442 w 965"/>
                <a:gd name="T5" fmla="*/ 0 h 465"/>
                <a:gd name="T6" fmla="*/ 550 w 965"/>
                <a:gd name="T7" fmla="*/ 21 h 465"/>
                <a:gd name="T8" fmla="*/ 598 w 965"/>
                <a:gd name="T9" fmla="*/ 46 h 465"/>
                <a:gd name="T10" fmla="*/ 671 w 965"/>
                <a:gd name="T11" fmla="*/ 113 h 465"/>
                <a:gd name="T12" fmla="*/ 671 w 965"/>
                <a:gd name="T13" fmla="*/ 113 h 465"/>
                <a:gd name="T14" fmla="*/ 671 w 965"/>
                <a:gd name="T15" fmla="*/ 113 h 465"/>
                <a:gd name="T16" fmla="*/ 671 w 965"/>
                <a:gd name="T17" fmla="*/ 115 h 465"/>
                <a:gd name="T18" fmla="*/ 671 w 965"/>
                <a:gd name="T19" fmla="*/ 115 h 465"/>
                <a:gd name="T20" fmla="*/ 709 w 965"/>
                <a:gd name="T21" fmla="*/ 181 h 465"/>
                <a:gd name="T22" fmla="*/ 709 w 965"/>
                <a:gd name="T23" fmla="*/ 181 h 465"/>
                <a:gd name="T24" fmla="*/ 709 w 965"/>
                <a:gd name="T25" fmla="*/ 181 h 465"/>
                <a:gd name="T26" fmla="*/ 709 w 965"/>
                <a:gd name="T27" fmla="*/ 183 h 465"/>
                <a:gd name="T28" fmla="*/ 711 w 965"/>
                <a:gd name="T29" fmla="*/ 183 h 465"/>
                <a:gd name="T30" fmla="*/ 765 w 965"/>
                <a:gd name="T31" fmla="*/ 175 h 465"/>
                <a:gd name="T32" fmla="*/ 784 w 965"/>
                <a:gd name="T33" fmla="*/ 175 h 465"/>
                <a:gd name="T34" fmla="*/ 798 w 965"/>
                <a:gd name="T35" fmla="*/ 177 h 465"/>
                <a:gd name="T36" fmla="*/ 801 w 965"/>
                <a:gd name="T37" fmla="*/ 177 h 465"/>
                <a:gd name="T38" fmla="*/ 817 w 965"/>
                <a:gd name="T39" fmla="*/ 181 h 465"/>
                <a:gd name="T40" fmla="*/ 832 w 965"/>
                <a:gd name="T41" fmla="*/ 186 h 465"/>
                <a:gd name="T42" fmla="*/ 846 w 965"/>
                <a:gd name="T43" fmla="*/ 192 h 465"/>
                <a:gd name="T44" fmla="*/ 919 w 965"/>
                <a:gd name="T45" fmla="*/ 246 h 465"/>
                <a:gd name="T46" fmla="*/ 959 w 965"/>
                <a:gd name="T47" fmla="*/ 327 h 465"/>
                <a:gd name="T48" fmla="*/ 959 w 965"/>
                <a:gd name="T49" fmla="*/ 423 h 465"/>
                <a:gd name="T50" fmla="*/ 6 w 965"/>
                <a:gd name="T51" fmla="*/ 465 h 465"/>
                <a:gd name="T52" fmla="*/ 0 w 965"/>
                <a:gd name="T53" fmla="*/ 427 h 465"/>
                <a:gd name="T54" fmla="*/ 22 w 965"/>
                <a:gd name="T55" fmla="*/ 352 h 465"/>
                <a:gd name="T56" fmla="*/ 75 w 965"/>
                <a:gd name="T57" fmla="*/ 298 h 465"/>
                <a:gd name="T58" fmla="*/ 148 w 965"/>
                <a:gd name="T59" fmla="*/ 275 h 465"/>
                <a:gd name="T60" fmla="*/ 171 w 965"/>
                <a:gd name="T61" fmla="*/ 177 h 465"/>
                <a:gd name="T62" fmla="*/ 225 w 965"/>
                <a:gd name="T63" fmla="*/ 94 h 465"/>
                <a:gd name="T64" fmla="*/ 256 w 965"/>
                <a:gd name="T65" fmla="*/ 65 h 465"/>
                <a:gd name="T66" fmla="*/ 315 w 965"/>
                <a:gd name="T67" fmla="*/ 27 h 465"/>
                <a:gd name="T68" fmla="*/ 327 w 965"/>
                <a:gd name="T69" fmla="*/ 31 h 465"/>
                <a:gd name="T70" fmla="*/ 339 w 965"/>
                <a:gd name="T71" fmla="*/ 27 h 465"/>
                <a:gd name="T72" fmla="*/ 346 w 965"/>
                <a:gd name="T73" fmla="*/ 15 h 465"/>
                <a:gd name="T74" fmla="*/ 433 w 965"/>
                <a:gd name="T75" fmla="*/ 0 h 465"/>
                <a:gd name="T76" fmla="*/ 435 w 965"/>
                <a:gd name="T77" fmla="*/ 0 h 465"/>
                <a:gd name="T78" fmla="*/ 436 w 965"/>
                <a:gd name="T79" fmla="*/ 0 h 465"/>
                <a:gd name="T80" fmla="*/ 436 w 965"/>
                <a:gd name="T81" fmla="*/ 0 h 465"/>
                <a:gd name="T82" fmla="*/ 436 w 965"/>
                <a:gd name="T83" fmla="*/ 0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5" h="465">
                  <a:moveTo>
                    <a:pt x="436" y="0"/>
                  </a:moveTo>
                  <a:lnTo>
                    <a:pt x="440" y="0"/>
                  </a:lnTo>
                  <a:lnTo>
                    <a:pt x="440" y="0"/>
                  </a:lnTo>
                  <a:lnTo>
                    <a:pt x="442" y="0"/>
                  </a:lnTo>
                  <a:lnTo>
                    <a:pt x="442" y="0"/>
                  </a:lnTo>
                  <a:lnTo>
                    <a:pt x="442" y="0"/>
                  </a:lnTo>
                  <a:lnTo>
                    <a:pt x="498" y="6"/>
                  </a:lnTo>
                  <a:lnTo>
                    <a:pt x="550" y="21"/>
                  </a:lnTo>
                  <a:lnTo>
                    <a:pt x="598" y="46"/>
                  </a:lnTo>
                  <a:lnTo>
                    <a:pt x="598" y="46"/>
                  </a:lnTo>
                  <a:lnTo>
                    <a:pt x="636" y="77"/>
                  </a:lnTo>
                  <a:lnTo>
                    <a:pt x="671" y="113"/>
                  </a:lnTo>
                  <a:lnTo>
                    <a:pt x="671" y="113"/>
                  </a:lnTo>
                  <a:lnTo>
                    <a:pt x="671" y="113"/>
                  </a:lnTo>
                  <a:lnTo>
                    <a:pt x="671" y="113"/>
                  </a:lnTo>
                  <a:lnTo>
                    <a:pt x="671" y="113"/>
                  </a:lnTo>
                  <a:lnTo>
                    <a:pt x="671" y="115"/>
                  </a:lnTo>
                  <a:lnTo>
                    <a:pt x="671" y="115"/>
                  </a:lnTo>
                  <a:lnTo>
                    <a:pt x="671" y="115"/>
                  </a:lnTo>
                  <a:lnTo>
                    <a:pt x="671" y="115"/>
                  </a:lnTo>
                  <a:lnTo>
                    <a:pt x="692" y="146"/>
                  </a:lnTo>
                  <a:lnTo>
                    <a:pt x="709" y="181"/>
                  </a:lnTo>
                  <a:lnTo>
                    <a:pt x="709" y="181"/>
                  </a:lnTo>
                  <a:lnTo>
                    <a:pt x="709" y="181"/>
                  </a:lnTo>
                  <a:lnTo>
                    <a:pt x="709" y="181"/>
                  </a:lnTo>
                  <a:lnTo>
                    <a:pt x="709" y="181"/>
                  </a:lnTo>
                  <a:lnTo>
                    <a:pt x="709" y="183"/>
                  </a:lnTo>
                  <a:lnTo>
                    <a:pt x="709" y="183"/>
                  </a:lnTo>
                  <a:lnTo>
                    <a:pt x="709" y="183"/>
                  </a:lnTo>
                  <a:lnTo>
                    <a:pt x="711" y="183"/>
                  </a:lnTo>
                  <a:lnTo>
                    <a:pt x="744" y="175"/>
                  </a:lnTo>
                  <a:lnTo>
                    <a:pt x="765" y="175"/>
                  </a:lnTo>
                  <a:lnTo>
                    <a:pt x="784" y="175"/>
                  </a:lnTo>
                  <a:lnTo>
                    <a:pt x="784" y="175"/>
                  </a:lnTo>
                  <a:lnTo>
                    <a:pt x="794" y="177"/>
                  </a:lnTo>
                  <a:lnTo>
                    <a:pt x="798" y="177"/>
                  </a:lnTo>
                  <a:lnTo>
                    <a:pt x="801" y="177"/>
                  </a:lnTo>
                  <a:lnTo>
                    <a:pt x="801" y="177"/>
                  </a:lnTo>
                  <a:lnTo>
                    <a:pt x="815" y="181"/>
                  </a:lnTo>
                  <a:lnTo>
                    <a:pt x="817" y="181"/>
                  </a:lnTo>
                  <a:lnTo>
                    <a:pt x="817" y="181"/>
                  </a:lnTo>
                  <a:lnTo>
                    <a:pt x="832" y="186"/>
                  </a:lnTo>
                  <a:lnTo>
                    <a:pt x="846" y="192"/>
                  </a:lnTo>
                  <a:lnTo>
                    <a:pt x="846" y="192"/>
                  </a:lnTo>
                  <a:lnTo>
                    <a:pt x="886" y="215"/>
                  </a:lnTo>
                  <a:lnTo>
                    <a:pt x="919" y="246"/>
                  </a:lnTo>
                  <a:lnTo>
                    <a:pt x="942" y="284"/>
                  </a:lnTo>
                  <a:lnTo>
                    <a:pt x="959" y="327"/>
                  </a:lnTo>
                  <a:lnTo>
                    <a:pt x="965" y="375"/>
                  </a:lnTo>
                  <a:lnTo>
                    <a:pt x="959" y="423"/>
                  </a:lnTo>
                  <a:lnTo>
                    <a:pt x="943" y="465"/>
                  </a:lnTo>
                  <a:lnTo>
                    <a:pt x="6" y="465"/>
                  </a:lnTo>
                  <a:lnTo>
                    <a:pt x="0" y="428"/>
                  </a:lnTo>
                  <a:lnTo>
                    <a:pt x="0" y="427"/>
                  </a:lnTo>
                  <a:lnTo>
                    <a:pt x="6" y="386"/>
                  </a:lnTo>
                  <a:lnTo>
                    <a:pt x="22" y="352"/>
                  </a:lnTo>
                  <a:lnTo>
                    <a:pt x="45" y="321"/>
                  </a:lnTo>
                  <a:lnTo>
                    <a:pt x="75" y="298"/>
                  </a:lnTo>
                  <a:lnTo>
                    <a:pt x="110" y="282"/>
                  </a:lnTo>
                  <a:lnTo>
                    <a:pt x="148" y="275"/>
                  </a:lnTo>
                  <a:lnTo>
                    <a:pt x="156" y="225"/>
                  </a:lnTo>
                  <a:lnTo>
                    <a:pt x="171" y="177"/>
                  </a:lnTo>
                  <a:lnTo>
                    <a:pt x="194" y="133"/>
                  </a:lnTo>
                  <a:lnTo>
                    <a:pt x="225" y="94"/>
                  </a:lnTo>
                  <a:lnTo>
                    <a:pt x="225" y="94"/>
                  </a:lnTo>
                  <a:lnTo>
                    <a:pt x="256" y="65"/>
                  </a:lnTo>
                  <a:lnTo>
                    <a:pt x="290" y="40"/>
                  </a:lnTo>
                  <a:lnTo>
                    <a:pt x="315" y="27"/>
                  </a:lnTo>
                  <a:lnTo>
                    <a:pt x="319" y="31"/>
                  </a:lnTo>
                  <a:lnTo>
                    <a:pt x="327" y="31"/>
                  </a:lnTo>
                  <a:lnTo>
                    <a:pt x="333" y="31"/>
                  </a:lnTo>
                  <a:lnTo>
                    <a:pt x="339" y="27"/>
                  </a:lnTo>
                  <a:lnTo>
                    <a:pt x="342" y="21"/>
                  </a:lnTo>
                  <a:lnTo>
                    <a:pt x="346" y="15"/>
                  </a:lnTo>
                  <a:lnTo>
                    <a:pt x="388" y="4"/>
                  </a:lnTo>
                  <a:lnTo>
                    <a:pt x="433" y="0"/>
                  </a:lnTo>
                  <a:lnTo>
                    <a:pt x="433" y="0"/>
                  </a:lnTo>
                  <a:lnTo>
                    <a:pt x="435" y="0"/>
                  </a:lnTo>
                  <a:lnTo>
                    <a:pt x="435" y="0"/>
                  </a:lnTo>
                  <a:lnTo>
                    <a:pt x="436" y="0"/>
                  </a:lnTo>
                  <a:lnTo>
                    <a:pt x="436" y="0"/>
                  </a:lnTo>
                  <a:lnTo>
                    <a:pt x="436" y="0"/>
                  </a:lnTo>
                  <a:lnTo>
                    <a:pt x="436" y="0"/>
                  </a:lnTo>
                  <a:lnTo>
                    <a:pt x="436" y="0"/>
                  </a:lnTo>
                  <a:close/>
                </a:path>
              </a:pathLst>
            </a:custGeom>
            <a:solidFill>
              <a:srgbClr val="BCECF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Freeform 38"/>
            <p:cNvSpPr>
              <a:spLocks/>
            </p:cNvSpPr>
            <p:nvPr/>
          </p:nvSpPr>
          <p:spPr bwMode="auto">
            <a:xfrm>
              <a:off x="6756400" y="4137025"/>
              <a:ext cx="103188" cy="85725"/>
            </a:xfrm>
            <a:custGeom>
              <a:avLst/>
              <a:gdLst>
                <a:gd name="T0" fmla="*/ 65 w 65"/>
                <a:gd name="T1" fmla="*/ 0 h 54"/>
                <a:gd name="T2" fmla="*/ 65 w 65"/>
                <a:gd name="T3" fmla="*/ 0 h 54"/>
                <a:gd name="T4" fmla="*/ 31 w 65"/>
                <a:gd name="T5" fmla="*/ 25 h 54"/>
                <a:gd name="T6" fmla="*/ 0 w 65"/>
                <a:gd name="T7" fmla="*/ 54 h 54"/>
                <a:gd name="T8" fmla="*/ 0 w 65"/>
                <a:gd name="T9" fmla="*/ 54 h 54"/>
                <a:gd name="T10" fmla="*/ 31 w 65"/>
                <a:gd name="T11" fmla="*/ 25 h 54"/>
                <a:gd name="T12" fmla="*/ 65 w 6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65" h="54">
                  <a:moveTo>
                    <a:pt x="65" y="0"/>
                  </a:moveTo>
                  <a:lnTo>
                    <a:pt x="65" y="0"/>
                  </a:lnTo>
                  <a:lnTo>
                    <a:pt x="31" y="25"/>
                  </a:lnTo>
                  <a:lnTo>
                    <a:pt x="0" y="54"/>
                  </a:lnTo>
                  <a:lnTo>
                    <a:pt x="0" y="54"/>
                  </a:lnTo>
                  <a:lnTo>
                    <a:pt x="31" y="25"/>
                  </a:lnTo>
                  <a:lnTo>
                    <a:pt x="65" y="0"/>
                  </a:lnTo>
                  <a:close/>
                </a:path>
              </a:pathLst>
            </a:custGeom>
            <a:solidFill>
              <a:srgbClr val="F9BDB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Freeform 39"/>
            <p:cNvSpPr>
              <a:spLocks noEditPoints="1"/>
            </p:cNvSpPr>
            <p:nvPr/>
          </p:nvSpPr>
          <p:spPr bwMode="auto">
            <a:xfrm>
              <a:off x="6859588" y="4073525"/>
              <a:ext cx="488950" cy="73025"/>
            </a:xfrm>
            <a:custGeom>
              <a:avLst/>
              <a:gdLst>
                <a:gd name="T0" fmla="*/ 25 w 308"/>
                <a:gd name="T1" fmla="*/ 27 h 46"/>
                <a:gd name="T2" fmla="*/ 25 w 308"/>
                <a:gd name="T3" fmla="*/ 27 h 46"/>
                <a:gd name="T4" fmla="*/ 0 w 308"/>
                <a:gd name="T5" fmla="*/ 40 h 46"/>
                <a:gd name="T6" fmla="*/ 0 w 308"/>
                <a:gd name="T7" fmla="*/ 40 h 46"/>
                <a:gd name="T8" fmla="*/ 25 w 308"/>
                <a:gd name="T9" fmla="*/ 27 h 46"/>
                <a:gd name="T10" fmla="*/ 269 w 308"/>
                <a:gd name="T11" fmla="*/ 27 h 46"/>
                <a:gd name="T12" fmla="*/ 287 w 308"/>
                <a:gd name="T13" fmla="*/ 33 h 46"/>
                <a:gd name="T14" fmla="*/ 287 w 308"/>
                <a:gd name="T15" fmla="*/ 33 h 46"/>
                <a:gd name="T16" fmla="*/ 308 w 308"/>
                <a:gd name="T17" fmla="*/ 46 h 46"/>
                <a:gd name="T18" fmla="*/ 308 w 308"/>
                <a:gd name="T19" fmla="*/ 46 h 46"/>
                <a:gd name="T20" fmla="*/ 269 w 308"/>
                <a:gd name="T21" fmla="*/ 27 h 46"/>
                <a:gd name="T22" fmla="*/ 254 w 308"/>
                <a:gd name="T23" fmla="*/ 19 h 46"/>
                <a:gd name="T24" fmla="*/ 260 w 308"/>
                <a:gd name="T25" fmla="*/ 21 h 46"/>
                <a:gd name="T26" fmla="*/ 269 w 308"/>
                <a:gd name="T27" fmla="*/ 27 h 46"/>
                <a:gd name="T28" fmla="*/ 254 w 308"/>
                <a:gd name="T29" fmla="*/ 19 h 46"/>
                <a:gd name="T30" fmla="*/ 73 w 308"/>
                <a:gd name="T31" fmla="*/ 10 h 46"/>
                <a:gd name="T32" fmla="*/ 56 w 308"/>
                <a:gd name="T33" fmla="*/ 15 h 46"/>
                <a:gd name="T34" fmla="*/ 56 w 308"/>
                <a:gd name="T35" fmla="*/ 15 h 46"/>
                <a:gd name="T36" fmla="*/ 73 w 308"/>
                <a:gd name="T37" fmla="*/ 10 h 46"/>
                <a:gd name="T38" fmla="*/ 219 w 308"/>
                <a:gd name="T39" fmla="*/ 10 h 46"/>
                <a:gd name="T40" fmla="*/ 244 w 308"/>
                <a:gd name="T41" fmla="*/ 15 h 46"/>
                <a:gd name="T42" fmla="*/ 254 w 308"/>
                <a:gd name="T43" fmla="*/ 19 h 46"/>
                <a:gd name="T44" fmla="*/ 219 w 308"/>
                <a:gd name="T45" fmla="*/ 10 h 46"/>
                <a:gd name="T46" fmla="*/ 204 w 308"/>
                <a:gd name="T47" fmla="*/ 4 h 46"/>
                <a:gd name="T48" fmla="*/ 208 w 308"/>
                <a:gd name="T49" fmla="*/ 6 h 46"/>
                <a:gd name="T50" fmla="*/ 219 w 308"/>
                <a:gd name="T51" fmla="*/ 10 h 46"/>
                <a:gd name="T52" fmla="*/ 204 w 308"/>
                <a:gd name="T53" fmla="*/ 4 h 46"/>
                <a:gd name="T54" fmla="*/ 98 w 308"/>
                <a:gd name="T55" fmla="*/ 4 h 46"/>
                <a:gd name="T56" fmla="*/ 73 w 308"/>
                <a:gd name="T57" fmla="*/ 10 h 46"/>
                <a:gd name="T58" fmla="*/ 98 w 308"/>
                <a:gd name="T59" fmla="*/ 4 h 46"/>
                <a:gd name="T60" fmla="*/ 98 w 308"/>
                <a:gd name="T61" fmla="*/ 4 h 46"/>
                <a:gd name="T62" fmla="*/ 116 w 308"/>
                <a:gd name="T63" fmla="*/ 2 h 46"/>
                <a:gd name="T64" fmla="*/ 98 w 308"/>
                <a:gd name="T65" fmla="*/ 4 h 46"/>
                <a:gd name="T66" fmla="*/ 98 w 308"/>
                <a:gd name="T67" fmla="*/ 4 h 46"/>
                <a:gd name="T68" fmla="*/ 116 w 308"/>
                <a:gd name="T69" fmla="*/ 2 h 46"/>
                <a:gd name="T70" fmla="*/ 145 w 308"/>
                <a:gd name="T71" fmla="*/ 0 h 46"/>
                <a:gd name="T72" fmla="*/ 145 w 308"/>
                <a:gd name="T73" fmla="*/ 0 h 46"/>
                <a:gd name="T74" fmla="*/ 116 w 308"/>
                <a:gd name="T75" fmla="*/ 2 h 46"/>
                <a:gd name="T76" fmla="*/ 143 w 308"/>
                <a:gd name="T77" fmla="*/ 0 h 46"/>
                <a:gd name="T78" fmla="*/ 143 w 308"/>
                <a:gd name="T79" fmla="*/ 0 h 46"/>
                <a:gd name="T80" fmla="*/ 145 w 308"/>
                <a:gd name="T81" fmla="*/ 0 h 46"/>
                <a:gd name="T82" fmla="*/ 146 w 308"/>
                <a:gd name="T83" fmla="*/ 0 h 46"/>
                <a:gd name="T84" fmla="*/ 145 w 308"/>
                <a:gd name="T85" fmla="*/ 0 h 46"/>
                <a:gd name="T86" fmla="*/ 145 w 308"/>
                <a:gd name="T87" fmla="*/ 0 h 46"/>
                <a:gd name="T88" fmla="*/ 146 w 308"/>
                <a:gd name="T89" fmla="*/ 0 h 46"/>
                <a:gd name="T90" fmla="*/ 152 w 308"/>
                <a:gd name="T91" fmla="*/ 0 h 46"/>
                <a:gd name="T92" fmla="*/ 200 w 308"/>
                <a:gd name="T93" fmla="*/ 4 h 46"/>
                <a:gd name="T94" fmla="*/ 204 w 308"/>
                <a:gd name="T95" fmla="*/ 4 h 46"/>
                <a:gd name="T96" fmla="*/ 152 w 308"/>
                <a:gd name="T97" fmla="*/ 0 h 46"/>
                <a:gd name="T98" fmla="*/ 146 w 308"/>
                <a:gd name="T99" fmla="*/ 0 h 46"/>
                <a:gd name="T100" fmla="*/ 146 w 308"/>
                <a:gd name="T101" fmla="*/ 0 h 46"/>
                <a:gd name="T102" fmla="*/ 146 w 308"/>
                <a:gd name="T103" fmla="*/ 0 h 46"/>
                <a:gd name="T104" fmla="*/ 146 w 308"/>
                <a:gd name="T105" fmla="*/ 0 h 46"/>
                <a:gd name="T106" fmla="*/ 146 w 308"/>
                <a:gd name="T107" fmla="*/ 0 h 46"/>
                <a:gd name="T108" fmla="*/ 146 w 308"/>
                <a:gd name="T109" fmla="*/ 0 h 46"/>
                <a:gd name="T110" fmla="*/ 146 w 308"/>
                <a:gd name="T111" fmla="*/ 0 h 46"/>
                <a:gd name="T112" fmla="*/ 146 w 308"/>
                <a:gd name="T113" fmla="*/ 0 h 46"/>
                <a:gd name="T114" fmla="*/ 146 w 308"/>
                <a:gd name="T115" fmla="*/ 0 h 46"/>
                <a:gd name="T116" fmla="*/ 146 w 308"/>
                <a:gd name="T117" fmla="*/ 0 h 46"/>
                <a:gd name="T118" fmla="*/ 146 w 308"/>
                <a:gd name="T119" fmla="*/ 0 h 46"/>
                <a:gd name="T120" fmla="*/ 146 w 308"/>
                <a:gd name="T12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8" h="46">
                  <a:moveTo>
                    <a:pt x="25" y="27"/>
                  </a:moveTo>
                  <a:lnTo>
                    <a:pt x="25" y="27"/>
                  </a:lnTo>
                  <a:lnTo>
                    <a:pt x="0" y="40"/>
                  </a:lnTo>
                  <a:lnTo>
                    <a:pt x="0" y="40"/>
                  </a:lnTo>
                  <a:lnTo>
                    <a:pt x="25" y="27"/>
                  </a:lnTo>
                  <a:close/>
                  <a:moveTo>
                    <a:pt x="269" y="27"/>
                  </a:moveTo>
                  <a:lnTo>
                    <a:pt x="287" y="33"/>
                  </a:lnTo>
                  <a:lnTo>
                    <a:pt x="287" y="33"/>
                  </a:lnTo>
                  <a:lnTo>
                    <a:pt x="308" y="46"/>
                  </a:lnTo>
                  <a:lnTo>
                    <a:pt x="308" y="46"/>
                  </a:lnTo>
                  <a:lnTo>
                    <a:pt x="269" y="27"/>
                  </a:lnTo>
                  <a:close/>
                  <a:moveTo>
                    <a:pt x="254" y="19"/>
                  </a:moveTo>
                  <a:lnTo>
                    <a:pt x="260" y="21"/>
                  </a:lnTo>
                  <a:lnTo>
                    <a:pt x="269" y="27"/>
                  </a:lnTo>
                  <a:lnTo>
                    <a:pt x="254" y="19"/>
                  </a:lnTo>
                  <a:close/>
                  <a:moveTo>
                    <a:pt x="73" y="10"/>
                  </a:moveTo>
                  <a:lnTo>
                    <a:pt x="56" y="15"/>
                  </a:lnTo>
                  <a:lnTo>
                    <a:pt x="56" y="15"/>
                  </a:lnTo>
                  <a:lnTo>
                    <a:pt x="73" y="10"/>
                  </a:lnTo>
                  <a:close/>
                  <a:moveTo>
                    <a:pt x="219" y="10"/>
                  </a:moveTo>
                  <a:lnTo>
                    <a:pt x="244" y="15"/>
                  </a:lnTo>
                  <a:lnTo>
                    <a:pt x="254" y="19"/>
                  </a:lnTo>
                  <a:lnTo>
                    <a:pt x="219" y="10"/>
                  </a:lnTo>
                  <a:close/>
                  <a:moveTo>
                    <a:pt x="204" y="4"/>
                  </a:moveTo>
                  <a:lnTo>
                    <a:pt x="208" y="6"/>
                  </a:lnTo>
                  <a:lnTo>
                    <a:pt x="219" y="10"/>
                  </a:lnTo>
                  <a:lnTo>
                    <a:pt x="204" y="4"/>
                  </a:lnTo>
                  <a:close/>
                  <a:moveTo>
                    <a:pt x="98" y="4"/>
                  </a:moveTo>
                  <a:lnTo>
                    <a:pt x="73" y="10"/>
                  </a:lnTo>
                  <a:lnTo>
                    <a:pt x="98" y="4"/>
                  </a:lnTo>
                  <a:lnTo>
                    <a:pt x="98" y="4"/>
                  </a:lnTo>
                  <a:close/>
                  <a:moveTo>
                    <a:pt x="116" y="2"/>
                  </a:moveTo>
                  <a:lnTo>
                    <a:pt x="98" y="4"/>
                  </a:lnTo>
                  <a:lnTo>
                    <a:pt x="98" y="4"/>
                  </a:lnTo>
                  <a:lnTo>
                    <a:pt x="116" y="2"/>
                  </a:lnTo>
                  <a:close/>
                  <a:moveTo>
                    <a:pt x="145" y="0"/>
                  </a:moveTo>
                  <a:lnTo>
                    <a:pt x="145" y="0"/>
                  </a:lnTo>
                  <a:lnTo>
                    <a:pt x="116" y="2"/>
                  </a:lnTo>
                  <a:lnTo>
                    <a:pt x="143" y="0"/>
                  </a:lnTo>
                  <a:lnTo>
                    <a:pt x="143" y="0"/>
                  </a:lnTo>
                  <a:lnTo>
                    <a:pt x="145" y="0"/>
                  </a:lnTo>
                  <a:close/>
                  <a:moveTo>
                    <a:pt x="146" y="0"/>
                  </a:moveTo>
                  <a:lnTo>
                    <a:pt x="145" y="0"/>
                  </a:lnTo>
                  <a:lnTo>
                    <a:pt x="145" y="0"/>
                  </a:lnTo>
                  <a:lnTo>
                    <a:pt x="146" y="0"/>
                  </a:lnTo>
                  <a:close/>
                  <a:moveTo>
                    <a:pt x="152" y="0"/>
                  </a:moveTo>
                  <a:lnTo>
                    <a:pt x="200" y="4"/>
                  </a:lnTo>
                  <a:lnTo>
                    <a:pt x="204" y="4"/>
                  </a:lnTo>
                  <a:lnTo>
                    <a:pt x="152" y="0"/>
                  </a:lnTo>
                  <a:close/>
                  <a:moveTo>
                    <a:pt x="146" y="0"/>
                  </a:moveTo>
                  <a:lnTo>
                    <a:pt x="146" y="0"/>
                  </a:lnTo>
                  <a:lnTo>
                    <a:pt x="146" y="0"/>
                  </a:lnTo>
                  <a:lnTo>
                    <a:pt x="146" y="0"/>
                  </a:lnTo>
                  <a:close/>
                  <a:moveTo>
                    <a:pt x="146" y="0"/>
                  </a:moveTo>
                  <a:lnTo>
                    <a:pt x="146" y="0"/>
                  </a:lnTo>
                  <a:lnTo>
                    <a:pt x="146" y="0"/>
                  </a:lnTo>
                  <a:lnTo>
                    <a:pt x="146" y="0"/>
                  </a:lnTo>
                  <a:close/>
                  <a:moveTo>
                    <a:pt x="146" y="0"/>
                  </a:moveTo>
                  <a:lnTo>
                    <a:pt x="146" y="0"/>
                  </a:lnTo>
                  <a:lnTo>
                    <a:pt x="146" y="0"/>
                  </a:lnTo>
                  <a:lnTo>
                    <a:pt x="146" y="0"/>
                  </a:lnTo>
                  <a:close/>
                </a:path>
              </a:pathLst>
            </a:custGeom>
            <a:solidFill>
              <a:srgbClr val="F0B0D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Freeform 40"/>
            <p:cNvSpPr>
              <a:spLocks/>
            </p:cNvSpPr>
            <p:nvPr/>
          </p:nvSpPr>
          <p:spPr bwMode="auto">
            <a:xfrm>
              <a:off x="6899275" y="4097338"/>
              <a:ext cx="49213" cy="25400"/>
            </a:xfrm>
            <a:custGeom>
              <a:avLst/>
              <a:gdLst>
                <a:gd name="T0" fmla="*/ 31 w 31"/>
                <a:gd name="T1" fmla="*/ 0 h 16"/>
                <a:gd name="T2" fmla="*/ 31 w 31"/>
                <a:gd name="T3" fmla="*/ 0 h 16"/>
                <a:gd name="T4" fmla="*/ 27 w 31"/>
                <a:gd name="T5" fmla="*/ 6 h 16"/>
                <a:gd name="T6" fmla="*/ 24 w 31"/>
                <a:gd name="T7" fmla="*/ 12 h 16"/>
                <a:gd name="T8" fmla="*/ 18 w 31"/>
                <a:gd name="T9" fmla="*/ 16 h 16"/>
                <a:gd name="T10" fmla="*/ 12 w 31"/>
                <a:gd name="T11" fmla="*/ 16 h 16"/>
                <a:gd name="T12" fmla="*/ 4 w 31"/>
                <a:gd name="T13" fmla="*/ 16 h 16"/>
                <a:gd name="T14" fmla="*/ 0 w 31"/>
                <a:gd name="T15" fmla="*/ 12 h 16"/>
                <a:gd name="T16" fmla="*/ 0 w 31"/>
                <a:gd name="T17" fmla="*/ 12 h 16"/>
                <a:gd name="T18" fmla="*/ 14 w 31"/>
                <a:gd name="T19" fmla="*/ 6 h 16"/>
                <a:gd name="T20" fmla="*/ 31 w 31"/>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6">
                  <a:moveTo>
                    <a:pt x="31" y="0"/>
                  </a:moveTo>
                  <a:lnTo>
                    <a:pt x="31" y="0"/>
                  </a:lnTo>
                  <a:lnTo>
                    <a:pt x="27" y="6"/>
                  </a:lnTo>
                  <a:lnTo>
                    <a:pt x="24" y="12"/>
                  </a:lnTo>
                  <a:lnTo>
                    <a:pt x="18" y="16"/>
                  </a:lnTo>
                  <a:lnTo>
                    <a:pt x="12" y="16"/>
                  </a:lnTo>
                  <a:lnTo>
                    <a:pt x="4" y="16"/>
                  </a:lnTo>
                  <a:lnTo>
                    <a:pt x="0" y="12"/>
                  </a:lnTo>
                  <a:lnTo>
                    <a:pt x="0" y="12"/>
                  </a:lnTo>
                  <a:lnTo>
                    <a:pt x="14" y="6"/>
                  </a:lnTo>
                  <a:lnTo>
                    <a:pt x="3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Freeform 41"/>
            <p:cNvSpPr>
              <a:spLocks noEditPoints="1"/>
            </p:cNvSpPr>
            <p:nvPr/>
          </p:nvSpPr>
          <p:spPr bwMode="auto">
            <a:xfrm>
              <a:off x="7315200" y="4125913"/>
              <a:ext cx="328613" cy="238125"/>
            </a:xfrm>
            <a:custGeom>
              <a:avLst/>
              <a:gdLst>
                <a:gd name="T0" fmla="*/ 165 w 207"/>
                <a:gd name="T1" fmla="*/ 144 h 150"/>
                <a:gd name="T2" fmla="*/ 134 w 207"/>
                <a:gd name="T3" fmla="*/ 150 h 150"/>
                <a:gd name="T4" fmla="*/ 159 w 207"/>
                <a:gd name="T5" fmla="*/ 144 h 150"/>
                <a:gd name="T6" fmla="*/ 165 w 207"/>
                <a:gd name="T7" fmla="*/ 144 h 150"/>
                <a:gd name="T8" fmla="*/ 188 w 207"/>
                <a:gd name="T9" fmla="*/ 142 h 150"/>
                <a:gd name="T10" fmla="*/ 165 w 207"/>
                <a:gd name="T11" fmla="*/ 144 h 150"/>
                <a:gd name="T12" fmla="*/ 167 w 207"/>
                <a:gd name="T13" fmla="*/ 142 h 150"/>
                <a:gd name="T14" fmla="*/ 188 w 207"/>
                <a:gd name="T15" fmla="*/ 142 h 150"/>
                <a:gd name="T16" fmla="*/ 188 w 207"/>
                <a:gd name="T17" fmla="*/ 142 h 150"/>
                <a:gd name="T18" fmla="*/ 205 w 207"/>
                <a:gd name="T19" fmla="*/ 142 h 150"/>
                <a:gd name="T20" fmla="*/ 205 w 207"/>
                <a:gd name="T21" fmla="*/ 142 h 150"/>
                <a:gd name="T22" fmla="*/ 207 w 207"/>
                <a:gd name="T23" fmla="*/ 142 h 150"/>
                <a:gd name="T24" fmla="*/ 188 w 207"/>
                <a:gd name="T25" fmla="*/ 142 h 150"/>
                <a:gd name="T26" fmla="*/ 188 w 207"/>
                <a:gd name="T27" fmla="*/ 142 h 150"/>
                <a:gd name="T28" fmla="*/ 188 w 207"/>
                <a:gd name="T29" fmla="*/ 142 h 150"/>
                <a:gd name="T30" fmla="*/ 61 w 207"/>
                <a:gd name="T31" fmla="*/ 46 h 150"/>
                <a:gd name="T32" fmla="*/ 65 w 207"/>
                <a:gd name="T33" fmla="*/ 50 h 150"/>
                <a:gd name="T34" fmla="*/ 94 w 207"/>
                <a:gd name="T35" fmla="*/ 80 h 150"/>
                <a:gd name="T36" fmla="*/ 61 w 207"/>
                <a:gd name="T37" fmla="*/ 46 h 150"/>
                <a:gd name="T38" fmla="*/ 52 w 207"/>
                <a:gd name="T39" fmla="*/ 38 h 150"/>
                <a:gd name="T40" fmla="*/ 59 w 207"/>
                <a:gd name="T41" fmla="*/ 44 h 150"/>
                <a:gd name="T42" fmla="*/ 61 w 207"/>
                <a:gd name="T43" fmla="*/ 46 h 150"/>
                <a:gd name="T44" fmla="*/ 52 w 207"/>
                <a:gd name="T45" fmla="*/ 38 h 150"/>
                <a:gd name="T46" fmla="*/ 27 w 207"/>
                <a:gd name="T47" fmla="*/ 17 h 150"/>
                <a:gd name="T48" fmla="*/ 34 w 207"/>
                <a:gd name="T49" fmla="*/ 23 h 150"/>
                <a:gd name="T50" fmla="*/ 52 w 207"/>
                <a:gd name="T51" fmla="*/ 38 h 150"/>
                <a:gd name="T52" fmla="*/ 27 w 207"/>
                <a:gd name="T53" fmla="*/ 17 h 150"/>
                <a:gd name="T54" fmla="*/ 0 w 207"/>
                <a:gd name="T55" fmla="*/ 2 h 150"/>
                <a:gd name="T56" fmla="*/ 21 w 207"/>
                <a:gd name="T57" fmla="*/ 13 h 150"/>
                <a:gd name="T58" fmla="*/ 27 w 207"/>
                <a:gd name="T59" fmla="*/ 17 h 150"/>
                <a:gd name="T60" fmla="*/ 0 w 207"/>
                <a:gd name="T61" fmla="*/ 2 h 150"/>
                <a:gd name="T62" fmla="*/ 0 w 207"/>
                <a:gd name="T63" fmla="*/ 0 h 150"/>
                <a:gd name="T64" fmla="*/ 0 w 207"/>
                <a:gd name="T65" fmla="*/ 2 h 150"/>
                <a:gd name="T66" fmla="*/ 0 w 207"/>
                <a:gd name="T67" fmla="*/ 0 h 150"/>
                <a:gd name="T68" fmla="*/ 0 w 207"/>
                <a:gd name="T6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 h="150">
                  <a:moveTo>
                    <a:pt x="165" y="144"/>
                  </a:moveTo>
                  <a:lnTo>
                    <a:pt x="134" y="150"/>
                  </a:lnTo>
                  <a:lnTo>
                    <a:pt x="159" y="144"/>
                  </a:lnTo>
                  <a:lnTo>
                    <a:pt x="165" y="144"/>
                  </a:lnTo>
                  <a:close/>
                  <a:moveTo>
                    <a:pt x="188" y="142"/>
                  </a:moveTo>
                  <a:lnTo>
                    <a:pt x="165" y="144"/>
                  </a:lnTo>
                  <a:lnTo>
                    <a:pt x="167" y="142"/>
                  </a:lnTo>
                  <a:lnTo>
                    <a:pt x="188" y="142"/>
                  </a:lnTo>
                  <a:close/>
                  <a:moveTo>
                    <a:pt x="188" y="142"/>
                  </a:moveTo>
                  <a:lnTo>
                    <a:pt x="205" y="142"/>
                  </a:lnTo>
                  <a:lnTo>
                    <a:pt x="205" y="142"/>
                  </a:lnTo>
                  <a:lnTo>
                    <a:pt x="207" y="142"/>
                  </a:lnTo>
                  <a:lnTo>
                    <a:pt x="188" y="142"/>
                  </a:lnTo>
                  <a:lnTo>
                    <a:pt x="188" y="142"/>
                  </a:lnTo>
                  <a:lnTo>
                    <a:pt x="188" y="142"/>
                  </a:lnTo>
                  <a:close/>
                  <a:moveTo>
                    <a:pt x="61" y="46"/>
                  </a:moveTo>
                  <a:lnTo>
                    <a:pt x="65" y="50"/>
                  </a:lnTo>
                  <a:lnTo>
                    <a:pt x="94" y="80"/>
                  </a:lnTo>
                  <a:lnTo>
                    <a:pt x="61" y="46"/>
                  </a:lnTo>
                  <a:close/>
                  <a:moveTo>
                    <a:pt x="52" y="38"/>
                  </a:moveTo>
                  <a:lnTo>
                    <a:pt x="59" y="44"/>
                  </a:lnTo>
                  <a:lnTo>
                    <a:pt x="61" y="46"/>
                  </a:lnTo>
                  <a:lnTo>
                    <a:pt x="52" y="38"/>
                  </a:lnTo>
                  <a:close/>
                  <a:moveTo>
                    <a:pt x="27" y="17"/>
                  </a:moveTo>
                  <a:lnTo>
                    <a:pt x="34" y="23"/>
                  </a:lnTo>
                  <a:lnTo>
                    <a:pt x="52" y="38"/>
                  </a:lnTo>
                  <a:lnTo>
                    <a:pt x="27" y="17"/>
                  </a:lnTo>
                  <a:close/>
                  <a:moveTo>
                    <a:pt x="0" y="2"/>
                  </a:moveTo>
                  <a:lnTo>
                    <a:pt x="21" y="13"/>
                  </a:lnTo>
                  <a:lnTo>
                    <a:pt x="27" y="17"/>
                  </a:lnTo>
                  <a:lnTo>
                    <a:pt x="0" y="2"/>
                  </a:lnTo>
                  <a:close/>
                  <a:moveTo>
                    <a:pt x="0" y="0"/>
                  </a:moveTo>
                  <a:lnTo>
                    <a:pt x="0" y="2"/>
                  </a:lnTo>
                  <a:lnTo>
                    <a:pt x="0" y="0"/>
                  </a:lnTo>
                  <a:lnTo>
                    <a:pt x="0" y="0"/>
                  </a:lnTo>
                  <a:close/>
                </a:path>
              </a:pathLst>
            </a:custGeom>
            <a:solidFill>
              <a:srgbClr val="F0B0D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Freeform 42"/>
            <p:cNvSpPr>
              <a:spLocks/>
            </p:cNvSpPr>
            <p:nvPr/>
          </p:nvSpPr>
          <p:spPr bwMode="auto">
            <a:xfrm>
              <a:off x="7696200" y="4360863"/>
              <a:ext cx="46038" cy="17463"/>
            </a:xfrm>
            <a:custGeom>
              <a:avLst/>
              <a:gdLst>
                <a:gd name="T0" fmla="*/ 0 w 29"/>
                <a:gd name="T1" fmla="*/ 0 h 11"/>
                <a:gd name="T2" fmla="*/ 15 w 29"/>
                <a:gd name="T3" fmla="*/ 5 h 11"/>
                <a:gd name="T4" fmla="*/ 29 w 29"/>
                <a:gd name="T5" fmla="*/ 11 h 11"/>
                <a:gd name="T6" fmla="*/ 29 w 29"/>
                <a:gd name="T7" fmla="*/ 11 h 11"/>
                <a:gd name="T8" fmla="*/ 15 w 29"/>
                <a:gd name="T9" fmla="*/ 5 h 11"/>
                <a:gd name="T10" fmla="*/ 0 w 29"/>
                <a:gd name="T11" fmla="*/ 0 h 11"/>
              </a:gdLst>
              <a:ahLst/>
              <a:cxnLst>
                <a:cxn ang="0">
                  <a:pos x="T0" y="T1"/>
                </a:cxn>
                <a:cxn ang="0">
                  <a:pos x="T2" y="T3"/>
                </a:cxn>
                <a:cxn ang="0">
                  <a:pos x="T4" y="T5"/>
                </a:cxn>
                <a:cxn ang="0">
                  <a:pos x="T6" y="T7"/>
                </a:cxn>
                <a:cxn ang="0">
                  <a:pos x="T8" y="T9"/>
                </a:cxn>
                <a:cxn ang="0">
                  <a:pos x="T10" y="T11"/>
                </a:cxn>
              </a:cxnLst>
              <a:rect l="0" t="0" r="r" b="b"/>
              <a:pathLst>
                <a:path w="29" h="11">
                  <a:moveTo>
                    <a:pt x="0" y="0"/>
                  </a:moveTo>
                  <a:lnTo>
                    <a:pt x="15" y="5"/>
                  </a:lnTo>
                  <a:lnTo>
                    <a:pt x="29" y="11"/>
                  </a:lnTo>
                  <a:lnTo>
                    <a:pt x="29" y="11"/>
                  </a:lnTo>
                  <a:lnTo>
                    <a:pt x="15" y="5"/>
                  </a:lnTo>
                  <a:lnTo>
                    <a:pt x="0" y="0"/>
                  </a:lnTo>
                  <a:close/>
                </a:path>
              </a:pathLst>
            </a:custGeom>
            <a:solidFill>
              <a:srgbClr val="F0B0D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Freeform 43"/>
            <p:cNvSpPr>
              <a:spLocks noEditPoints="1"/>
            </p:cNvSpPr>
            <p:nvPr/>
          </p:nvSpPr>
          <p:spPr bwMode="auto">
            <a:xfrm>
              <a:off x="7640638" y="4351338"/>
              <a:ext cx="101600" cy="26988"/>
            </a:xfrm>
            <a:custGeom>
              <a:avLst/>
              <a:gdLst>
                <a:gd name="T0" fmla="*/ 64 w 64"/>
                <a:gd name="T1" fmla="*/ 17 h 17"/>
                <a:gd name="T2" fmla="*/ 64 w 64"/>
                <a:gd name="T3" fmla="*/ 17 h 17"/>
                <a:gd name="T4" fmla="*/ 64 w 64"/>
                <a:gd name="T5" fmla="*/ 17 h 17"/>
                <a:gd name="T6" fmla="*/ 64 w 64"/>
                <a:gd name="T7" fmla="*/ 17 h 17"/>
                <a:gd name="T8" fmla="*/ 35 w 64"/>
                <a:gd name="T9" fmla="*/ 6 h 17"/>
                <a:gd name="T10" fmla="*/ 35 w 64"/>
                <a:gd name="T11" fmla="*/ 6 h 17"/>
                <a:gd name="T12" fmla="*/ 50 w 64"/>
                <a:gd name="T13" fmla="*/ 11 h 17"/>
                <a:gd name="T14" fmla="*/ 64 w 64"/>
                <a:gd name="T15" fmla="*/ 17 h 17"/>
                <a:gd name="T16" fmla="*/ 35 w 64"/>
                <a:gd name="T17" fmla="*/ 6 h 17"/>
                <a:gd name="T18" fmla="*/ 33 w 64"/>
                <a:gd name="T19" fmla="*/ 6 h 17"/>
                <a:gd name="T20" fmla="*/ 33 w 64"/>
                <a:gd name="T21" fmla="*/ 6 h 17"/>
                <a:gd name="T22" fmla="*/ 35 w 64"/>
                <a:gd name="T23" fmla="*/ 6 h 17"/>
                <a:gd name="T24" fmla="*/ 35 w 64"/>
                <a:gd name="T25" fmla="*/ 6 h 17"/>
                <a:gd name="T26" fmla="*/ 33 w 64"/>
                <a:gd name="T27" fmla="*/ 6 h 17"/>
                <a:gd name="T28" fmla="*/ 2 w 64"/>
                <a:gd name="T29" fmla="*/ 0 h 17"/>
                <a:gd name="T30" fmla="*/ 2 w 64"/>
                <a:gd name="T31" fmla="*/ 0 h 17"/>
                <a:gd name="T32" fmla="*/ 2 w 64"/>
                <a:gd name="T33" fmla="*/ 0 h 17"/>
                <a:gd name="T34" fmla="*/ 12 w 64"/>
                <a:gd name="T35" fmla="*/ 2 h 17"/>
                <a:gd name="T36" fmla="*/ 16 w 64"/>
                <a:gd name="T37" fmla="*/ 2 h 17"/>
                <a:gd name="T38" fmla="*/ 19 w 64"/>
                <a:gd name="T39" fmla="*/ 2 h 17"/>
                <a:gd name="T40" fmla="*/ 19 w 64"/>
                <a:gd name="T41" fmla="*/ 2 h 17"/>
                <a:gd name="T42" fmla="*/ 33 w 64"/>
                <a:gd name="T43" fmla="*/ 6 h 17"/>
                <a:gd name="T44" fmla="*/ 33 w 64"/>
                <a:gd name="T45" fmla="*/ 6 h 17"/>
                <a:gd name="T46" fmla="*/ 2 w 64"/>
                <a:gd name="T47" fmla="*/ 0 h 17"/>
                <a:gd name="T48" fmla="*/ 0 w 64"/>
                <a:gd name="T49" fmla="*/ 0 h 17"/>
                <a:gd name="T50" fmla="*/ 2 w 64"/>
                <a:gd name="T51" fmla="*/ 0 h 17"/>
                <a:gd name="T52" fmla="*/ 0 w 64"/>
                <a:gd name="T53" fmla="*/ 0 h 17"/>
                <a:gd name="T54" fmla="*/ 0 w 64"/>
                <a:gd name="T5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4" h="17">
                  <a:moveTo>
                    <a:pt x="64" y="17"/>
                  </a:moveTo>
                  <a:lnTo>
                    <a:pt x="64" y="17"/>
                  </a:lnTo>
                  <a:lnTo>
                    <a:pt x="64" y="17"/>
                  </a:lnTo>
                  <a:lnTo>
                    <a:pt x="64" y="17"/>
                  </a:lnTo>
                  <a:close/>
                  <a:moveTo>
                    <a:pt x="35" y="6"/>
                  </a:moveTo>
                  <a:lnTo>
                    <a:pt x="35" y="6"/>
                  </a:lnTo>
                  <a:lnTo>
                    <a:pt x="50" y="11"/>
                  </a:lnTo>
                  <a:lnTo>
                    <a:pt x="64" y="17"/>
                  </a:lnTo>
                  <a:lnTo>
                    <a:pt x="35" y="6"/>
                  </a:lnTo>
                  <a:close/>
                  <a:moveTo>
                    <a:pt x="33" y="6"/>
                  </a:moveTo>
                  <a:lnTo>
                    <a:pt x="33" y="6"/>
                  </a:lnTo>
                  <a:lnTo>
                    <a:pt x="35" y="6"/>
                  </a:lnTo>
                  <a:lnTo>
                    <a:pt x="35" y="6"/>
                  </a:lnTo>
                  <a:lnTo>
                    <a:pt x="33" y="6"/>
                  </a:lnTo>
                  <a:close/>
                  <a:moveTo>
                    <a:pt x="2" y="0"/>
                  </a:moveTo>
                  <a:lnTo>
                    <a:pt x="2" y="0"/>
                  </a:lnTo>
                  <a:lnTo>
                    <a:pt x="2" y="0"/>
                  </a:lnTo>
                  <a:lnTo>
                    <a:pt x="12" y="2"/>
                  </a:lnTo>
                  <a:lnTo>
                    <a:pt x="16" y="2"/>
                  </a:lnTo>
                  <a:lnTo>
                    <a:pt x="19" y="2"/>
                  </a:lnTo>
                  <a:lnTo>
                    <a:pt x="19" y="2"/>
                  </a:lnTo>
                  <a:lnTo>
                    <a:pt x="33" y="6"/>
                  </a:lnTo>
                  <a:lnTo>
                    <a:pt x="33" y="6"/>
                  </a:lnTo>
                  <a:lnTo>
                    <a:pt x="2" y="0"/>
                  </a:lnTo>
                  <a:close/>
                  <a:moveTo>
                    <a:pt x="0" y="0"/>
                  </a:moveTo>
                  <a:lnTo>
                    <a:pt x="2" y="0"/>
                  </a:lnTo>
                  <a:lnTo>
                    <a:pt x="0" y="0"/>
                  </a:lnTo>
                  <a:lnTo>
                    <a:pt x="0" y="0"/>
                  </a:lnTo>
                  <a:close/>
                </a:path>
              </a:pathLst>
            </a:custGeom>
            <a:solidFill>
              <a:srgbClr val="F0B0D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Freeform 44"/>
            <p:cNvSpPr>
              <a:spLocks/>
            </p:cNvSpPr>
            <p:nvPr/>
          </p:nvSpPr>
          <p:spPr bwMode="auto">
            <a:xfrm>
              <a:off x="6457950" y="3314700"/>
              <a:ext cx="1630363" cy="1731963"/>
            </a:xfrm>
            <a:custGeom>
              <a:avLst/>
              <a:gdLst>
                <a:gd name="T0" fmla="*/ 943 w 1027"/>
                <a:gd name="T1" fmla="*/ 0 h 1091"/>
                <a:gd name="T2" fmla="*/ 1027 w 1027"/>
                <a:gd name="T3" fmla="*/ 25 h 1091"/>
                <a:gd name="T4" fmla="*/ 705 w 1027"/>
                <a:gd name="T5" fmla="*/ 524 h 1091"/>
                <a:gd name="T6" fmla="*/ 538 w 1027"/>
                <a:gd name="T7" fmla="*/ 422 h 1091"/>
                <a:gd name="T8" fmla="*/ 123 w 1027"/>
                <a:gd name="T9" fmla="*/ 1087 h 1091"/>
                <a:gd name="T10" fmla="*/ 0 w 1027"/>
                <a:gd name="T11" fmla="*/ 1091 h 1091"/>
                <a:gd name="T12" fmla="*/ 501 w 1027"/>
                <a:gd name="T13" fmla="*/ 294 h 1091"/>
                <a:gd name="T14" fmla="*/ 674 w 1027"/>
                <a:gd name="T15" fmla="*/ 401 h 1091"/>
                <a:gd name="T16" fmla="*/ 943 w 1027"/>
                <a:gd name="T17" fmla="*/ 0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7" h="1091">
                  <a:moveTo>
                    <a:pt x="943" y="0"/>
                  </a:moveTo>
                  <a:lnTo>
                    <a:pt x="1027" y="25"/>
                  </a:lnTo>
                  <a:lnTo>
                    <a:pt x="705" y="524"/>
                  </a:lnTo>
                  <a:lnTo>
                    <a:pt x="538" y="422"/>
                  </a:lnTo>
                  <a:lnTo>
                    <a:pt x="123" y="1087"/>
                  </a:lnTo>
                  <a:lnTo>
                    <a:pt x="0" y="1091"/>
                  </a:lnTo>
                  <a:lnTo>
                    <a:pt x="501" y="294"/>
                  </a:lnTo>
                  <a:lnTo>
                    <a:pt x="674" y="401"/>
                  </a:lnTo>
                  <a:lnTo>
                    <a:pt x="943" y="0"/>
                  </a:lnTo>
                  <a:close/>
                </a:path>
              </a:pathLst>
            </a:custGeom>
            <a:solidFill>
              <a:srgbClr val="FFB2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43" name="Group 42"/>
          <p:cNvGrpSpPr/>
          <p:nvPr/>
        </p:nvGrpSpPr>
        <p:grpSpPr>
          <a:xfrm>
            <a:off x="8891513" y="2039574"/>
            <a:ext cx="1849437" cy="3112585"/>
            <a:chOff x="9732963" y="2917825"/>
            <a:chExt cx="1231900" cy="2073276"/>
          </a:xfrm>
        </p:grpSpPr>
        <p:sp>
          <p:nvSpPr>
            <p:cNvPr id="44" name="Freeform 45"/>
            <p:cNvSpPr>
              <a:spLocks/>
            </p:cNvSpPr>
            <p:nvPr/>
          </p:nvSpPr>
          <p:spPr bwMode="auto">
            <a:xfrm>
              <a:off x="10094913" y="3887788"/>
              <a:ext cx="549275" cy="841375"/>
            </a:xfrm>
            <a:custGeom>
              <a:avLst/>
              <a:gdLst>
                <a:gd name="T0" fmla="*/ 173 w 346"/>
                <a:gd name="T1" fmla="*/ 0 h 530"/>
                <a:gd name="T2" fmla="*/ 346 w 346"/>
                <a:gd name="T3" fmla="*/ 265 h 530"/>
                <a:gd name="T4" fmla="*/ 177 w 346"/>
                <a:gd name="T5" fmla="*/ 530 h 530"/>
                <a:gd name="T6" fmla="*/ 0 w 346"/>
                <a:gd name="T7" fmla="*/ 265 h 530"/>
                <a:gd name="T8" fmla="*/ 173 w 346"/>
                <a:gd name="T9" fmla="*/ 0 h 530"/>
              </a:gdLst>
              <a:ahLst/>
              <a:cxnLst>
                <a:cxn ang="0">
                  <a:pos x="T0" y="T1"/>
                </a:cxn>
                <a:cxn ang="0">
                  <a:pos x="T2" y="T3"/>
                </a:cxn>
                <a:cxn ang="0">
                  <a:pos x="T4" y="T5"/>
                </a:cxn>
                <a:cxn ang="0">
                  <a:pos x="T6" y="T7"/>
                </a:cxn>
                <a:cxn ang="0">
                  <a:pos x="T8" y="T9"/>
                </a:cxn>
              </a:cxnLst>
              <a:rect l="0" t="0" r="r" b="b"/>
              <a:pathLst>
                <a:path w="346" h="530">
                  <a:moveTo>
                    <a:pt x="173" y="0"/>
                  </a:moveTo>
                  <a:lnTo>
                    <a:pt x="346" y="265"/>
                  </a:lnTo>
                  <a:lnTo>
                    <a:pt x="177" y="530"/>
                  </a:lnTo>
                  <a:lnTo>
                    <a:pt x="0" y="265"/>
                  </a:lnTo>
                  <a:lnTo>
                    <a:pt x="173" y="0"/>
                  </a:lnTo>
                  <a:close/>
                </a:path>
              </a:pathLst>
            </a:custGeom>
            <a:solidFill>
              <a:srgbClr val="FF74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Freeform 46"/>
            <p:cNvSpPr>
              <a:spLocks/>
            </p:cNvSpPr>
            <p:nvPr/>
          </p:nvSpPr>
          <p:spPr bwMode="auto">
            <a:xfrm>
              <a:off x="10369550" y="3887788"/>
              <a:ext cx="274638" cy="841375"/>
            </a:xfrm>
            <a:custGeom>
              <a:avLst/>
              <a:gdLst>
                <a:gd name="T0" fmla="*/ 0 w 173"/>
                <a:gd name="T1" fmla="*/ 0 h 530"/>
                <a:gd name="T2" fmla="*/ 173 w 173"/>
                <a:gd name="T3" fmla="*/ 265 h 530"/>
                <a:gd name="T4" fmla="*/ 4 w 173"/>
                <a:gd name="T5" fmla="*/ 530 h 530"/>
                <a:gd name="T6" fmla="*/ 0 w 173"/>
                <a:gd name="T7" fmla="*/ 526 h 530"/>
                <a:gd name="T8" fmla="*/ 0 w 173"/>
                <a:gd name="T9" fmla="*/ 0 h 530"/>
              </a:gdLst>
              <a:ahLst/>
              <a:cxnLst>
                <a:cxn ang="0">
                  <a:pos x="T0" y="T1"/>
                </a:cxn>
                <a:cxn ang="0">
                  <a:pos x="T2" y="T3"/>
                </a:cxn>
                <a:cxn ang="0">
                  <a:pos x="T4" y="T5"/>
                </a:cxn>
                <a:cxn ang="0">
                  <a:pos x="T6" y="T7"/>
                </a:cxn>
                <a:cxn ang="0">
                  <a:pos x="T8" y="T9"/>
                </a:cxn>
              </a:cxnLst>
              <a:rect l="0" t="0" r="r" b="b"/>
              <a:pathLst>
                <a:path w="173" h="530">
                  <a:moveTo>
                    <a:pt x="0" y="0"/>
                  </a:moveTo>
                  <a:lnTo>
                    <a:pt x="173" y="265"/>
                  </a:lnTo>
                  <a:lnTo>
                    <a:pt x="4" y="530"/>
                  </a:lnTo>
                  <a:lnTo>
                    <a:pt x="0" y="526"/>
                  </a:lnTo>
                  <a:lnTo>
                    <a:pt x="0" y="0"/>
                  </a:lnTo>
                  <a:close/>
                </a:path>
              </a:pathLst>
            </a:custGeom>
            <a:solidFill>
              <a:srgbClr val="E616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Freeform 47"/>
            <p:cNvSpPr>
              <a:spLocks/>
            </p:cNvSpPr>
            <p:nvPr/>
          </p:nvSpPr>
          <p:spPr bwMode="auto">
            <a:xfrm>
              <a:off x="10064750" y="4357688"/>
              <a:ext cx="414338" cy="633413"/>
            </a:xfrm>
            <a:custGeom>
              <a:avLst/>
              <a:gdLst>
                <a:gd name="T0" fmla="*/ 131 w 261"/>
                <a:gd name="T1" fmla="*/ 0 h 399"/>
                <a:gd name="T2" fmla="*/ 261 w 261"/>
                <a:gd name="T3" fmla="*/ 198 h 399"/>
                <a:gd name="T4" fmla="*/ 127 w 261"/>
                <a:gd name="T5" fmla="*/ 399 h 399"/>
                <a:gd name="T6" fmla="*/ 0 w 261"/>
                <a:gd name="T7" fmla="*/ 198 h 399"/>
                <a:gd name="T8" fmla="*/ 131 w 261"/>
                <a:gd name="T9" fmla="*/ 0 h 399"/>
              </a:gdLst>
              <a:ahLst/>
              <a:cxnLst>
                <a:cxn ang="0">
                  <a:pos x="T0" y="T1"/>
                </a:cxn>
                <a:cxn ang="0">
                  <a:pos x="T2" y="T3"/>
                </a:cxn>
                <a:cxn ang="0">
                  <a:pos x="T4" y="T5"/>
                </a:cxn>
                <a:cxn ang="0">
                  <a:pos x="T6" y="T7"/>
                </a:cxn>
                <a:cxn ang="0">
                  <a:pos x="T8" y="T9"/>
                </a:cxn>
              </a:cxnLst>
              <a:rect l="0" t="0" r="r" b="b"/>
              <a:pathLst>
                <a:path w="261" h="399">
                  <a:moveTo>
                    <a:pt x="131" y="0"/>
                  </a:moveTo>
                  <a:lnTo>
                    <a:pt x="261" y="198"/>
                  </a:lnTo>
                  <a:lnTo>
                    <a:pt x="127" y="399"/>
                  </a:lnTo>
                  <a:lnTo>
                    <a:pt x="0" y="198"/>
                  </a:lnTo>
                  <a:lnTo>
                    <a:pt x="131" y="0"/>
                  </a:lnTo>
                  <a:close/>
                </a:path>
              </a:pathLst>
            </a:custGeom>
            <a:solidFill>
              <a:srgbClr val="FF74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Freeform 48"/>
            <p:cNvSpPr>
              <a:spLocks/>
            </p:cNvSpPr>
            <p:nvPr/>
          </p:nvSpPr>
          <p:spPr bwMode="auto">
            <a:xfrm>
              <a:off x="10064750" y="4357688"/>
              <a:ext cx="207963" cy="633413"/>
            </a:xfrm>
            <a:custGeom>
              <a:avLst/>
              <a:gdLst>
                <a:gd name="T0" fmla="*/ 131 w 131"/>
                <a:gd name="T1" fmla="*/ 0 h 399"/>
                <a:gd name="T2" fmla="*/ 131 w 131"/>
                <a:gd name="T3" fmla="*/ 394 h 399"/>
                <a:gd name="T4" fmla="*/ 127 w 131"/>
                <a:gd name="T5" fmla="*/ 399 h 399"/>
                <a:gd name="T6" fmla="*/ 0 w 131"/>
                <a:gd name="T7" fmla="*/ 198 h 399"/>
                <a:gd name="T8" fmla="*/ 131 w 131"/>
                <a:gd name="T9" fmla="*/ 0 h 399"/>
              </a:gdLst>
              <a:ahLst/>
              <a:cxnLst>
                <a:cxn ang="0">
                  <a:pos x="T0" y="T1"/>
                </a:cxn>
                <a:cxn ang="0">
                  <a:pos x="T2" y="T3"/>
                </a:cxn>
                <a:cxn ang="0">
                  <a:pos x="T4" y="T5"/>
                </a:cxn>
                <a:cxn ang="0">
                  <a:pos x="T6" y="T7"/>
                </a:cxn>
                <a:cxn ang="0">
                  <a:pos x="T8" y="T9"/>
                </a:cxn>
              </a:cxnLst>
              <a:rect l="0" t="0" r="r" b="b"/>
              <a:pathLst>
                <a:path w="131" h="399">
                  <a:moveTo>
                    <a:pt x="131" y="0"/>
                  </a:moveTo>
                  <a:lnTo>
                    <a:pt x="131" y="394"/>
                  </a:lnTo>
                  <a:lnTo>
                    <a:pt x="127" y="399"/>
                  </a:lnTo>
                  <a:lnTo>
                    <a:pt x="0" y="198"/>
                  </a:lnTo>
                  <a:lnTo>
                    <a:pt x="131" y="0"/>
                  </a:lnTo>
                  <a:close/>
                </a:path>
              </a:pathLst>
            </a:custGeom>
            <a:solidFill>
              <a:srgbClr val="E616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Freeform 49"/>
            <p:cNvSpPr>
              <a:spLocks/>
            </p:cNvSpPr>
            <p:nvPr/>
          </p:nvSpPr>
          <p:spPr bwMode="auto">
            <a:xfrm>
              <a:off x="10644188" y="4524375"/>
              <a:ext cx="93663" cy="290513"/>
            </a:xfrm>
            <a:custGeom>
              <a:avLst/>
              <a:gdLst>
                <a:gd name="T0" fmla="*/ 0 w 59"/>
                <a:gd name="T1" fmla="*/ 0 h 183"/>
                <a:gd name="T2" fmla="*/ 59 w 59"/>
                <a:gd name="T3" fmla="*/ 93 h 183"/>
                <a:gd name="T4" fmla="*/ 0 w 59"/>
                <a:gd name="T5" fmla="*/ 183 h 183"/>
                <a:gd name="T6" fmla="*/ 0 w 59"/>
                <a:gd name="T7" fmla="*/ 2 h 183"/>
                <a:gd name="T8" fmla="*/ 0 w 59"/>
                <a:gd name="T9" fmla="*/ 0 h 183"/>
              </a:gdLst>
              <a:ahLst/>
              <a:cxnLst>
                <a:cxn ang="0">
                  <a:pos x="T0" y="T1"/>
                </a:cxn>
                <a:cxn ang="0">
                  <a:pos x="T2" y="T3"/>
                </a:cxn>
                <a:cxn ang="0">
                  <a:pos x="T4" y="T5"/>
                </a:cxn>
                <a:cxn ang="0">
                  <a:pos x="T6" y="T7"/>
                </a:cxn>
                <a:cxn ang="0">
                  <a:pos x="T8" y="T9"/>
                </a:cxn>
              </a:cxnLst>
              <a:rect l="0" t="0" r="r" b="b"/>
              <a:pathLst>
                <a:path w="59" h="183">
                  <a:moveTo>
                    <a:pt x="0" y="0"/>
                  </a:moveTo>
                  <a:lnTo>
                    <a:pt x="59" y="93"/>
                  </a:lnTo>
                  <a:lnTo>
                    <a:pt x="0" y="183"/>
                  </a:lnTo>
                  <a:lnTo>
                    <a:pt x="0" y="2"/>
                  </a:lnTo>
                  <a:lnTo>
                    <a:pt x="0" y="0"/>
                  </a:lnTo>
                  <a:close/>
                </a:path>
              </a:pathLst>
            </a:custGeom>
            <a:solidFill>
              <a:srgbClr val="E616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Freeform 50"/>
            <p:cNvSpPr>
              <a:spLocks/>
            </p:cNvSpPr>
            <p:nvPr/>
          </p:nvSpPr>
          <p:spPr bwMode="auto">
            <a:xfrm>
              <a:off x="9732963" y="3448050"/>
              <a:ext cx="255588" cy="542925"/>
            </a:xfrm>
            <a:custGeom>
              <a:avLst/>
              <a:gdLst>
                <a:gd name="T0" fmla="*/ 161 w 161"/>
                <a:gd name="T1" fmla="*/ 0 h 342"/>
                <a:gd name="T2" fmla="*/ 161 w 161"/>
                <a:gd name="T3" fmla="*/ 306 h 342"/>
                <a:gd name="T4" fmla="*/ 0 w 161"/>
                <a:gd name="T5" fmla="*/ 342 h 342"/>
                <a:gd name="T6" fmla="*/ 27 w 161"/>
                <a:gd name="T7" fmla="*/ 75 h 342"/>
                <a:gd name="T8" fmla="*/ 161 w 161"/>
                <a:gd name="T9" fmla="*/ 0 h 342"/>
              </a:gdLst>
              <a:ahLst/>
              <a:cxnLst>
                <a:cxn ang="0">
                  <a:pos x="T0" y="T1"/>
                </a:cxn>
                <a:cxn ang="0">
                  <a:pos x="T2" y="T3"/>
                </a:cxn>
                <a:cxn ang="0">
                  <a:pos x="T4" y="T5"/>
                </a:cxn>
                <a:cxn ang="0">
                  <a:pos x="T6" y="T7"/>
                </a:cxn>
                <a:cxn ang="0">
                  <a:pos x="T8" y="T9"/>
                </a:cxn>
              </a:cxnLst>
              <a:rect l="0" t="0" r="r" b="b"/>
              <a:pathLst>
                <a:path w="161" h="342">
                  <a:moveTo>
                    <a:pt x="161" y="0"/>
                  </a:moveTo>
                  <a:lnTo>
                    <a:pt x="161" y="306"/>
                  </a:lnTo>
                  <a:lnTo>
                    <a:pt x="0" y="342"/>
                  </a:lnTo>
                  <a:lnTo>
                    <a:pt x="27" y="75"/>
                  </a:lnTo>
                  <a:lnTo>
                    <a:pt x="161"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51"/>
            <p:cNvSpPr>
              <a:spLocks/>
            </p:cNvSpPr>
            <p:nvPr/>
          </p:nvSpPr>
          <p:spPr bwMode="auto">
            <a:xfrm>
              <a:off x="10707688" y="3448050"/>
              <a:ext cx="257175" cy="542925"/>
            </a:xfrm>
            <a:custGeom>
              <a:avLst/>
              <a:gdLst>
                <a:gd name="T0" fmla="*/ 0 w 162"/>
                <a:gd name="T1" fmla="*/ 0 h 342"/>
                <a:gd name="T2" fmla="*/ 137 w 162"/>
                <a:gd name="T3" fmla="*/ 75 h 342"/>
                <a:gd name="T4" fmla="*/ 162 w 162"/>
                <a:gd name="T5" fmla="*/ 342 h 342"/>
                <a:gd name="T6" fmla="*/ 0 w 162"/>
                <a:gd name="T7" fmla="*/ 306 h 342"/>
                <a:gd name="T8" fmla="*/ 0 w 162"/>
                <a:gd name="T9" fmla="*/ 0 h 342"/>
              </a:gdLst>
              <a:ahLst/>
              <a:cxnLst>
                <a:cxn ang="0">
                  <a:pos x="T0" y="T1"/>
                </a:cxn>
                <a:cxn ang="0">
                  <a:pos x="T2" y="T3"/>
                </a:cxn>
                <a:cxn ang="0">
                  <a:pos x="T4" y="T5"/>
                </a:cxn>
                <a:cxn ang="0">
                  <a:pos x="T6" y="T7"/>
                </a:cxn>
                <a:cxn ang="0">
                  <a:pos x="T8" y="T9"/>
                </a:cxn>
              </a:cxnLst>
              <a:rect l="0" t="0" r="r" b="b"/>
              <a:pathLst>
                <a:path w="162" h="342">
                  <a:moveTo>
                    <a:pt x="0" y="0"/>
                  </a:moveTo>
                  <a:lnTo>
                    <a:pt x="137" y="75"/>
                  </a:lnTo>
                  <a:lnTo>
                    <a:pt x="162" y="342"/>
                  </a:lnTo>
                  <a:lnTo>
                    <a:pt x="0" y="306"/>
                  </a:lnTo>
                  <a:lnTo>
                    <a:pt x="0"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Freeform 52"/>
            <p:cNvSpPr>
              <a:spLocks/>
            </p:cNvSpPr>
            <p:nvPr/>
          </p:nvSpPr>
          <p:spPr bwMode="auto">
            <a:xfrm>
              <a:off x="10021888" y="3967163"/>
              <a:ext cx="665163" cy="152400"/>
            </a:xfrm>
            <a:custGeom>
              <a:avLst/>
              <a:gdLst>
                <a:gd name="T0" fmla="*/ 0 w 419"/>
                <a:gd name="T1" fmla="*/ 0 h 96"/>
                <a:gd name="T2" fmla="*/ 419 w 419"/>
                <a:gd name="T3" fmla="*/ 0 h 96"/>
                <a:gd name="T4" fmla="*/ 382 w 419"/>
                <a:gd name="T5" fmla="*/ 96 h 96"/>
                <a:gd name="T6" fmla="*/ 33 w 419"/>
                <a:gd name="T7" fmla="*/ 96 h 96"/>
                <a:gd name="T8" fmla="*/ 0 w 419"/>
                <a:gd name="T9" fmla="*/ 0 h 96"/>
              </a:gdLst>
              <a:ahLst/>
              <a:cxnLst>
                <a:cxn ang="0">
                  <a:pos x="T0" y="T1"/>
                </a:cxn>
                <a:cxn ang="0">
                  <a:pos x="T2" y="T3"/>
                </a:cxn>
                <a:cxn ang="0">
                  <a:pos x="T4" y="T5"/>
                </a:cxn>
                <a:cxn ang="0">
                  <a:pos x="T6" y="T7"/>
                </a:cxn>
                <a:cxn ang="0">
                  <a:pos x="T8" y="T9"/>
                </a:cxn>
              </a:cxnLst>
              <a:rect l="0" t="0" r="r" b="b"/>
              <a:pathLst>
                <a:path w="419" h="96">
                  <a:moveTo>
                    <a:pt x="0" y="0"/>
                  </a:moveTo>
                  <a:lnTo>
                    <a:pt x="419" y="0"/>
                  </a:lnTo>
                  <a:lnTo>
                    <a:pt x="382" y="96"/>
                  </a:lnTo>
                  <a:lnTo>
                    <a:pt x="33" y="96"/>
                  </a:lnTo>
                  <a:lnTo>
                    <a:pt x="0"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Freeform 53"/>
            <p:cNvSpPr>
              <a:spLocks/>
            </p:cNvSpPr>
            <p:nvPr/>
          </p:nvSpPr>
          <p:spPr bwMode="auto">
            <a:xfrm>
              <a:off x="9969500" y="2917825"/>
              <a:ext cx="757238" cy="1062038"/>
            </a:xfrm>
            <a:custGeom>
              <a:avLst/>
              <a:gdLst>
                <a:gd name="T0" fmla="*/ 239 w 477"/>
                <a:gd name="T1" fmla="*/ 0 h 669"/>
                <a:gd name="T2" fmla="*/ 477 w 477"/>
                <a:gd name="T3" fmla="*/ 281 h 669"/>
                <a:gd name="T4" fmla="*/ 477 w 477"/>
                <a:gd name="T5" fmla="*/ 669 h 669"/>
                <a:gd name="T6" fmla="*/ 0 w 477"/>
                <a:gd name="T7" fmla="*/ 669 h 669"/>
                <a:gd name="T8" fmla="*/ 0 w 477"/>
                <a:gd name="T9" fmla="*/ 283 h 669"/>
                <a:gd name="T10" fmla="*/ 239 w 477"/>
                <a:gd name="T11" fmla="*/ 0 h 669"/>
              </a:gdLst>
              <a:ahLst/>
              <a:cxnLst>
                <a:cxn ang="0">
                  <a:pos x="T0" y="T1"/>
                </a:cxn>
                <a:cxn ang="0">
                  <a:pos x="T2" y="T3"/>
                </a:cxn>
                <a:cxn ang="0">
                  <a:pos x="T4" y="T5"/>
                </a:cxn>
                <a:cxn ang="0">
                  <a:pos x="T6" y="T7"/>
                </a:cxn>
                <a:cxn ang="0">
                  <a:pos x="T8" y="T9"/>
                </a:cxn>
                <a:cxn ang="0">
                  <a:pos x="T10" y="T11"/>
                </a:cxn>
              </a:cxnLst>
              <a:rect l="0" t="0" r="r" b="b"/>
              <a:pathLst>
                <a:path w="477" h="669">
                  <a:moveTo>
                    <a:pt x="239" y="0"/>
                  </a:moveTo>
                  <a:lnTo>
                    <a:pt x="477" y="281"/>
                  </a:lnTo>
                  <a:lnTo>
                    <a:pt x="477" y="669"/>
                  </a:lnTo>
                  <a:lnTo>
                    <a:pt x="0" y="669"/>
                  </a:lnTo>
                  <a:lnTo>
                    <a:pt x="0" y="283"/>
                  </a:lnTo>
                  <a:lnTo>
                    <a:pt x="239" y="0"/>
                  </a:lnTo>
                  <a:close/>
                </a:path>
              </a:pathLst>
            </a:custGeom>
            <a:solidFill>
              <a:srgbClr val="DEDED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Freeform 54"/>
            <p:cNvSpPr>
              <a:spLocks/>
            </p:cNvSpPr>
            <p:nvPr/>
          </p:nvSpPr>
          <p:spPr bwMode="auto">
            <a:xfrm>
              <a:off x="9969500" y="2917825"/>
              <a:ext cx="506413" cy="1062038"/>
            </a:xfrm>
            <a:custGeom>
              <a:avLst/>
              <a:gdLst>
                <a:gd name="T0" fmla="*/ 239 w 319"/>
                <a:gd name="T1" fmla="*/ 0 h 669"/>
                <a:gd name="T2" fmla="*/ 241 w 319"/>
                <a:gd name="T3" fmla="*/ 6 h 669"/>
                <a:gd name="T4" fmla="*/ 244 w 319"/>
                <a:gd name="T5" fmla="*/ 21 h 669"/>
                <a:gd name="T6" fmla="*/ 252 w 319"/>
                <a:gd name="T7" fmla="*/ 46 h 669"/>
                <a:gd name="T8" fmla="*/ 260 w 319"/>
                <a:gd name="T9" fmla="*/ 81 h 669"/>
                <a:gd name="T10" fmla="*/ 269 w 319"/>
                <a:gd name="T11" fmla="*/ 125 h 669"/>
                <a:gd name="T12" fmla="*/ 279 w 319"/>
                <a:gd name="T13" fmla="*/ 177 h 669"/>
                <a:gd name="T14" fmla="*/ 289 w 319"/>
                <a:gd name="T15" fmla="*/ 238 h 669"/>
                <a:gd name="T16" fmla="*/ 298 w 319"/>
                <a:gd name="T17" fmla="*/ 309 h 669"/>
                <a:gd name="T18" fmla="*/ 306 w 319"/>
                <a:gd name="T19" fmla="*/ 386 h 669"/>
                <a:gd name="T20" fmla="*/ 314 w 319"/>
                <a:gd name="T21" fmla="*/ 473 h 669"/>
                <a:gd name="T22" fmla="*/ 317 w 319"/>
                <a:gd name="T23" fmla="*/ 567 h 669"/>
                <a:gd name="T24" fmla="*/ 319 w 319"/>
                <a:gd name="T25" fmla="*/ 669 h 669"/>
                <a:gd name="T26" fmla="*/ 0 w 319"/>
                <a:gd name="T27" fmla="*/ 669 h 669"/>
                <a:gd name="T28" fmla="*/ 0 w 319"/>
                <a:gd name="T29" fmla="*/ 283 h 669"/>
                <a:gd name="T30" fmla="*/ 239 w 319"/>
                <a:gd name="T31"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 h="669">
                  <a:moveTo>
                    <a:pt x="239" y="0"/>
                  </a:moveTo>
                  <a:lnTo>
                    <a:pt x="241" y="6"/>
                  </a:lnTo>
                  <a:lnTo>
                    <a:pt x="244" y="21"/>
                  </a:lnTo>
                  <a:lnTo>
                    <a:pt x="252" y="46"/>
                  </a:lnTo>
                  <a:lnTo>
                    <a:pt x="260" y="81"/>
                  </a:lnTo>
                  <a:lnTo>
                    <a:pt x="269" y="125"/>
                  </a:lnTo>
                  <a:lnTo>
                    <a:pt x="279" y="177"/>
                  </a:lnTo>
                  <a:lnTo>
                    <a:pt x="289" y="238"/>
                  </a:lnTo>
                  <a:lnTo>
                    <a:pt x="298" y="309"/>
                  </a:lnTo>
                  <a:lnTo>
                    <a:pt x="306" y="386"/>
                  </a:lnTo>
                  <a:lnTo>
                    <a:pt x="314" y="473"/>
                  </a:lnTo>
                  <a:lnTo>
                    <a:pt x="317" y="567"/>
                  </a:lnTo>
                  <a:lnTo>
                    <a:pt x="319" y="669"/>
                  </a:lnTo>
                  <a:lnTo>
                    <a:pt x="0" y="669"/>
                  </a:lnTo>
                  <a:lnTo>
                    <a:pt x="0" y="283"/>
                  </a:lnTo>
                  <a:lnTo>
                    <a:pt x="23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Freeform 55"/>
            <p:cNvSpPr>
              <a:spLocks/>
            </p:cNvSpPr>
            <p:nvPr/>
          </p:nvSpPr>
          <p:spPr bwMode="auto">
            <a:xfrm>
              <a:off x="10117138" y="3275013"/>
              <a:ext cx="466725" cy="463550"/>
            </a:xfrm>
            <a:custGeom>
              <a:avLst/>
              <a:gdLst>
                <a:gd name="T0" fmla="*/ 146 w 294"/>
                <a:gd name="T1" fmla="*/ 0 h 292"/>
                <a:gd name="T2" fmla="*/ 184 w 294"/>
                <a:gd name="T3" fmla="*/ 4 h 292"/>
                <a:gd name="T4" fmla="*/ 221 w 294"/>
                <a:gd name="T5" fmla="*/ 19 h 292"/>
                <a:gd name="T6" fmla="*/ 249 w 294"/>
                <a:gd name="T7" fmla="*/ 42 h 292"/>
                <a:gd name="T8" fmla="*/ 272 w 294"/>
                <a:gd name="T9" fmla="*/ 73 h 292"/>
                <a:gd name="T10" fmla="*/ 288 w 294"/>
                <a:gd name="T11" fmla="*/ 107 h 292"/>
                <a:gd name="T12" fmla="*/ 294 w 294"/>
                <a:gd name="T13" fmla="*/ 146 h 292"/>
                <a:gd name="T14" fmla="*/ 288 w 294"/>
                <a:gd name="T15" fmla="*/ 184 h 292"/>
                <a:gd name="T16" fmla="*/ 272 w 294"/>
                <a:gd name="T17" fmla="*/ 221 h 292"/>
                <a:gd name="T18" fmla="*/ 249 w 294"/>
                <a:gd name="T19" fmla="*/ 250 h 292"/>
                <a:gd name="T20" fmla="*/ 221 w 294"/>
                <a:gd name="T21" fmla="*/ 273 h 292"/>
                <a:gd name="T22" fmla="*/ 184 w 294"/>
                <a:gd name="T23" fmla="*/ 288 h 292"/>
                <a:gd name="T24" fmla="*/ 146 w 294"/>
                <a:gd name="T25" fmla="*/ 292 h 292"/>
                <a:gd name="T26" fmla="*/ 107 w 294"/>
                <a:gd name="T27" fmla="*/ 288 h 292"/>
                <a:gd name="T28" fmla="*/ 73 w 294"/>
                <a:gd name="T29" fmla="*/ 273 h 292"/>
                <a:gd name="T30" fmla="*/ 42 w 294"/>
                <a:gd name="T31" fmla="*/ 250 h 292"/>
                <a:gd name="T32" fmla="*/ 19 w 294"/>
                <a:gd name="T33" fmla="*/ 221 h 292"/>
                <a:gd name="T34" fmla="*/ 5 w 294"/>
                <a:gd name="T35" fmla="*/ 184 h 292"/>
                <a:gd name="T36" fmla="*/ 0 w 294"/>
                <a:gd name="T37" fmla="*/ 146 h 292"/>
                <a:gd name="T38" fmla="*/ 5 w 294"/>
                <a:gd name="T39" fmla="*/ 107 h 292"/>
                <a:gd name="T40" fmla="*/ 19 w 294"/>
                <a:gd name="T41" fmla="*/ 73 h 292"/>
                <a:gd name="T42" fmla="*/ 42 w 294"/>
                <a:gd name="T43" fmla="*/ 42 h 292"/>
                <a:gd name="T44" fmla="*/ 73 w 294"/>
                <a:gd name="T45" fmla="*/ 19 h 292"/>
                <a:gd name="T46" fmla="*/ 107 w 294"/>
                <a:gd name="T47" fmla="*/ 4 h 292"/>
                <a:gd name="T48" fmla="*/ 146 w 294"/>
                <a:gd name="T49"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4" h="292">
                  <a:moveTo>
                    <a:pt x="146" y="0"/>
                  </a:moveTo>
                  <a:lnTo>
                    <a:pt x="184" y="4"/>
                  </a:lnTo>
                  <a:lnTo>
                    <a:pt x="221" y="19"/>
                  </a:lnTo>
                  <a:lnTo>
                    <a:pt x="249" y="42"/>
                  </a:lnTo>
                  <a:lnTo>
                    <a:pt x="272" y="73"/>
                  </a:lnTo>
                  <a:lnTo>
                    <a:pt x="288" y="107"/>
                  </a:lnTo>
                  <a:lnTo>
                    <a:pt x="294" y="146"/>
                  </a:lnTo>
                  <a:lnTo>
                    <a:pt x="288" y="184"/>
                  </a:lnTo>
                  <a:lnTo>
                    <a:pt x="272" y="221"/>
                  </a:lnTo>
                  <a:lnTo>
                    <a:pt x="249" y="250"/>
                  </a:lnTo>
                  <a:lnTo>
                    <a:pt x="221" y="273"/>
                  </a:lnTo>
                  <a:lnTo>
                    <a:pt x="184" y="288"/>
                  </a:lnTo>
                  <a:lnTo>
                    <a:pt x="146" y="292"/>
                  </a:lnTo>
                  <a:lnTo>
                    <a:pt x="107" y="288"/>
                  </a:lnTo>
                  <a:lnTo>
                    <a:pt x="73" y="273"/>
                  </a:lnTo>
                  <a:lnTo>
                    <a:pt x="42" y="250"/>
                  </a:lnTo>
                  <a:lnTo>
                    <a:pt x="19" y="221"/>
                  </a:lnTo>
                  <a:lnTo>
                    <a:pt x="5" y="184"/>
                  </a:lnTo>
                  <a:lnTo>
                    <a:pt x="0" y="146"/>
                  </a:lnTo>
                  <a:lnTo>
                    <a:pt x="5" y="107"/>
                  </a:lnTo>
                  <a:lnTo>
                    <a:pt x="19" y="73"/>
                  </a:lnTo>
                  <a:lnTo>
                    <a:pt x="42" y="42"/>
                  </a:lnTo>
                  <a:lnTo>
                    <a:pt x="73" y="19"/>
                  </a:lnTo>
                  <a:lnTo>
                    <a:pt x="107" y="4"/>
                  </a:lnTo>
                  <a:lnTo>
                    <a:pt x="146"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Freeform 56"/>
            <p:cNvSpPr>
              <a:spLocks/>
            </p:cNvSpPr>
            <p:nvPr/>
          </p:nvSpPr>
          <p:spPr bwMode="auto">
            <a:xfrm>
              <a:off x="10196513" y="3354388"/>
              <a:ext cx="304800" cy="304800"/>
            </a:xfrm>
            <a:custGeom>
              <a:avLst/>
              <a:gdLst>
                <a:gd name="T0" fmla="*/ 96 w 192"/>
                <a:gd name="T1" fmla="*/ 0 h 192"/>
                <a:gd name="T2" fmla="*/ 126 w 192"/>
                <a:gd name="T3" fmla="*/ 6 h 192"/>
                <a:gd name="T4" fmla="*/ 153 w 192"/>
                <a:gd name="T5" fmla="*/ 19 h 192"/>
                <a:gd name="T6" fmla="*/ 174 w 192"/>
                <a:gd name="T7" fmla="*/ 38 h 192"/>
                <a:gd name="T8" fmla="*/ 188 w 192"/>
                <a:gd name="T9" fmla="*/ 65 h 192"/>
                <a:gd name="T10" fmla="*/ 192 w 192"/>
                <a:gd name="T11" fmla="*/ 96 h 192"/>
                <a:gd name="T12" fmla="*/ 188 w 192"/>
                <a:gd name="T13" fmla="*/ 127 h 192"/>
                <a:gd name="T14" fmla="*/ 174 w 192"/>
                <a:gd name="T15" fmla="*/ 153 h 192"/>
                <a:gd name="T16" fmla="*/ 153 w 192"/>
                <a:gd name="T17" fmla="*/ 175 h 192"/>
                <a:gd name="T18" fmla="*/ 126 w 192"/>
                <a:gd name="T19" fmla="*/ 188 h 192"/>
                <a:gd name="T20" fmla="*/ 96 w 192"/>
                <a:gd name="T21" fmla="*/ 192 h 192"/>
                <a:gd name="T22" fmla="*/ 65 w 192"/>
                <a:gd name="T23" fmla="*/ 188 h 192"/>
                <a:gd name="T24" fmla="*/ 40 w 192"/>
                <a:gd name="T25" fmla="*/ 175 h 192"/>
                <a:gd name="T26" fmla="*/ 19 w 192"/>
                <a:gd name="T27" fmla="*/ 153 h 192"/>
                <a:gd name="T28" fmla="*/ 5 w 192"/>
                <a:gd name="T29" fmla="*/ 127 h 192"/>
                <a:gd name="T30" fmla="*/ 0 w 192"/>
                <a:gd name="T31" fmla="*/ 96 h 192"/>
                <a:gd name="T32" fmla="*/ 5 w 192"/>
                <a:gd name="T33" fmla="*/ 65 h 192"/>
                <a:gd name="T34" fmla="*/ 19 w 192"/>
                <a:gd name="T35" fmla="*/ 38 h 192"/>
                <a:gd name="T36" fmla="*/ 40 w 192"/>
                <a:gd name="T37" fmla="*/ 19 h 192"/>
                <a:gd name="T38" fmla="*/ 65 w 192"/>
                <a:gd name="T39" fmla="*/ 6 h 192"/>
                <a:gd name="T40" fmla="*/ 96 w 192"/>
                <a:gd name="T41"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192">
                  <a:moveTo>
                    <a:pt x="96" y="0"/>
                  </a:moveTo>
                  <a:lnTo>
                    <a:pt x="126" y="6"/>
                  </a:lnTo>
                  <a:lnTo>
                    <a:pt x="153" y="19"/>
                  </a:lnTo>
                  <a:lnTo>
                    <a:pt x="174" y="38"/>
                  </a:lnTo>
                  <a:lnTo>
                    <a:pt x="188" y="65"/>
                  </a:lnTo>
                  <a:lnTo>
                    <a:pt x="192" y="96"/>
                  </a:lnTo>
                  <a:lnTo>
                    <a:pt x="188" y="127"/>
                  </a:lnTo>
                  <a:lnTo>
                    <a:pt x="174" y="153"/>
                  </a:lnTo>
                  <a:lnTo>
                    <a:pt x="153" y="175"/>
                  </a:lnTo>
                  <a:lnTo>
                    <a:pt x="126" y="188"/>
                  </a:lnTo>
                  <a:lnTo>
                    <a:pt x="96" y="192"/>
                  </a:lnTo>
                  <a:lnTo>
                    <a:pt x="65" y="188"/>
                  </a:lnTo>
                  <a:lnTo>
                    <a:pt x="40" y="175"/>
                  </a:lnTo>
                  <a:lnTo>
                    <a:pt x="19" y="153"/>
                  </a:lnTo>
                  <a:lnTo>
                    <a:pt x="5" y="127"/>
                  </a:lnTo>
                  <a:lnTo>
                    <a:pt x="0" y="96"/>
                  </a:lnTo>
                  <a:lnTo>
                    <a:pt x="5" y="65"/>
                  </a:lnTo>
                  <a:lnTo>
                    <a:pt x="19" y="38"/>
                  </a:lnTo>
                  <a:lnTo>
                    <a:pt x="40" y="19"/>
                  </a:lnTo>
                  <a:lnTo>
                    <a:pt x="65" y="6"/>
                  </a:lnTo>
                  <a:lnTo>
                    <a:pt x="96" y="0"/>
                  </a:lnTo>
                  <a:close/>
                </a:path>
              </a:pathLst>
            </a:custGeom>
            <a:solidFill>
              <a:srgbClr val="FFB2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Rectangle 57"/>
            <p:cNvSpPr>
              <a:spLocks noChangeArrowheads="1"/>
            </p:cNvSpPr>
            <p:nvPr/>
          </p:nvSpPr>
          <p:spPr bwMode="auto">
            <a:xfrm>
              <a:off x="10018713" y="4394200"/>
              <a:ext cx="73025" cy="73025"/>
            </a:xfrm>
            <a:prstGeom prst="rect">
              <a:avLst/>
            </a:prstGeom>
            <a:solidFill>
              <a:srgbClr val="FF74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 name="Freeform 58"/>
            <p:cNvSpPr>
              <a:spLocks/>
            </p:cNvSpPr>
            <p:nvPr/>
          </p:nvSpPr>
          <p:spPr bwMode="auto">
            <a:xfrm>
              <a:off x="10442575" y="4768850"/>
              <a:ext cx="79375" cy="82550"/>
            </a:xfrm>
            <a:custGeom>
              <a:avLst/>
              <a:gdLst>
                <a:gd name="T0" fmla="*/ 23 w 50"/>
                <a:gd name="T1" fmla="*/ 0 h 52"/>
                <a:gd name="T2" fmla="*/ 50 w 50"/>
                <a:gd name="T3" fmla="*/ 23 h 52"/>
                <a:gd name="T4" fmla="*/ 29 w 50"/>
                <a:gd name="T5" fmla="*/ 52 h 52"/>
                <a:gd name="T6" fmla="*/ 0 w 50"/>
                <a:gd name="T7" fmla="*/ 29 h 52"/>
                <a:gd name="T8" fmla="*/ 23 w 50"/>
                <a:gd name="T9" fmla="*/ 0 h 52"/>
              </a:gdLst>
              <a:ahLst/>
              <a:cxnLst>
                <a:cxn ang="0">
                  <a:pos x="T0" y="T1"/>
                </a:cxn>
                <a:cxn ang="0">
                  <a:pos x="T2" y="T3"/>
                </a:cxn>
                <a:cxn ang="0">
                  <a:pos x="T4" y="T5"/>
                </a:cxn>
                <a:cxn ang="0">
                  <a:pos x="T6" y="T7"/>
                </a:cxn>
                <a:cxn ang="0">
                  <a:pos x="T8" y="T9"/>
                </a:cxn>
              </a:cxnLst>
              <a:rect l="0" t="0" r="r" b="b"/>
              <a:pathLst>
                <a:path w="50" h="52">
                  <a:moveTo>
                    <a:pt x="23" y="0"/>
                  </a:moveTo>
                  <a:lnTo>
                    <a:pt x="50" y="23"/>
                  </a:lnTo>
                  <a:lnTo>
                    <a:pt x="29" y="52"/>
                  </a:lnTo>
                  <a:lnTo>
                    <a:pt x="0" y="29"/>
                  </a:lnTo>
                  <a:lnTo>
                    <a:pt x="23" y="0"/>
                  </a:lnTo>
                  <a:close/>
                </a:path>
              </a:pathLst>
            </a:custGeom>
            <a:solidFill>
              <a:srgbClr val="E616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58" name="TextBox 57"/>
          <p:cNvSpPr txBox="1"/>
          <p:nvPr/>
        </p:nvSpPr>
        <p:spPr>
          <a:xfrm>
            <a:off x="870364" y="5435025"/>
            <a:ext cx="2538556"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NZ" sz="3200" b="0" i="0" u="none" strike="noStrike" kern="0" cap="none" spc="0" normalizeH="0" baseline="0" noProof="0" dirty="0">
                <a:ln>
                  <a:noFill/>
                </a:ln>
                <a:solidFill>
                  <a:schemeClr val="tx1">
                    <a:alpha val="99000"/>
                  </a:schemeClr>
                </a:solidFill>
                <a:effectLst/>
                <a:uLnTx/>
                <a:uFillTx/>
              </a:rPr>
              <a:t>BizSpark</a:t>
            </a:r>
          </a:p>
        </p:txBody>
      </p:sp>
      <p:sp>
        <p:nvSpPr>
          <p:cNvPr id="59" name="TextBox 58"/>
          <p:cNvSpPr txBox="1"/>
          <p:nvPr/>
        </p:nvSpPr>
        <p:spPr>
          <a:xfrm>
            <a:off x="4444921" y="5399707"/>
            <a:ext cx="2811981"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NZ" sz="3200" b="0" i="0" u="none" strike="noStrike" kern="0" cap="none" spc="0" normalizeH="0" baseline="0" noProof="0" dirty="0">
                <a:ln>
                  <a:noFill/>
                </a:ln>
                <a:solidFill>
                  <a:schemeClr val="tx1">
                    <a:alpha val="99000"/>
                  </a:schemeClr>
                </a:solidFill>
                <a:effectLst/>
                <a:uLnTx/>
                <a:uFillTx/>
              </a:rPr>
              <a:t>BizSpark Plus</a:t>
            </a:r>
          </a:p>
        </p:txBody>
      </p:sp>
      <p:sp>
        <p:nvSpPr>
          <p:cNvPr id="60" name="TextBox 59"/>
          <p:cNvSpPr txBox="1"/>
          <p:nvPr/>
        </p:nvSpPr>
        <p:spPr>
          <a:xfrm>
            <a:off x="8015880" y="5329495"/>
            <a:ext cx="3598318"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NZ" sz="3200" b="0" i="0" u="none" strike="noStrike" kern="0" cap="none" spc="0" normalizeH="0" baseline="0" noProof="0" dirty="0">
                <a:ln>
                  <a:noFill/>
                </a:ln>
                <a:solidFill>
                  <a:schemeClr val="tx1">
                    <a:alpha val="99000"/>
                  </a:schemeClr>
                </a:solidFill>
                <a:effectLst/>
                <a:uLnTx/>
                <a:uFillTx/>
              </a:rPr>
              <a:t>Microsoft Ventures</a:t>
            </a:r>
          </a:p>
        </p:txBody>
      </p:sp>
      <p:sp>
        <p:nvSpPr>
          <p:cNvPr id="61" name="Title 60"/>
          <p:cNvSpPr>
            <a:spLocks noGrp="1"/>
          </p:cNvSpPr>
          <p:nvPr>
            <p:ph type="title"/>
          </p:nvPr>
        </p:nvSpPr>
        <p:spPr>
          <a:xfrm>
            <a:off x="300939" y="163196"/>
            <a:ext cx="11650488" cy="1158793"/>
          </a:xfrm>
        </p:spPr>
        <p:txBody>
          <a:bodyPr/>
          <a:lstStyle/>
          <a:p>
            <a:r>
              <a:rPr lang="en-NZ" dirty="0"/>
              <a:t>Microsoft + </a:t>
            </a:r>
            <a:r>
              <a:rPr lang="en-NZ" dirty="0" err="1"/>
              <a:t>Startups</a:t>
            </a:r>
            <a:endParaRPr lang="en-NZ" dirty="0"/>
          </a:p>
        </p:txBody>
      </p:sp>
    </p:spTree>
    <p:extLst>
      <p:ext uri="{BB962C8B-B14F-4D97-AF65-F5344CB8AC3E}">
        <p14:creationId xmlns:p14="http://schemas.microsoft.com/office/powerpoint/2010/main" val="46035108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Freeform 116"/>
          <p:cNvSpPr/>
          <p:nvPr/>
        </p:nvSpPr>
        <p:spPr bwMode="auto">
          <a:xfrm rot="10800000">
            <a:off x="-77788" y="-12727"/>
            <a:ext cx="12266613" cy="4631828"/>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115"/>
          <p:cNvSpPr/>
          <p:nvPr/>
        </p:nvSpPr>
        <p:spPr>
          <a:xfrm>
            <a:off x="1877537" y="0"/>
            <a:ext cx="10311288" cy="6858000"/>
          </a:xfrm>
          <a:custGeom>
            <a:avLst/>
            <a:gdLst>
              <a:gd name="connsiteX0" fmla="*/ 973043 w 10311288"/>
              <a:gd name="connsiteY0" fmla="*/ 0 h 6858000"/>
              <a:gd name="connsiteX1" fmla="*/ 10311288 w 10311288"/>
              <a:gd name="connsiteY1" fmla="*/ 0 h 6858000"/>
              <a:gd name="connsiteX2" fmla="*/ 10311288 w 10311288"/>
              <a:gd name="connsiteY2" fmla="*/ 6858000 h 6858000"/>
              <a:gd name="connsiteX3" fmla="*/ 3317772 w 10311288"/>
              <a:gd name="connsiteY3" fmla="*/ 6858000 h 6858000"/>
              <a:gd name="connsiteX4" fmla="*/ 3178913 w 10311288"/>
              <a:gd name="connsiteY4" fmla="*/ 6722414 h 6858000"/>
              <a:gd name="connsiteX5" fmla="*/ 2565597 w 10311288"/>
              <a:gd name="connsiteY5" fmla="*/ 5788856 h 6858000"/>
              <a:gd name="connsiteX6" fmla="*/ 2463322 w 10311288"/>
              <a:gd name="connsiteY6" fmla="*/ 5509419 h 6858000"/>
              <a:gd name="connsiteX7" fmla="*/ 2267177 w 10311288"/>
              <a:gd name="connsiteY7" fmla="*/ 5479484 h 6858000"/>
              <a:gd name="connsiteX8" fmla="*/ 376190 w 10311288"/>
              <a:gd name="connsiteY8" fmla="*/ 4111092 h 6858000"/>
              <a:gd name="connsiteX9" fmla="*/ 267441 w 10311288"/>
              <a:gd name="connsiteY9" fmla="*/ 3901877 h 6858000"/>
              <a:gd name="connsiteX10" fmla="*/ 265228 w 10311288"/>
              <a:gd name="connsiteY10" fmla="*/ 3897620 h 6858000"/>
              <a:gd name="connsiteX11" fmla="*/ 0 w 10311288"/>
              <a:gd name="connsiteY11" fmla="*/ 2697751 h 6858000"/>
              <a:gd name="connsiteX12" fmla="*/ 223135 w 10311288"/>
              <a:gd name="connsiteY12" fmla="*/ 1592521 h 6858000"/>
              <a:gd name="connsiteX13" fmla="*/ 267441 w 10311288"/>
              <a:gd name="connsiteY13" fmla="*/ 1500548 h 6858000"/>
              <a:gd name="connsiteX14" fmla="*/ 342702 w 10311288"/>
              <a:gd name="connsiteY14" fmla="*/ 1344315 h 6858000"/>
              <a:gd name="connsiteX15" fmla="*/ 831647 w 10311288"/>
              <a:gd name="connsiteY15" fmla="*/ 689977 h 6858000"/>
              <a:gd name="connsiteX16" fmla="*/ 925937 w 10311288"/>
              <a:gd name="connsiteY16" fmla="*/ 604281 h 6858000"/>
              <a:gd name="connsiteX17" fmla="*/ 920876 w 10311288"/>
              <a:gd name="connsiteY17" fmla="*/ 504061 h 6858000"/>
              <a:gd name="connsiteX18" fmla="*/ 970816 w 10311288"/>
              <a:gd name="connsiteY18" fmla="*/ 865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1288" h="6858000">
                <a:moveTo>
                  <a:pt x="973043" y="0"/>
                </a:moveTo>
                <a:lnTo>
                  <a:pt x="10311288" y="0"/>
                </a:lnTo>
                <a:lnTo>
                  <a:pt x="10311288" y="6858000"/>
                </a:lnTo>
                <a:lnTo>
                  <a:pt x="3317772" y="6858000"/>
                </a:lnTo>
                <a:lnTo>
                  <a:pt x="3178913" y="6722414"/>
                </a:lnTo>
                <a:cubicBezTo>
                  <a:pt x="2921894" y="6452836"/>
                  <a:pt x="2712883" y="6137078"/>
                  <a:pt x="2565597" y="5788856"/>
                </a:cubicBezTo>
                <a:lnTo>
                  <a:pt x="2463322" y="5509419"/>
                </a:lnTo>
                <a:lnTo>
                  <a:pt x="2267177" y="5479484"/>
                </a:lnTo>
                <a:cubicBezTo>
                  <a:pt x="1458505" y="5314005"/>
                  <a:pt x="775057" y="4804755"/>
                  <a:pt x="376190" y="4111092"/>
                </a:cubicBezTo>
                <a:lnTo>
                  <a:pt x="267441" y="3901877"/>
                </a:lnTo>
                <a:lnTo>
                  <a:pt x="265228" y="3897620"/>
                </a:lnTo>
                <a:cubicBezTo>
                  <a:pt x="95049" y="3533143"/>
                  <a:pt x="0" y="3126547"/>
                  <a:pt x="0" y="2697751"/>
                </a:cubicBezTo>
                <a:cubicBezTo>
                  <a:pt x="0" y="2305709"/>
                  <a:pt x="79453" y="1932224"/>
                  <a:pt x="223135" y="1592521"/>
                </a:cubicBezTo>
                <a:lnTo>
                  <a:pt x="267441" y="1500548"/>
                </a:lnTo>
                <a:lnTo>
                  <a:pt x="342702" y="1344315"/>
                </a:lnTo>
                <a:cubicBezTo>
                  <a:pt x="473837" y="1102919"/>
                  <a:pt x="638959" y="882665"/>
                  <a:pt x="831647" y="689977"/>
                </a:cubicBezTo>
                <a:lnTo>
                  <a:pt x="925937" y="604281"/>
                </a:lnTo>
                <a:lnTo>
                  <a:pt x="920876" y="504061"/>
                </a:lnTo>
                <a:cubicBezTo>
                  <a:pt x="920876" y="334361"/>
                  <a:pt x="938071" y="168678"/>
                  <a:pt x="970816" y="8659"/>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r>
              <a:rPr lang="en-US" sz="1200" dirty="0"/>
              <a:t> </a:t>
            </a:r>
          </a:p>
        </p:txBody>
      </p:sp>
      <p:sp>
        <p:nvSpPr>
          <p:cNvPr id="54" name="Title 1"/>
          <p:cNvSpPr>
            <a:spLocks noGrp="1"/>
          </p:cNvSpPr>
          <p:nvPr>
            <p:ph type="title" idx="4294967295"/>
          </p:nvPr>
        </p:nvSpPr>
        <p:spPr>
          <a:xfrm>
            <a:off x="0" y="239713"/>
            <a:ext cx="6180138" cy="831850"/>
          </a:xfrm>
          <a:prstGeom prst="rect">
            <a:avLst/>
          </a:prstGeom>
        </p:spPr>
        <p:txBody>
          <a:bodyPr>
            <a:noAutofit/>
          </a:bodyPr>
          <a:lstStyle/>
          <a:p>
            <a:r>
              <a:rPr lang="en-US" dirty="0"/>
              <a:t>Hybrid consistency</a:t>
            </a:r>
          </a:p>
        </p:txBody>
      </p:sp>
      <p:grpSp>
        <p:nvGrpSpPr>
          <p:cNvPr id="7" name="Group 6"/>
          <p:cNvGrpSpPr/>
          <p:nvPr/>
        </p:nvGrpSpPr>
        <p:grpSpPr>
          <a:xfrm>
            <a:off x="6018212" y="838200"/>
            <a:ext cx="5218780" cy="5218780"/>
            <a:chOff x="6018212" y="838200"/>
            <a:chExt cx="5218780" cy="5218780"/>
          </a:xfrm>
        </p:grpSpPr>
        <p:sp>
          <p:nvSpPr>
            <p:cNvPr id="94" name="Oval 5"/>
            <p:cNvSpPr>
              <a:spLocks noChangeArrowheads="1"/>
            </p:cNvSpPr>
            <p:nvPr/>
          </p:nvSpPr>
          <p:spPr bwMode="auto">
            <a:xfrm>
              <a:off x="6018212" y="838200"/>
              <a:ext cx="5218780" cy="5218780"/>
            </a:xfrm>
            <a:prstGeom prst="ellipse">
              <a:avLst/>
            </a:prstGeom>
            <a:noFill/>
            <a:ln w="128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
            <p:cNvSpPr>
              <a:spLocks/>
            </p:cNvSpPr>
            <p:nvPr/>
          </p:nvSpPr>
          <p:spPr bwMode="auto">
            <a:xfrm>
              <a:off x="7388967" y="2240151"/>
              <a:ext cx="2523145" cy="1337726"/>
            </a:xfrm>
            <a:custGeom>
              <a:avLst/>
              <a:gdLst>
                <a:gd name="T0" fmla="*/ 1307 w 1369"/>
                <a:gd name="T1" fmla="*/ 597 h 726"/>
                <a:gd name="T2" fmla="*/ 648 w 1369"/>
                <a:gd name="T3" fmla="*/ 0 h 726"/>
                <a:gd name="T4" fmla="*/ 0 w 1369"/>
                <a:gd name="T5" fmla="*/ 530 h 726"/>
                <a:gd name="T6" fmla="*/ 96 w 1369"/>
                <a:gd name="T7" fmla="*/ 530 h 726"/>
                <a:gd name="T8" fmla="*/ 648 w 1369"/>
                <a:gd name="T9" fmla="*/ 94 h 726"/>
                <a:gd name="T10" fmla="*/ 1213 w 1369"/>
                <a:gd name="T11" fmla="*/ 597 h 726"/>
                <a:gd name="T12" fmla="*/ 1158 w 1369"/>
                <a:gd name="T13" fmla="*/ 597 h 726"/>
                <a:gd name="T14" fmla="*/ 1167 w 1369"/>
                <a:gd name="T15" fmla="*/ 608 h 726"/>
                <a:gd name="T16" fmla="*/ 1217 w 1369"/>
                <a:gd name="T17" fmla="*/ 669 h 726"/>
                <a:gd name="T18" fmla="*/ 1263 w 1369"/>
                <a:gd name="T19" fmla="*/ 726 h 726"/>
                <a:gd name="T20" fmla="*/ 1310 w 1369"/>
                <a:gd name="T21" fmla="*/ 669 h 726"/>
                <a:gd name="T22" fmla="*/ 1360 w 1369"/>
                <a:gd name="T23" fmla="*/ 608 h 726"/>
                <a:gd name="T24" fmla="*/ 1369 w 1369"/>
                <a:gd name="T25" fmla="*/ 597 h 726"/>
                <a:gd name="T26" fmla="*/ 1307 w 1369"/>
                <a:gd name="T27" fmla="*/ 597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9" h="726">
                  <a:moveTo>
                    <a:pt x="1307" y="597"/>
                  </a:moveTo>
                  <a:cubicBezTo>
                    <a:pt x="1274" y="263"/>
                    <a:pt x="992" y="0"/>
                    <a:pt x="648" y="0"/>
                  </a:cubicBezTo>
                  <a:cubicBezTo>
                    <a:pt x="329" y="0"/>
                    <a:pt x="61" y="228"/>
                    <a:pt x="0" y="530"/>
                  </a:cubicBezTo>
                  <a:cubicBezTo>
                    <a:pt x="96" y="530"/>
                    <a:pt x="96" y="530"/>
                    <a:pt x="96" y="530"/>
                  </a:cubicBezTo>
                  <a:cubicBezTo>
                    <a:pt x="155" y="280"/>
                    <a:pt x="380" y="94"/>
                    <a:pt x="648" y="94"/>
                  </a:cubicBezTo>
                  <a:cubicBezTo>
                    <a:pt x="940" y="94"/>
                    <a:pt x="1181" y="314"/>
                    <a:pt x="1213" y="597"/>
                  </a:cubicBezTo>
                  <a:cubicBezTo>
                    <a:pt x="1158" y="597"/>
                    <a:pt x="1158" y="597"/>
                    <a:pt x="1158" y="597"/>
                  </a:cubicBezTo>
                  <a:cubicBezTo>
                    <a:pt x="1167" y="608"/>
                    <a:pt x="1167" y="608"/>
                    <a:pt x="1167" y="608"/>
                  </a:cubicBezTo>
                  <a:cubicBezTo>
                    <a:pt x="1217" y="669"/>
                    <a:pt x="1217" y="669"/>
                    <a:pt x="1217" y="669"/>
                  </a:cubicBezTo>
                  <a:cubicBezTo>
                    <a:pt x="1263" y="726"/>
                    <a:pt x="1263" y="726"/>
                    <a:pt x="1263" y="726"/>
                  </a:cubicBezTo>
                  <a:cubicBezTo>
                    <a:pt x="1310" y="669"/>
                    <a:pt x="1310" y="669"/>
                    <a:pt x="1310" y="669"/>
                  </a:cubicBezTo>
                  <a:cubicBezTo>
                    <a:pt x="1360" y="608"/>
                    <a:pt x="1360" y="608"/>
                    <a:pt x="1360" y="608"/>
                  </a:cubicBezTo>
                  <a:cubicBezTo>
                    <a:pt x="1369" y="597"/>
                    <a:pt x="1369" y="597"/>
                    <a:pt x="1369" y="597"/>
                  </a:cubicBezTo>
                  <a:lnTo>
                    <a:pt x="1307" y="59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7"/>
            <p:cNvSpPr>
              <a:spLocks/>
            </p:cNvSpPr>
            <p:nvPr/>
          </p:nvSpPr>
          <p:spPr bwMode="auto">
            <a:xfrm>
              <a:off x="7262352" y="3341159"/>
              <a:ext cx="2517639" cy="1339560"/>
            </a:xfrm>
            <a:custGeom>
              <a:avLst/>
              <a:gdLst>
                <a:gd name="T0" fmla="*/ 1271 w 1366"/>
                <a:gd name="T1" fmla="*/ 194 h 727"/>
                <a:gd name="T2" fmla="*/ 717 w 1366"/>
                <a:gd name="T3" fmla="*/ 633 h 727"/>
                <a:gd name="T4" fmla="*/ 153 w 1366"/>
                <a:gd name="T5" fmla="*/ 129 h 727"/>
                <a:gd name="T6" fmla="*/ 211 w 1366"/>
                <a:gd name="T7" fmla="*/ 129 h 727"/>
                <a:gd name="T8" fmla="*/ 201 w 1366"/>
                <a:gd name="T9" fmla="*/ 117 h 727"/>
                <a:gd name="T10" fmla="*/ 149 w 1366"/>
                <a:gd name="T11" fmla="*/ 54 h 727"/>
                <a:gd name="T12" fmla="*/ 105 w 1366"/>
                <a:gd name="T13" fmla="*/ 0 h 727"/>
                <a:gd name="T14" fmla="*/ 56 w 1366"/>
                <a:gd name="T15" fmla="*/ 61 h 727"/>
                <a:gd name="T16" fmla="*/ 10 w 1366"/>
                <a:gd name="T17" fmla="*/ 117 h 727"/>
                <a:gd name="T18" fmla="*/ 0 w 1366"/>
                <a:gd name="T19" fmla="*/ 129 h 727"/>
                <a:gd name="T20" fmla="*/ 59 w 1366"/>
                <a:gd name="T21" fmla="*/ 129 h 727"/>
                <a:gd name="T22" fmla="*/ 717 w 1366"/>
                <a:gd name="T23" fmla="*/ 727 h 727"/>
                <a:gd name="T24" fmla="*/ 1366 w 1366"/>
                <a:gd name="T25" fmla="*/ 194 h 727"/>
                <a:gd name="T26" fmla="*/ 1271 w 1366"/>
                <a:gd name="T27" fmla="*/ 194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6" h="727">
                  <a:moveTo>
                    <a:pt x="1271" y="194"/>
                  </a:moveTo>
                  <a:cubicBezTo>
                    <a:pt x="1212" y="446"/>
                    <a:pt x="986" y="633"/>
                    <a:pt x="717" y="633"/>
                  </a:cubicBezTo>
                  <a:cubicBezTo>
                    <a:pt x="426" y="633"/>
                    <a:pt x="185" y="413"/>
                    <a:pt x="153" y="129"/>
                  </a:cubicBezTo>
                  <a:cubicBezTo>
                    <a:pt x="211" y="129"/>
                    <a:pt x="211" y="129"/>
                    <a:pt x="211" y="129"/>
                  </a:cubicBezTo>
                  <a:cubicBezTo>
                    <a:pt x="201" y="117"/>
                    <a:pt x="201" y="117"/>
                    <a:pt x="201" y="117"/>
                  </a:cubicBezTo>
                  <a:cubicBezTo>
                    <a:pt x="149" y="54"/>
                    <a:pt x="149" y="54"/>
                    <a:pt x="149" y="54"/>
                  </a:cubicBezTo>
                  <a:cubicBezTo>
                    <a:pt x="105" y="0"/>
                    <a:pt x="105" y="0"/>
                    <a:pt x="105" y="0"/>
                  </a:cubicBezTo>
                  <a:cubicBezTo>
                    <a:pt x="56" y="61"/>
                    <a:pt x="56" y="61"/>
                    <a:pt x="56" y="61"/>
                  </a:cubicBezTo>
                  <a:cubicBezTo>
                    <a:pt x="10" y="117"/>
                    <a:pt x="10" y="117"/>
                    <a:pt x="10" y="117"/>
                  </a:cubicBezTo>
                  <a:cubicBezTo>
                    <a:pt x="0" y="129"/>
                    <a:pt x="0" y="129"/>
                    <a:pt x="0" y="129"/>
                  </a:cubicBezTo>
                  <a:cubicBezTo>
                    <a:pt x="59" y="129"/>
                    <a:pt x="59" y="129"/>
                    <a:pt x="59" y="129"/>
                  </a:cubicBezTo>
                  <a:cubicBezTo>
                    <a:pt x="92" y="464"/>
                    <a:pt x="374" y="727"/>
                    <a:pt x="717" y="727"/>
                  </a:cubicBezTo>
                  <a:cubicBezTo>
                    <a:pt x="1038" y="727"/>
                    <a:pt x="1306" y="497"/>
                    <a:pt x="1366" y="194"/>
                  </a:cubicBezTo>
                  <a:lnTo>
                    <a:pt x="1271" y="1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8"/>
            <p:cNvSpPr>
              <a:spLocks noChangeArrowheads="1"/>
            </p:cNvSpPr>
            <p:nvPr/>
          </p:nvSpPr>
          <p:spPr bwMode="auto">
            <a:xfrm>
              <a:off x="8570716" y="4743110"/>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9"/>
            <p:cNvSpPr>
              <a:spLocks noChangeArrowheads="1"/>
            </p:cNvSpPr>
            <p:nvPr/>
          </p:nvSpPr>
          <p:spPr bwMode="auto">
            <a:xfrm>
              <a:off x="8570716" y="4941291"/>
              <a:ext cx="115606" cy="11927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10"/>
            <p:cNvSpPr>
              <a:spLocks noChangeArrowheads="1"/>
            </p:cNvSpPr>
            <p:nvPr/>
          </p:nvSpPr>
          <p:spPr bwMode="auto">
            <a:xfrm>
              <a:off x="8570716" y="5141307"/>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11"/>
            <p:cNvSpPr>
              <a:spLocks noChangeArrowheads="1"/>
            </p:cNvSpPr>
            <p:nvPr/>
          </p:nvSpPr>
          <p:spPr bwMode="auto">
            <a:xfrm>
              <a:off x="8570716" y="5341325"/>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Oval 12"/>
            <p:cNvSpPr>
              <a:spLocks noChangeArrowheads="1"/>
            </p:cNvSpPr>
            <p:nvPr/>
          </p:nvSpPr>
          <p:spPr bwMode="auto">
            <a:xfrm>
              <a:off x="8570716" y="5541340"/>
              <a:ext cx="115606" cy="11560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13"/>
            <p:cNvSpPr>
              <a:spLocks noChangeArrowheads="1"/>
            </p:cNvSpPr>
            <p:nvPr/>
          </p:nvSpPr>
          <p:spPr bwMode="auto">
            <a:xfrm>
              <a:off x="8570716" y="5739522"/>
              <a:ext cx="115606" cy="11560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4"/>
            <p:cNvSpPr>
              <a:spLocks/>
            </p:cNvSpPr>
            <p:nvPr/>
          </p:nvSpPr>
          <p:spPr bwMode="auto">
            <a:xfrm>
              <a:off x="7377957" y="2722759"/>
              <a:ext cx="133957" cy="135791"/>
            </a:xfrm>
            <a:custGeom>
              <a:avLst/>
              <a:gdLst>
                <a:gd name="T0" fmla="*/ 51 w 72"/>
                <a:gd name="T1" fmla="*/ 8 h 73"/>
                <a:gd name="T2" fmla="*/ 64 w 72"/>
                <a:gd name="T3" fmla="*/ 52 h 73"/>
                <a:gd name="T4" fmla="*/ 20 w 72"/>
                <a:gd name="T5" fmla="*/ 64 h 73"/>
                <a:gd name="T6" fmla="*/ 8 w 72"/>
                <a:gd name="T7" fmla="*/ 21 h 73"/>
                <a:gd name="T8" fmla="*/ 51 w 72"/>
                <a:gd name="T9" fmla="*/ 8 h 73"/>
              </a:gdLst>
              <a:ahLst/>
              <a:cxnLst>
                <a:cxn ang="0">
                  <a:pos x="T0" y="T1"/>
                </a:cxn>
                <a:cxn ang="0">
                  <a:pos x="T2" y="T3"/>
                </a:cxn>
                <a:cxn ang="0">
                  <a:pos x="T4" y="T5"/>
                </a:cxn>
                <a:cxn ang="0">
                  <a:pos x="T6" y="T7"/>
                </a:cxn>
                <a:cxn ang="0">
                  <a:pos x="T8" y="T9"/>
                </a:cxn>
              </a:cxnLst>
              <a:rect l="0" t="0" r="r" b="b"/>
              <a:pathLst>
                <a:path w="72" h="73">
                  <a:moveTo>
                    <a:pt x="51" y="8"/>
                  </a:moveTo>
                  <a:cubicBezTo>
                    <a:pt x="67" y="17"/>
                    <a:pt x="72" y="36"/>
                    <a:pt x="64" y="52"/>
                  </a:cubicBezTo>
                  <a:cubicBezTo>
                    <a:pt x="55" y="67"/>
                    <a:pt x="36" y="73"/>
                    <a:pt x="20" y="64"/>
                  </a:cubicBezTo>
                  <a:cubicBezTo>
                    <a:pt x="5" y="55"/>
                    <a:pt x="0" y="36"/>
                    <a:pt x="8" y="21"/>
                  </a:cubicBezTo>
                  <a:cubicBezTo>
                    <a:pt x="17" y="5"/>
                    <a:pt x="36" y="0"/>
                    <a:pt x="5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5"/>
            <p:cNvSpPr>
              <a:spLocks/>
            </p:cNvSpPr>
            <p:nvPr/>
          </p:nvSpPr>
          <p:spPr bwMode="auto">
            <a:xfrm>
              <a:off x="7203631" y="2625504"/>
              <a:ext cx="133957" cy="133957"/>
            </a:xfrm>
            <a:custGeom>
              <a:avLst/>
              <a:gdLst>
                <a:gd name="T0" fmla="*/ 52 w 73"/>
                <a:gd name="T1" fmla="*/ 9 h 73"/>
                <a:gd name="T2" fmla="*/ 64 w 73"/>
                <a:gd name="T3" fmla="*/ 52 h 73"/>
                <a:gd name="T4" fmla="*/ 21 w 73"/>
                <a:gd name="T5" fmla="*/ 65 h 73"/>
                <a:gd name="T6" fmla="*/ 9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6" y="67"/>
                    <a:pt x="36" y="73"/>
                    <a:pt x="21" y="65"/>
                  </a:cubicBezTo>
                  <a:cubicBezTo>
                    <a:pt x="6" y="56"/>
                    <a:pt x="0" y="37"/>
                    <a:pt x="9"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p:cNvSpPr>
              <a:spLocks/>
            </p:cNvSpPr>
            <p:nvPr/>
          </p:nvSpPr>
          <p:spPr bwMode="auto">
            <a:xfrm>
              <a:off x="7029304" y="2530083"/>
              <a:ext cx="133957" cy="133957"/>
            </a:xfrm>
            <a:custGeom>
              <a:avLst/>
              <a:gdLst>
                <a:gd name="T0" fmla="*/ 52 w 73"/>
                <a:gd name="T1" fmla="*/ 8 h 73"/>
                <a:gd name="T2" fmla="*/ 65 w 73"/>
                <a:gd name="T3" fmla="*/ 52 h 73"/>
                <a:gd name="T4" fmla="*/ 21 w 73"/>
                <a:gd name="T5" fmla="*/ 64 h 73"/>
                <a:gd name="T6" fmla="*/ 9 w 73"/>
                <a:gd name="T7" fmla="*/ 21 h 73"/>
                <a:gd name="T8" fmla="*/ 52 w 73"/>
                <a:gd name="T9" fmla="*/ 8 h 73"/>
              </a:gdLst>
              <a:ahLst/>
              <a:cxnLst>
                <a:cxn ang="0">
                  <a:pos x="T0" y="T1"/>
                </a:cxn>
                <a:cxn ang="0">
                  <a:pos x="T2" y="T3"/>
                </a:cxn>
                <a:cxn ang="0">
                  <a:pos x="T4" y="T5"/>
                </a:cxn>
                <a:cxn ang="0">
                  <a:pos x="T6" y="T7"/>
                </a:cxn>
                <a:cxn ang="0">
                  <a:pos x="T8" y="T9"/>
                </a:cxn>
              </a:cxnLst>
              <a:rect l="0" t="0" r="r" b="b"/>
              <a:pathLst>
                <a:path w="73" h="73">
                  <a:moveTo>
                    <a:pt x="52" y="8"/>
                  </a:moveTo>
                  <a:cubicBezTo>
                    <a:pt x="68" y="17"/>
                    <a:pt x="73" y="36"/>
                    <a:pt x="65" y="52"/>
                  </a:cubicBezTo>
                  <a:cubicBezTo>
                    <a:pt x="56" y="67"/>
                    <a:pt x="37" y="73"/>
                    <a:pt x="21" y="64"/>
                  </a:cubicBezTo>
                  <a:cubicBezTo>
                    <a:pt x="6" y="55"/>
                    <a:pt x="0" y="36"/>
                    <a:pt x="9" y="21"/>
                  </a:cubicBezTo>
                  <a:cubicBezTo>
                    <a:pt x="18" y="5"/>
                    <a:pt x="37" y="0"/>
                    <a:pt x="5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7"/>
            <p:cNvSpPr>
              <a:spLocks/>
            </p:cNvSpPr>
            <p:nvPr/>
          </p:nvSpPr>
          <p:spPr bwMode="auto">
            <a:xfrm>
              <a:off x="6854978" y="2432827"/>
              <a:ext cx="133957" cy="133957"/>
            </a:xfrm>
            <a:custGeom>
              <a:avLst/>
              <a:gdLst>
                <a:gd name="T0" fmla="*/ 52 w 73"/>
                <a:gd name="T1" fmla="*/ 9 h 73"/>
                <a:gd name="T2" fmla="*/ 64 w 73"/>
                <a:gd name="T3" fmla="*/ 52 h 73"/>
                <a:gd name="T4" fmla="*/ 21 w 73"/>
                <a:gd name="T5" fmla="*/ 64 h 73"/>
                <a:gd name="T6" fmla="*/ 8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5" y="67"/>
                    <a:pt x="36" y="73"/>
                    <a:pt x="21" y="64"/>
                  </a:cubicBezTo>
                  <a:cubicBezTo>
                    <a:pt x="5" y="56"/>
                    <a:pt x="0" y="37"/>
                    <a:pt x="8"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8"/>
            <p:cNvSpPr>
              <a:spLocks/>
            </p:cNvSpPr>
            <p:nvPr/>
          </p:nvSpPr>
          <p:spPr bwMode="auto">
            <a:xfrm>
              <a:off x="6680651" y="2337406"/>
              <a:ext cx="133957" cy="132121"/>
            </a:xfrm>
            <a:custGeom>
              <a:avLst/>
              <a:gdLst>
                <a:gd name="T0" fmla="*/ 52 w 73"/>
                <a:gd name="T1" fmla="*/ 8 h 72"/>
                <a:gd name="T2" fmla="*/ 64 w 73"/>
                <a:gd name="T3" fmla="*/ 52 h 72"/>
                <a:gd name="T4" fmla="*/ 21 w 73"/>
                <a:gd name="T5" fmla="*/ 64 h 72"/>
                <a:gd name="T6" fmla="*/ 9 w 73"/>
                <a:gd name="T7" fmla="*/ 21 h 72"/>
                <a:gd name="T8" fmla="*/ 52 w 73"/>
                <a:gd name="T9" fmla="*/ 8 h 72"/>
              </a:gdLst>
              <a:ahLst/>
              <a:cxnLst>
                <a:cxn ang="0">
                  <a:pos x="T0" y="T1"/>
                </a:cxn>
                <a:cxn ang="0">
                  <a:pos x="T2" y="T3"/>
                </a:cxn>
                <a:cxn ang="0">
                  <a:pos x="T4" y="T5"/>
                </a:cxn>
                <a:cxn ang="0">
                  <a:pos x="T6" y="T7"/>
                </a:cxn>
                <a:cxn ang="0">
                  <a:pos x="T8" y="T9"/>
                </a:cxn>
              </a:cxnLst>
              <a:rect l="0" t="0" r="r" b="b"/>
              <a:pathLst>
                <a:path w="73" h="72">
                  <a:moveTo>
                    <a:pt x="52" y="8"/>
                  </a:moveTo>
                  <a:cubicBezTo>
                    <a:pt x="67" y="17"/>
                    <a:pt x="73" y="36"/>
                    <a:pt x="64" y="52"/>
                  </a:cubicBezTo>
                  <a:cubicBezTo>
                    <a:pt x="56" y="67"/>
                    <a:pt x="37" y="72"/>
                    <a:pt x="21" y="64"/>
                  </a:cubicBezTo>
                  <a:cubicBezTo>
                    <a:pt x="6" y="55"/>
                    <a:pt x="0" y="36"/>
                    <a:pt x="9" y="21"/>
                  </a:cubicBezTo>
                  <a:cubicBezTo>
                    <a:pt x="17" y="5"/>
                    <a:pt x="37" y="0"/>
                    <a:pt x="5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9"/>
            <p:cNvSpPr>
              <a:spLocks/>
            </p:cNvSpPr>
            <p:nvPr/>
          </p:nvSpPr>
          <p:spPr bwMode="auto">
            <a:xfrm>
              <a:off x="6506326" y="2238315"/>
              <a:ext cx="133957" cy="135791"/>
            </a:xfrm>
            <a:custGeom>
              <a:avLst/>
              <a:gdLst>
                <a:gd name="T0" fmla="*/ 52 w 72"/>
                <a:gd name="T1" fmla="*/ 9 h 73"/>
                <a:gd name="T2" fmla="*/ 64 w 72"/>
                <a:gd name="T3" fmla="*/ 52 h 73"/>
                <a:gd name="T4" fmla="*/ 21 w 72"/>
                <a:gd name="T5" fmla="*/ 64 h 73"/>
                <a:gd name="T6" fmla="*/ 8 w 72"/>
                <a:gd name="T7" fmla="*/ 21 h 73"/>
                <a:gd name="T8" fmla="*/ 52 w 72"/>
                <a:gd name="T9" fmla="*/ 9 h 73"/>
              </a:gdLst>
              <a:ahLst/>
              <a:cxnLst>
                <a:cxn ang="0">
                  <a:pos x="T0" y="T1"/>
                </a:cxn>
                <a:cxn ang="0">
                  <a:pos x="T2" y="T3"/>
                </a:cxn>
                <a:cxn ang="0">
                  <a:pos x="T4" y="T5"/>
                </a:cxn>
                <a:cxn ang="0">
                  <a:pos x="T6" y="T7"/>
                </a:cxn>
                <a:cxn ang="0">
                  <a:pos x="T8" y="T9"/>
                </a:cxn>
              </a:cxnLst>
              <a:rect l="0" t="0" r="r" b="b"/>
              <a:pathLst>
                <a:path w="72" h="73">
                  <a:moveTo>
                    <a:pt x="52" y="9"/>
                  </a:moveTo>
                  <a:cubicBezTo>
                    <a:pt x="67" y="17"/>
                    <a:pt x="72" y="37"/>
                    <a:pt x="64" y="52"/>
                  </a:cubicBezTo>
                  <a:cubicBezTo>
                    <a:pt x="55" y="67"/>
                    <a:pt x="36" y="73"/>
                    <a:pt x="21" y="64"/>
                  </a:cubicBezTo>
                  <a:cubicBezTo>
                    <a:pt x="5" y="56"/>
                    <a:pt x="0" y="37"/>
                    <a:pt x="8"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20"/>
            <p:cNvSpPr>
              <a:spLocks/>
            </p:cNvSpPr>
            <p:nvPr/>
          </p:nvSpPr>
          <p:spPr bwMode="auto">
            <a:xfrm>
              <a:off x="9745125" y="2722759"/>
              <a:ext cx="133957" cy="135791"/>
            </a:xfrm>
            <a:custGeom>
              <a:avLst/>
              <a:gdLst>
                <a:gd name="T0" fmla="*/ 21 w 73"/>
                <a:gd name="T1" fmla="*/ 8 h 73"/>
                <a:gd name="T2" fmla="*/ 9 w 73"/>
                <a:gd name="T3" fmla="*/ 52 h 73"/>
                <a:gd name="T4" fmla="*/ 52 w 73"/>
                <a:gd name="T5" fmla="*/ 64 h 73"/>
                <a:gd name="T6" fmla="*/ 65 w 73"/>
                <a:gd name="T7" fmla="*/ 21 h 73"/>
                <a:gd name="T8" fmla="*/ 21 w 73"/>
                <a:gd name="T9" fmla="*/ 8 h 73"/>
              </a:gdLst>
              <a:ahLst/>
              <a:cxnLst>
                <a:cxn ang="0">
                  <a:pos x="T0" y="T1"/>
                </a:cxn>
                <a:cxn ang="0">
                  <a:pos x="T2" y="T3"/>
                </a:cxn>
                <a:cxn ang="0">
                  <a:pos x="T4" y="T5"/>
                </a:cxn>
                <a:cxn ang="0">
                  <a:pos x="T6" y="T7"/>
                </a:cxn>
                <a:cxn ang="0">
                  <a:pos x="T8" y="T9"/>
                </a:cxn>
              </a:cxnLst>
              <a:rect l="0" t="0" r="r" b="b"/>
              <a:pathLst>
                <a:path w="73" h="73">
                  <a:moveTo>
                    <a:pt x="21" y="8"/>
                  </a:moveTo>
                  <a:cubicBezTo>
                    <a:pt x="6" y="17"/>
                    <a:pt x="0" y="36"/>
                    <a:pt x="9" y="52"/>
                  </a:cubicBezTo>
                  <a:cubicBezTo>
                    <a:pt x="18" y="67"/>
                    <a:pt x="37" y="73"/>
                    <a:pt x="52" y="64"/>
                  </a:cubicBezTo>
                  <a:cubicBezTo>
                    <a:pt x="68" y="55"/>
                    <a:pt x="73" y="36"/>
                    <a:pt x="65" y="21"/>
                  </a:cubicBezTo>
                  <a:cubicBezTo>
                    <a:pt x="56" y="5"/>
                    <a:pt x="37" y="0"/>
                    <a:pt x="2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21"/>
            <p:cNvSpPr>
              <a:spLocks/>
            </p:cNvSpPr>
            <p:nvPr/>
          </p:nvSpPr>
          <p:spPr bwMode="auto">
            <a:xfrm>
              <a:off x="9919452" y="2625504"/>
              <a:ext cx="133957" cy="133957"/>
            </a:xfrm>
            <a:custGeom>
              <a:avLst/>
              <a:gdLst>
                <a:gd name="T0" fmla="*/ 21 w 73"/>
                <a:gd name="T1" fmla="*/ 9 h 73"/>
                <a:gd name="T2" fmla="*/ 9 w 73"/>
                <a:gd name="T3" fmla="*/ 52 h 73"/>
                <a:gd name="T4" fmla="*/ 52 w 73"/>
                <a:gd name="T5" fmla="*/ 65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6" y="73"/>
                    <a:pt x="52" y="65"/>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22"/>
            <p:cNvSpPr>
              <a:spLocks/>
            </p:cNvSpPr>
            <p:nvPr/>
          </p:nvSpPr>
          <p:spPr bwMode="auto">
            <a:xfrm>
              <a:off x="10093778" y="2530083"/>
              <a:ext cx="133957" cy="133957"/>
            </a:xfrm>
            <a:custGeom>
              <a:avLst/>
              <a:gdLst>
                <a:gd name="T0" fmla="*/ 20 w 72"/>
                <a:gd name="T1" fmla="*/ 8 h 73"/>
                <a:gd name="T2" fmla="*/ 8 w 72"/>
                <a:gd name="T3" fmla="*/ 52 h 73"/>
                <a:gd name="T4" fmla="*/ 51 w 72"/>
                <a:gd name="T5" fmla="*/ 64 h 73"/>
                <a:gd name="T6" fmla="*/ 64 w 72"/>
                <a:gd name="T7" fmla="*/ 21 h 73"/>
                <a:gd name="T8" fmla="*/ 20 w 72"/>
                <a:gd name="T9" fmla="*/ 8 h 73"/>
              </a:gdLst>
              <a:ahLst/>
              <a:cxnLst>
                <a:cxn ang="0">
                  <a:pos x="T0" y="T1"/>
                </a:cxn>
                <a:cxn ang="0">
                  <a:pos x="T2" y="T3"/>
                </a:cxn>
                <a:cxn ang="0">
                  <a:pos x="T4" y="T5"/>
                </a:cxn>
                <a:cxn ang="0">
                  <a:pos x="T6" y="T7"/>
                </a:cxn>
                <a:cxn ang="0">
                  <a:pos x="T8" y="T9"/>
                </a:cxn>
              </a:cxnLst>
              <a:rect l="0" t="0" r="r" b="b"/>
              <a:pathLst>
                <a:path w="72" h="73">
                  <a:moveTo>
                    <a:pt x="20" y="8"/>
                  </a:moveTo>
                  <a:cubicBezTo>
                    <a:pt x="5" y="17"/>
                    <a:pt x="0" y="36"/>
                    <a:pt x="8" y="52"/>
                  </a:cubicBezTo>
                  <a:cubicBezTo>
                    <a:pt x="17" y="67"/>
                    <a:pt x="36" y="73"/>
                    <a:pt x="51" y="64"/>
                  </a:cubicBezTo>
                  <a:cubicBezTo>
                    <a:pt x="67" y="55"/>
                    <a:pt x="72" y="36"/>
                    <a:pt x="64" y="21"/>
                  </a:cubicBezTo>
                  <a:cubicBezTo>
                    <a:pt x="55" y="5"/>
                    <a:pt x="36" y="0"/>
                    <a:pt x="20"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23"/>
            <p:cNvSpPr>
              <a:spLocks/>
            </p:cNvSpPr>
            <p:nvPr/>
          </p:nvSpPr>
          <p:spPr bwMode="auto">
            <a:xfrm>
              <a:off x="10268105" y="2432827"/>
              <a:ext cx="133957" cy="133957"/>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4"/>
            <p:cNvSpPr>
              <a:spLocks/>
            </p:cNvSpPr>
            <p:nvPr/>
          </p:nvSpPr>
          <p:spPr bwMode="auto">
            <a:xfrm>
              <a:off x="10442430" y="2337406"/>
              <a:ext cx="132121" cy="132121"/>
            </a:xfrm>
            <a:custGeom>
              <a:avLst/>
              <a:gdLst>
                <a:gd name="T0" fmla="*/ 21 w 72"/>
                <a:gd name="T1" fmla="*/ 8 h 72"/>
                <a:gd name="T2" fmla="*/ 8 w 72"/>
                <a:gd name="T3" fmla="*/ 52 h 72"/>
                <a:gd name="T4" fmla="*/ 51 w 72"/>
                <a:gd name="T5" fmla="*/ 64 h 72"/>
                <a:gd name="T6" fmla="*/ 64 w 72"/>
                <a:gd name="T7" fmla="*/ 21 h 72"/>
                <a:gd name="T8" fmla="*/ 21 w 72"/>
                <a:gd name="T9" fmla="*/ 8 h 72"/>
              </a:gdLst>
              <a:ahLst/>
              <a:cxnLst>
                <a:cxn ang="0">
                  <a:pos x="T0" y="T1"/>
                </a:cxn>
                <a:cxn ang="0">
                  <a:pos x="T2" y="T3"/>
                </a:cxn>
                <a:cxn ang="0">
                  <a:pos x="T4" y="T5"/>
                </a:cxn>
                <a:cxn ang="0">
                  <a:pos x="T6" y="T7"/>
                </a:cxn>
                <a:cxn ang="0">
                  <a:pos x="T8" y="T9"/>
                </a:cxn>
              </a:cxnLst>
              <a:rect l="0" t="0" r="r" b="b"/>
              <a:pathLst>
                <a:path w="72" h="72">
                  <a:moveTo>
                    <a:pt x="21" y="8"/>
                  </a:moveTo>
                  <a:cubicBezTo>
                    <a:pt x="5" y="17"/>
                    <a:pt x="0" y="36"/>
                    <a:pt x="8" y="52"/>
                  </a:cubicBezTo>
                  <a:cubicBezTo>
                    <a:pt x="17" y="67"/>
                    <a:pt x="36" y="72"/>
                    <a:pt x="51" y="64"/>
                  </a:cubicBezTo>
                  <a:cubicBezTo>
                    <a:pt x="67" y="55"/>
                    <a:pt x="72" y="36"/>
                    <a:pt x="64" y="21"/>
                  </a:cubicBezTo>
                  <a:cubicBezTo>
                    <a:pt x="55" y="5"/>
                    <a:pt x="36" y="0"/>
                    <a:pt x="2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25"/>
            <p:cNvSpPr>
              <a:spLocks/>
            </p:cNvSpPr>
            <p:nvPr/>
          </p:nvSpPr>
          <p:spPr bwMode="auto">
            <a:xfrm>
              <a:off x="10616757" y="2238315"/>
              <a:ext cx="133957" cy="135791"/>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TextBox 89"/>
            <p:cNvSpPr txBox="1"/>
            <p:nvPr/>
          </p:nvSpPr>
          <p:spPr>
            <a:xfrm>
              <a:off x="7786649" y="1366503"/>
              <a:ext cx="1710025" cy="380631"/>
            </a:xfrm>
            <a:prstGeom prst="rect">
              <a:avLst/>
            </a:prstGeom>
            <a:noFill/>
          </p:spPr>
          <p:txBody>
            <a:bodyPr vert="horz" wrap="square" lIns="91440" tIns="91440" rIns="91440" bIns="91440" rtlCol="0" anchor="t">
              <a:noAutofit/>
            </a:bodyPr>
            <a:lstStyle/>
            <a:p>
              <a:pPr algn="ctr"/>
              <a:r>
                <a:rPr lang="en-US" sz="1600" b="1" dirty="0">
                  <a:solidFill>
                    <a:schemeClr val="bg1"/>
                  </a:solidFill>
                  <a:latin typeface="Segoe UI" pitchFamily="34" charset="0"/>
                  <a:ea typeface="Segoe UI" pitchFamily="34" charset="0"/>
                  <a:cs typeface="Segoe UI" pitchFamily="34" charset="0"/>
                </a:rPr>
                <a:t>CUSTOMER DATACENTER</a:t>
              </a:r>
            </a:p>
          </p:txBody>
        </p:sp>
        <p:sp>
          <p:nvSpPr>
            <p:cNvPr id="91" name="TextBox 90"/>
            <p:cNvSpPr txBox="1"/>
            <p:nvPr/>
          </p:nvSpPr>
          <p:spPr>
            <a:xfrm>
              <a:off x="9115674" y="4414872"/>
              <a:ext cx="1710025" cy="380631"/>
            </a:xfrm>
            <a:prstGeom prst="rect">
              <a:avLst/>
            </a:prstGeom>
            <a:noFill/>
          </p:spPr>
          <p:txBody>
            <a:bodyPr vert="horz" wrap="square" lIns="91440" tIns="91440" rIns="91440" bIns="91440" rtlCol="0" anchor="t">
              <a:noAutofit/>
            </a:bodyPr>
            <a:lstStyle/>
            <a:p>
              <a:pPr algn="ctr"/>
              <a:r>
                <a:rPr lang="en-US" sz="1600" b="1" dirty="0">
                  <a:solidFill>
                    <a:schemeClr val="bg1"/>
                  </a:solidFill>
                  <a:latin typeface="Segoe UI" pitchFamily="34" charset="0"/>
                  <a:ea typeface="Segoe UI" pitchFamily="34" charset="0"/>
                  <a:cs typeface="Segoe UI" pitchFamily="34" charset="0"/>
                </a:rPr>
                <a:t>SERVICE PROVIDER</a:t>
              </a:r>
            </a:p>
          </p:txBody>
        </p:sp>
        <p:sp>
          <p:nvSpPr>
            <p:cNvPr id="92" name="TextBox 91"/>
            <p:cNvSpPr txBox="1"/>
            <p:nvPr/>
          </p:nvSpPr>
          <p:spPr>
            <a:xfrm>
              <a:off x="6338849" y="4414872"/>
              <a:ext cx="1710025" cy="380631"/>
            </a:xfrm>
            <a:prstGeom prst="rect">
              <a:avLst/>
            </a:prstGeom>
            <a:noFill/>
          </p:spPr>
          <p:txBody>
            <a:bodyPr vert="horz" wrap="square" lIns="91440" tIns="91440" rIns="91440" bIns="91440" rtlCol="0" anchor="t">
              <a:noAutofit/>
            </a:bodyPr>
            <a:lstStyle/>
            <a:p>
              <a:pPr algn="ctr"/>
              <a:r>
                <a:rPr lang="en-US" sz="1600" b="1" dirty="0">
                  <a:solidFill>
                    <a:schemeClr val="bg1"/>
                  </a:solidFill>
                  <a:latin typeface="Segoe UI" pitchFamily="34" charset="0"/>
                  <a:ea typeface="Segoe UI" pitchFamily="34" charset="0"/>
                  <a:cs typeface="Segoe UI" pitchFamily="34" charset="0"/>
                </a:rPr>
                <a:t>MICROSOFT</a:t>
              </a:r>
              <a:br>
                <a:rPr lang="en-US" sz="1600" b="1" dirty="0">
                  <a:solidFill>
                    <a:schemeClr val="bg1"/>
                  </a:solidFill>
                  <a:latin typeface="Segoe UI" pitchFamily="34" charset="0"/>
                  <a:ea typeface="Segoe UI" pitchFamily="34" charset="0"/>
                  <a:cs typeface="Segoe UI" pitchFamily="34" charset="0"/>
                </a:rPr>
              </a:br>
              <a:r>
                <a:rPr lang="en-US" sz="1600" b="1" dirty="0">
                  <a:solidFill>
                    <a:schemeClr val="bg1"/>
                  </a:solidFill>
                  <a:latin typeface="Segoe UI" pitchFamily="34" charset="0"/>
                  <a:ea typeface="Segoe UI" pitchFamily="34" charset="0"/>
                  <a:cs typeface="Segoe UI" pitchFamily="34" charset="0"/>
                </a:rPr>
                <a:t>AZURE</a:t>
              </a:r>
            </a:p>
          </p:txBody>
        </p:sp>
        <p:sp>
          <p:nvSpPr>
            <p:cNvPr id="93" name="TextBox 92"/>
            <p:cNvSpPr txBox="1"/>
            <p:nvPr/>
          </p:nvSpPr>
          <p:spPr>
            <a:xfrm>
              <a:off x="7786649" y="3131135"/>
              <a:ext cx="1710025" cy="380631"/>
            </a:xfrm>
            <a:prstGeom prst="rect">
              <a:avLst/>
            </a:prstGeom>
            <a:noFill/>
          </p:spPr>
          <p:txBody>
            <a:bodyPr vert="horz" wrap="square" lIns="91440" tIns="91440" rIns="91440" bIns="91440" rtlCol="0" anchor="t">
              <a:noAutofit/>
            </a:bodyPr>
            <a:lstStyle/>
            <a:p>
              <a:pPr algn="ctr"/>
              <a:r>
                <a:rPr lang="en-US" sz="1600" b="1" dirty="0">
                  <a:solidFill>
                    <a:schemeClr val="bg1"/>
                  </a:solidFill>
                  <a:latin typeface="Segoe UI" pitchFamily="34" charset="0"/>
                  <a:ea typeface="Segoe UI" pitchFamily="34" charset="0"/>
                  <a:cs typeface="Segoe UI" pitchFamily="34" charset="0"/>
                </a:rPr>
                <a:t>CONSISTENT</a:t>
              </a:r>
              <a:br>
                <a:rPr lang="en-US" sz="1600" b="1" dirty="0">
                  <a:solidFill>
                    <a:schemeClr val="bg1"/>
                  </a:solidFill>
                  <a:latin typeface="Segoe UI" pitchFamily="34" charset="0"/>
                  <a:ea typeface="Segoe UI" pitchFamily="34" charset="0"/>
                  <a:cs typeface="Segoe UI" pitchFamily="34" charset="0"/>
                </a:rPr>
              </a:br>
              <a:r>
                <a:rPr lang="en-US" sz="1600" b="1" dirty="0">
                  <a:solidFill>
                    <a:schemeClr val="bg1"/>
                  </a:solidFill>
                  <a:latin typeface="Segoe UI" pitchFamily="34" charset="0"/>
                  <a:ea typeface="Segoe UI" pitchFamily="34" charset="0"/>
                  <a:cs typeface="Segoe UI" pitchFamily="34" charset="0"/>
                </a:rPr>
                <a:t>PLATFORM</a:t>
              </a:r>
            </a:p>
          </p:txBody>
        </p:sp>
      </p:grpSp>
      <p:grpSp>
        <p:nvGrpSpPr>
          <p:cNvPr id="6" name="Group 5"/>
          <p:cNvGrpSpPr/>
          <p:nvPr/>
        </p:nvGrpSpPr>
        <p:grpSpPr>
          <a:xfrm>
            <a:off x="329226" y="1167737"/>
            <a:ext cx="6179896" cy="5475555"/>
            <a:chOff x="329226" y="1167737"/>
            <a:chExt cx="6179896" cy="5475555"/>
          </a:xfrm>
        </p:grpSpPr>
        <p:grpSp>
          <p:nvGrpSpPr>
            <p:cNvPr id="3" name="Group 2"/>
            <p:cNvGrpSpPr/>
            <p:nvPr/>
          </p:nvGrpSpPr>
          <p:grpSpPr>
            <a:xfrm>
              <a:off x="329226" y="1440162"/>
              <a:ext cx="6179896" cy="5203130"/>
              <a:chOff x="5748299" y="1253032"/>
              <a:chExt cx="6179896" cy="520313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912637" y="1253032"/>
                <a:ext cx="4569666" cy="3053862"/>
              </a:xfrm>
              <a:prstGeom prst="rect">
                <a:avLst/>
              </a:prstGeom>
            </p:spPr>
          </p:pic>
          <p:pic>
            <p:nvPicPr>
              <p:cNvPr id="5" name="Picture 4"/>
              <p:cNvPicPr>
                <a:picLocks noChangeAspect="1"/>
              </p:cNvPicPr>
              <p:nvPr/>
            </p:nvPicPr>
            <p:blipFill rotWithShape="1">
              <a:blip r:embed="rId4"/>
              <a:srcRect r="93567"/>
              <a:stretch/>
            </p:blipFill>
            <p:spPr>
              <a:xfrm>
                <a:off x="5912637" y="1253240"/>
                <a:ext cx="296097" cy="3055430"/>
              </a:xfrm>
              <a:prstGeom prst="rect">
                <a:avLst/>
              </a:prstGeom>
            </p:spPr>
          </p:pic>
          <p:sp>
            <p:nvSpPr>
              <p:cNvPr id="81" name="Title 1"/>
              <p:cNvSpPr txBox="1">
                <a:spLocks/>
              </p:cNvSpPr>
              <p:nvPr/>
            </p:nvSpPr>
            <p:spPr>
              <a:xfrm>
                <a:off x="5748299" y="4572000"/>
                <a:ext cx="6179896" cy="1884162"/>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pPr>
                  <a:lnSpc>
                    <a:spcPct val="100000"/>
                  </a:lnSpc>
                  <a:buClr>
                    <a:srgbClr val="00B0F0"/>
                  </a:buClr>
                </a:pPr>
                <a:r>
                  <a:rPr lang="en-US" sz="2800" dirty="0">
                    <a:solidFill>
                      <a:schemeClr val="bg1"/>
                    </a:solidFill>
                  </a:rPr>
                  <a:t>Common OS and Hypervisor</a:t>
                </a:r>
              </a:p>
              <a:p>
                <a:pPr>
                  <a:lnSpc>
                    <a:spcPct val="100000"/>
                  </a:lnSpc>
                  <a:buClr>
                    <a:srgbClr val="00B0F0"/>
                  </a:buClr>
                </a:pPr>
                <a:r>
                  <a:rPr lang="en-US" sz="2800" dirty="0">
                    <a:solidFill>
                      <a:schemeClr val="bg1"/>
                    </a:solidFill>
                  </a:rPr>
                  <a:t>Common management API/UX</a:t>
                </a:r>
              </a:p>
              <a:p>
                <a:pPr>
                  <a:lnSpc>
                    <a:spcPct val="100000"/>
                  </a:lnSpc>
                  <a:buClr>
                    <a:srgbClr val="00B0F0"/>
                  </a:buClr>
                </a:pPr>
                <a:r>
                  <a:rPr lang="en-US" sz="2800" dirty="0">
                    <a:solidFill>
                      <a:schemeClr val="bg1"/>
                    </a:solidFill>
                  </a:rPr>
                  <a:t>Common programming model</a:t>
                </a:r>
              </a:p>
            </p:txBody>
          </p:sp>
        </p:grpSp>
        <p:pic>
          <p:nvPicPr>
            <p:cNvPr id="4" name="Picture 3"/>
            <p:cNvPicPr>
              <a:picLocks noChangeAspect="1"/>
            </p:cNvPicPr>
            <p:nvPr/>
          </p:nvPicPr>
          <p:blipFill>
            <a:blip r:embed="rId5"/>
            <a:stretch>
              <a:fillRect/>
            </a:stretch>
          </p:blipFill>
          <p:spPr>
            <a:xfrm>
              <a:off x="493564" y="1167737"/>
              <a:ext cx="4577897" cy="278866"/>
            </a:xfrm>
            <a:prstGeom prst="rect">
              <a:avLst/>
            </a:prstGeom>
          </p:spPr>
        </p:pic>
      </p:grpSp>
    </p:spTree>
    <p:extLst>
      <p:ext uri="{BB962C8B-B14F-4D97-AF65-F5344CB8AC3E}">
        <p14:creationId xmlns:p14="http://schemas.microsoft.com/office/powerpoint/2010/main" val="2747521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Rectangle 49"/>
          <p:cNvSpPr/>
          <p:nvPr/>
        </p:nvSpPr>
        <p:spPr>
          <a:xfrm>
            <a:off x="2173182" y="4724400"/>
            <a:ext cx="7426430" cy="2133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8233" y="228600"/>
            <a:ext cx="3918179" cy="2000552"/>
          </a:xfrm>
          <a:prstGeom prst="rect">
            <a:avLst/>
          </a:prstGeom>
        </p:spPr>
      </p:pic>
      <p:sp>
        <p:nvSpPr>
          <p:cNvPr id="2" name="Title 1"/>
          <p:cNvSpPr>
            <a:spLocks noGrp="1"/>
          </p:cNvSpPr>
          <p:nvPr>
            <p:ph type="title" idx="4294967295"/>
          </p:nvPr>
        </p:nvSpPr>
        <p:spPr>
          <a:xfrm>
            <a:off x="0" y="1017588"/>
            <a:ext cx="6180138" cy="1458912"/>
          </a:xfrm>
          <a:prstGeom prst="rect">
            <a:avLst/>
          </a:prstGeom>
        </p:spPr>
        <p:txBody>
          <a:bodyPr>
            <a:noAutofit/>
          </a:bodyPr>
          <a:lstStyle/>
          <a:p>
            <a:r>
              <a:rPr lang="en-US" sz="4000" dirty="0"/>
              <a:t>Connect every on-premises server to the cloud</a:t>
            </a:r>
          </a:p>
        </p:txBody>
      </p:sp>
      <p:sp>
        <p:nvSpPr>
          <p:cNvPr id="3" name="Down Arrow 2"/>
          <p:cNvSpPr/>
          <p:nvPr/>
        </p:nvSpPr>
        <p:spPr>
          <a:xfrm rot="10800000">
            <a:off x="8004846" y="1557755"/>
            <a:ext cx="1005990" cy="3166645"/>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050" dirty="0" err="1"/>
          </a:p>
        </p:txBody>
      </p:sp>
      <p:sp>
        <p:nvSpPr>
          <p:cNvPr id="47" name="TextBox 46"/>
          <p:cNvSpPr txBox="1"/>
          <p:nvPr/>
        </p:nvSpPr>
        <p:spPr>
          <a:xfrm>
            <a:off x="9006353" y="2421622"/>
            <a:ext cx="2669262" cy="2150378"/>
          </a:xfrm>
          <a:prstGeom prst="rect">
            <a:avLst/>
          </a:prstGeom>
        </p:spPr>
        <p:txBody>
          <a:bodyPr vert="horz" wrap="square" lIns="91440" tIns="91440" rIns="91440" bIns="91440" rtlCol="0" anchor="t">
            <a:noAutofit/>
          </a:bodyPr>
          <a:lstStyle/>
          <a:p>
            <a:pPr>
              <a:lnSpc>
                <a:spcPts val="1900"/>
              </a:lnSpc>
            </a:pPr>
            <a:r>
              <a:rPr lang="en-US" sz="1400" b="1" dirty="0" err="1">
                <a:ea typeface="Segoe UI" pitchFamily="34" charset="0"/>
                <a:cs typeface="Segoe UI" pitchFamily="34" charset="0"/>
              </a:rPr>
              <a:t>StorSimple</a:t>
            </a:r>
            <a:endParaRPr lang="en-US" sz="1400" b="1" dirty="0">
              <a:ea typeface="Segoe UI" pitchFamily="34" charset="0"/>
              <a:cs typeface="Segoe UI" pitchFamily="34" charset="0"/>
            </a:endParaRPr>
          </a:p>
          <a:p>
            <a:pPr>
              <a:lnSpc>
                <a:spcPts val="1900"/>
              </a:lnSpc>
            </a:pPr>
            <a:r>
              <a:rPr lang="en-US" sz="1400" b="1" dirty="0">
                <a:ea typeface="Segoe UI" pitchFamily="34" charset="0"/>
                <a:cs typeface="Segoe UI" pitchFamily="34" charset="0"/>
              </a:rPr>
              <a:t>Backup</a:t>
            </a:r>
          </a:p>
          <a:p>
            <a:pPr>
              <a:lnSpc>
                <a:spcPts val="1900"/>
              </a:lnSpc>
            </a:pPr>
            <a:r>
              <a:rPr lang="en-US" sz="1400" b="1" dirty="0">
                <a:ea typeface="Segoe UI" pitchFamily="34" charset="0"/>
                <a:cs typeface="Segoe UI" pitchFamily="34" charset="0"/>
              </a:rPr>
              <a:t>Hyper-V Disaster Recovery</a:t>
            </a:r>
          </a:p>
          <a:p>
            <a:pPr>
              <a:lnSpc>
                <a:spcPts val="1900"/>
              </a:lnSpc>
            </a:pPr>
            <a:r>
              <a:rPr lang="en-US" sz="1400" b="1" dirty="0">
                <a:ea typeface="Segoe UI" pitchFamily="34" charset="0"/>
                <a:cs typeface="Segoe UI" pitchFamily="34" charset="0"/>
              </a:rPr>
              <a:t>VMWare Disaster Recovery</a:t>
            </a:r>
          </a:p>
          <a:p>
            <a:pPr>
              <a:lnSpc>
                <a:spcPts val="1900"/>
              </a:lnSpc>
            </a:pPr>
            <a:r>
              <a:rPr lang="en-US" sz="1400" b="1" dirty="0">
                <a:ea typeface="Segoe UI" pitchFamily="34" charset="0"/>
                <a:cs typeface="Segoe UI" pitchFamily="34" charset="0"/>
              </a:rPr>
              <a:t>SQL Server Always On</a:t>
            </a:r>
          </a:p>
          <a:p>
            <a:pPr>
              <a:lnSpc>
                <a:spcPts val="1900"/>
              </a:lnSpc>
            </a:pPr>
            <a:r>
              <a:rPr lang="en-US" sz="1400" b="1" dirty="0">
                <a:ea typeface="Segoe UI" pitchFamily="34" charset="0"/>
                <a:cs typeface="Segoe UI" pitchFamily="34" charset="0"/>
              </a:rPr>
              <a:t>Active Directory</a:t>
            </a:r>
          </a:p>
          <a:p>
            <a:pPr>
              <a:lnSpc>
                <a:spcPts val="1900"/>
              </a:lnSpc>
            </a:pPr>
            <a:r>
              <a:rPr lang="en-US" sz="1400" b="1" dirty="0">
                <a:ea typeface="Segoe UI" pitchFamily="34" charset="0"/>
                <a:cs typeface="Segoe UI" pitchFamily="34" charset="0"/>
              </a:rPr>
              <a:t>Orchestration as a Service</a:t>
            </a:r>
          </a:p>
          <a:p>
            <a:pPr>
              <a:lnSpc>
                <a:spcPts val="1900"/>
              </a:lnSpc>
            </a:pPr>
            <a:r>
              <a:rPr lang="en-US" sz="1400" b="1" dirty="0" err="1">
                <a:ea typeface="Segoe UI" pitchFamily="34" charset="0"/>
                <a:cs typeface="Segoe UI" pitchFamily="34" charset="0"/>
              </a:rPr>
              <a:t>ExpressRoute</a:t>
            </a:r>
            <a:r>
              <a:rPr lang="en-US" sz="1400" b="1" dirty="0">
                <a:ea typeface="Segoe UI" pitchFamily="34" charset="0"/>
                <a:cs typeface="Segoe UI" pitchFamily="34" charset="0"/>
              </a:rPr>
              <a:t> Networking</a:t>
            </a:r>
          </a:p>
        </p:txBody>
      </p:sp>
      <p:sp>
        <p:nvSpPr>
          <p:cNvPr id="48" name="Title 1"/>
          <p:cNvSpPr txBox="1">
            <a:spLocks/>
          </p:cNvSpPr>
          <p:nvPr/>
        </p:nvSpPr>
        <p:spPr>
          <a:xfrm>
            <a:off x="7770812" y="990600"/>
            <a:ext cx="1447800" cy="685800"/>
          </a:xfrm>
          <a:prstGeom prst="rect">
            <a:avLst/>
          </a:prstGeom>
          <a:noFill/>
        </p:spPr>
        <p:txBody>
          <a:bodyPr vert="horz" lIns="143407" tIns="89629" rIns="143407" bIns="89629" rtlCol="0" anchor="t" anchorCtr="0">
            <a:normAutofit fontScale="97500" lnSpcReduction="10000"/>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r>
              <a:rPr lang="en-US" dirty="0">
                <a:solidFill>
                  <a:srgbClr val="003476"/>
                </a:solidFill>
              </a:rPr>
              <a:t>Azure</a:t>
            </a:r>
          </a:p>
        </p:txBody>
      </p:sp>
      <p:grpSp>
        <p:nvGrpSpPr>
          <p:cNvPr id="8" name="Group 7"/>
          <p:cNvGrpSpPr/>
          <p:nvPr/>
        </p:nvGrpSpPr>
        <p:grpSpPr>
          <a:xfrm>
            <a:off x="2817812" y="4938904"/>
            <a:ext cx="6629402" cy="1794179"/>
            <a:chOff x="2817811" y="4876802"/>
            <a:chExt cx="6858877" cy="1856285"/>
          </a:xfrm>
        </p:grpSpPr>
        <p:pic>
          <p:nvPicPr>
            <p:cNvPr id="7" name="Picture 6"/>
            <p:cNvPicPr>
              <a:picLocks noChangeAspect="1"/>
            </p:cNvPicPr>
            <p:nvPr/>
          </p:nvPicPr>
          <p:blipFill>
            <a:blip r:embed="rId4"/>
            <a:stretch>
              <a:fillRect/>
            </a:stretch>
          </p:blipFill>
          <p:spPr>
            <a:xfrm>
              <a:off x="2817811" y="4876802"/>
              <a:ext cx="2227500" cy="573750"/>
            </a:xfrm>
            <a:prstGeom prst="rect">
              <a:avLst/>
            </a:prstGeom>
          </p:spPr>
        </p:pic>
        <p:pic>
          <p:nvPicPr>
            <p:cNvPr id="16" name="Picture 15"/>
            <p:cNvPicPr>
              <a:picLocks noChangeAspect="1"/>
            </p:cNvPicPr>
            <p:nvPr/>
          </p:nvPicPr>
          <p:blipFill>
            <a:blip r:embed="rId4"/>
            <a:stretch>
              <a:fillRect/>
            </a:stretch>
          </p:blipFill>
          <p:spPr>
            <a:xfrm>
              <a:off x="2817811" y="5518069"/>
              <a:ext cx="2227500" cy="573750"/>
            </a:xfrm>
            <a:prstGeom prst="rect">
              <a:avLst/>
            </a:prstGeom>
          </p:spPr>
        </p:pic>
        <p:pic>
          <p:nvPicPr>
            <p:cNvPr id="17" name="Picture 16"/>
            <p:cNvPicPr>
              <a:picLocks noChangeAspect="1"/>
            </p:cNvPicPr>
            <p:nvPr/>
          </p:nvPicPr>
          <p:blipFill>
            <a:blip r:embed="rId4"/>
            <a:stretch>
              <a:fillRect/>
            </a:stretch>
          </p:blipFill>
          <p:spPr>
            <a:xfrm>
              <a:off x="2817811" y="6159337"/>
              <a:ext cx="2227500" cy="573750"/>
            </a:xfrm>
            <a:prstGeom prst="rect">
              <a:avLst/>
            </a:prstGeom>
          </p:spPr>
        </p:pic>
        <p:pic>
          <p:nvPicPr>
            <p:cNvPr id="18" name="Picture 17"/>
            <p:cNvPicPr>
              <a:picLocks noChangeAspect="1"/>
            </p:cNvPicPr>
            <p:nvPr/>
          </p:nvPicPr>
          <p:blipFill>
            <a:blip r:embed="rId4"/>
            <a:stretch>
              <a:fillRect/>
            </a:stretch>
          </p:blipFill>
          <p:spPr>
            <a:xfrm>
              <a:off x="5133499" y="4876802"/>
              <a:ext cx="2227500" cy="573750"/>
            </a:xfrm>
            <a:prstGeom prst="rect">
              <a:avLst/>
            </a:prstGeom>
          </p:spPr>
        </p:pic>
        <p:pic>
          <p:nvPicPr>
            <p:cNvPr id="19" name="Picture 18"/>
            <p:cNvPicPr>
              <a:picLocks noChangeAspect="1"/>
            </p:cNvPicPr>
            <p:nvPr/>
          </p:nvPicPr>
          <p:blipFill>
            <a:blip r:embed="rId4"/>
            <a:stretch>
              <a:fillRect/>
            </a:stretch>
          </p:blipFill>
          <p:spPr>
            <a:xfrm>
              <a:off x="5133499" y="5518069"/>
              <a:ext cx="2227500" cy="573750"/>
            </a:xfrm>
            <a:prstGeom prst="rect">
              <a:avLst/>
            </a:prstGeom>
          </p:spPr>
        </p:pic>
        <p:pic>
          <p:nvPicPr>
            <p:cNvPr id="20" name="Picture 19"/>
            <p:cNvPicPr>
              <a:picLocks noChangeAspect="1"/>
            </p:cNvPicPr>
            <p:nvPr/>
          </p:nvPicPr>
          <p:blipFill>
            <a:blip r:embed="rId4"/>
            <a:stretch>
              <a:fillRect/>
            </a:stretch>
          </p:blipFill>
          <p:spPr>
            <a:xfrm>
              <a:off x="5133500" y="6159337"/>
              <a:ext cx="2227500" cy="573750"/>
            </a:xfrm>
            <a:prstGeom prst="rect">
              <a:avLst/>
            </a:prstGeom>
          </p:spPr>
        </p:pic>
        <p:pic>
          <p:nvPicPr>
            <p:cNvPr id="21" name="Picture 20"/>
            <p:cNvPicPr>
              <a:picLocks noChangeAspect="1"/>
            </p:cNvPicPr>
            <p:nvPr/>
          </p:nvPicPr>
          <p:blipFill>
            <a:blip r:embed="rId4"/>
            <a:stretch>
              <a:fillRect/>
            </a:stretch>
          </p:blipFill>
          <p:spPr>
            <a:xfrm>
              <a:off x="7449187" y="4876802"/>
              <a:ext cx="2227500" cy="573750"/>
            </a:xfrm>
            <a:prstGeom prst="rect">
              <a:avLst/>
            </a:prstGeom>
          </p:spPr>
        </p:pic>
        <p:pic>
          <p:nvPicPr>
            <p:cNvPr id="22" name="Picture 21"/>
            <p:cNvPicPr>
              <a:picLocks noChangeAspect="1"/>
            </p:cNvPicPr>
            <p:nvPr/>
          </p:nvPicPr>
          <p:blipFill>
            <a:blip r:embed="rId4"/>
            <a:stretch>
              <a:fillRect/>
            </a:stretch>
          </p:blipFill>
          <p:spPr>
            <a:xfrm>
              <a:off x="7449187" y="5518069"/>
              <a:ext cx="2227500" cy="573750"/>
            </a:xfrm>
            <a:prstGeom prst="rect">
              <a:avLst/>
            </a:prstGeom>
          </p:spPr>
        </p:pic>
        <p:pic>
          <p:nvPicPr>
            <p:cNvPr id="23" name="Picture 22"/>
            <p:cNvPicPr>
              <a:picLocks noChangeAspect="1"/>
            </p:cNvPicPr>
            <p:nvPr/>
          </p:nvPicPr>
          <p:blipFill>
            <a:blip r:embed="rId4"/>
            <a:stretch>
              <a:fillRect/>
            </a:stretch>
          </p:blipFill>
          <p:spPr>
            <a:xfrm>
              <a:off x="7449188" y="6159337"/>
              <a:ext cx="2227500" cy="573750"/>
            </a:xfrm>
            <a:prstGeom prst="rect">
              <a:avLst/>
            </a:prstGeom>
          </p:spPr>
        </p:pic>
      </p:grpSp>
      <p:pic>
        <p:nvPicPr>
          <p:cNvPr id="25" name="Picture 24"/>
          <p:cNvPicPr>
            <a:picLocks noChangeAspect="1"/>
          </p:cNvPicPr>
          <p:nvPr/>
        </p:nvPicPr>
        <p:blipFill>
          <a:blip r:embed="rId5"/>
          <a:stretch>
            <a:fillRect/>
          </a:stretch>
        </p:blipFill>
        <p:spPr>
          <a:xfrm>
            <a:off x="117409" y="2714936"/>
            <a:ext cx="2533244" cy="4200963"/>
          </a:xfrm>
          <a:prstGeom prst="rect">
            <a:avLst/>
          </a:prstGeom>
        </p:spPr>
      </p:pic>
      <p:sp>
        <p:nvSpPr>
          <p:cNvPr id="26" name="Title 1"/>
          <p:cNvSpPr txBox="1">
            <a:spLocks/>
          </p:cNvSpPr>
          <p:nvPr/>
        </p:nvSpPr>
        <p:spPr>
          <a:xfrm>
            <a:off x="2680370" y="4114801"/>
            <a:ext cx="6179896" cy="609600"/>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solidFill>
                  <a:srgbClr val="00B0F0"/>
                </a:solidFill>
                <a:latin typeface="Segoe UI Light" pitchFamily="34" charset="0"/>
                <a:ea typeface="Segoe UI" pitchFamily="34" charset="0"/>
                <a:cs typeface="Segoe UI" pitchFamily="34" charset="0"/>
              </a:defRPr>
            </a:lvl1pPr>
          </a:lstStyle>
          <a:p>
            <a:r>
              <a:rPr lang="en-US" sz="2800" dirty="0">
                <a:solidFill>
                  <a:schemeClr val="tx1"/>
                </a:solidFill>
              </a:rPr>
              <a:t>On-Premises Datacenter</a:t>
            </a:r>
          </a:p>
        </p:txBody>
      </p:sp>
    </p:spTree>
    <p:extLst>
      <p:ext uri="{BB962C8B-B14F-4D97-AF65-F5344CB8AC3E}">
        <p14:creationId xmlns:p14="http://schemas.microsoft.com/office/powerpoint/2010/main" val="29072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50"/>
                                        <p:tgtEl>
                                          <p:spTgt spid="50"/>
                                        </p:tgtEl>
                                      </p:cBhvr>
                                    </p:animEffect>
                                  </p:childTnLst>
                                </p:cTn>
                              </p:par>
                            </p:childTnLst>
                          </p:cTn>
                        </p:par>
                        <p:par>
                          <p:cTn id="28" fill="hold">
                            <p:stCondLst>
                              <p:cond delay="2750"/>
                            </p:stCondLst>
                            <p:childTnLst>
                              <p:par>
                                <p:cTn id="29" presetID="42" presetClass="entr" presetSubtype="0"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par>
                          <p:cTn id="34" fill="hold">
                            <p:stCondLst>
                              <p:cond delay="3750"/>
                            </p:stCondLst>
                            <p:childTnLst>
                              <p:par>
                                <p:cTn id="35" presetID="10" presetClass="entr" presetSubtype="0" fill="hold" grpId="0" nodeType="after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childTnLst>
                          </p:cTn>
                        </p:par>
                        <p:par>
                          <p:cTn id="38" fill="hold">
                            <p:stCondLst>
                              <p:cond delay="4250"/>
                            </p:stCondLst>
                            <p:childTnLst>
                              <p:par>
                                <p:cTn id="39" presetID="10" presetClass="entr" presetSubtype="0" fill="hold" grpId="0"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2" grpId="0"/>
      <p:bldP spid="3" grpId="0" animBg="1"/>
      <p:bldP spid="47" grpId="0"/>
      <p:bldP spid="48" grpId="0"/>
      <p:bldP spid="2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765728" y="2795580"/>
            <a:ext cx="1139816" cy="11398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6903474" y="1380"/>
            <a:ext cx="5285351" cy="685524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17696" y="5127192"/>
            <a:ext cx="2115708" cy="1832795"/>
          </a:xfrm>
          <a:prstGeom prst="rect">
            <a:avLst/>
          </a:prstGeom>
        </p:spPr>
      </p:pic>
      <p:pic>
        <p:nvPicPr>
          <p:cNvPr id="88" name="Picture 87"/>
          <p:cNvPicPr>
            <a:picLocks noChangeAspect="1"/>
          </p:cNvPicPr>
          <p:nvPr/>
        </p:nvPicPr>
        <p:blipFill>
          <a:blip r:embed="rId3"/>
          <a:stretch>
            <a:fillRect/>
          </a:stretch>
        </p:blipFill>
        <p:spPr>
          <a:xfrm>
            <a:off x="830077" y="-282401"/>
            <a:ext cx="2101262" cy="1820280"/>
          </a:xfrm>
          <a:prstGeom prst="rect">
            <a:avLst/>
          </a:prstGeom>
        </p:spPr>
      </p:pic>
      <p:pic>
        <p:nvPicPr>
          <p:cNvPr id="89" name="Picture 88"/>
          <p:cNvPicPr>
            <a:picLocks noChangeAspect="1"/>
          </p:cNvPicPr>
          <p:nvPr/>
        </p:nvPicPr>
        <p:blipFill>
          <a:blip r:embed="rId3"/>
          <a:stretch>
            <a:fillRect/>
          </a:stretch>
        </p:blipFill>
        <p:spPr>
          <a:xfrm>
            <a:off x="2398651" y="585753"/>
            <a:ext cx="2139743" cy="1853616"/>
          </a:xfrm>
          <a:prstGeom prst="rect">
            <a:avLst/>
          </a:prstGeom>
        </p:spPr>
      </p:pic>
      <p:pic>
        <p:nvPicPr>
          <p:cNvPr id="91" name="Picture 90"/>
          <p:cNvPicPr>
            <a:picLocks noChangeAspect="1"/>
          </p:cNvPicPr>
          <p:nvPr/>
        </p:nvPicPr>
        <p:blipFill>
          <a:blip r:embed="rId3"/>
          <a:stretch>
            <a:fillRect/>
          </a:stretch>
        </p:blipFill>
        <p:spPr>
          <a:xfrm>
            <a:off x="3966985" y="3327673"/>
            <a:ext cx="2139743" cy="1853616"/>
          </a:xfrm>
          <a:prstGeom prst="rect">
            <a:avLst/>
          </a:prstGeom>
        </p:spPr>
      </p:pic>
      <p:pic>
        <p:nvPicPr>
          <p:cNvPr id="92" name="Picture 91"/>
          <p:cNvPicPr>
            <a:picLocks noChangeAspect="1"/>
          </p:cNvPicPr>
          <p:nvPr/>
        </p:nvPicPr>
        <p:blipFill>
          <a:blip r:embed="rId3"/>
          <a:stretch>
            <a:fillRect/>
          </a:stretch>
        </p:blipFill>
        <p:spPr>
          <a:xfrm>
            <a:off x="2398651" y="4223863"/>
            <a:ext cx="2139743" cy="1853616"/>
          </a:xfrm>
          <a:prstGeom prst="rect">
            <a:avLst/>
          </a:prstGeom>
        </p:spPr>
      </p:pic>
      <p:sp>
        <p:nvSpPr>
          <p:cNvPr id="45" name="Hexagon 44"/>
          <p:cNvSpPr/>
          <p:nvPr/>
        </p:nvSpPr>
        <p:spPr bwMode="auto">
          <a:xfrm>
            <a:off x="6413816" y="917787"/>
            <a:ext cx="2029150" cy="1749266"/>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54" eaLnBrk="0" fontAlgn="base" hangingPunct="0">
              <a:lnSpc>
                <a:spcPct val="90000"/>
              </a:lnSpc>
              <a:spcBef>
                <a:spcPct val="0"/>
              </a:spcBef>
              <a:spcAft>
                <a:spcPct val="0"/>
              </a:spcAft>
              <a:defRPr/>
            </a:pPr>
            <a:endParaRPr lang="en-US" sz="1469" kern="0"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37992" y="607822"/>
            <a:ext cx="2101262" cy="1820280"/>
          </a:xfrm>
          <a:prstGeom prst="rect">
            <a:avLst/>
          </a:prstGeom>
        </p:spPr>
      </p:pic>
      <p:pic>
        <p:nvPicPr>
          <p:cNvPr id="73" name="Picture 72"/>
          <p:cNvPicPr>
            <a:picLocks noChangeAspect="1"/>
          </p:cNvPicPr>
          <p:nvPr/>
        </p:nvPicPr>
        <p:blipFill>
          <a:blip r:embed="rId3"/>
          <a:stretch>
            <a:fillRect/>
          </a:stretch>
        </p:blipFill>
        <p:spPr>
          <a:xfrm>
            <a:off x="-737991" y="-1184561"/>
            <a:ext cx="2101262" cy="1820280"/>
          </a:xfrm>
          <a:prstGeom prst="rect">
            <a:avLst/>
          </a:prstGeom>
        </p:spPr>
      </p:pic>
      <p:pic>
        <p:nvPicPr>
          <p:cNvPr id="74" name="Picture 73"/>
          <p:cNvPicPr>
            <a:picLocks noChangeAspect="1"/>
          </p:cNvPicPr>
          <p:nvPr/>
        </p:nvPicPr>
        <p:blipFill>
          <a:blip r:embed="rId3"/>
          <a:stretch>
            <a:fillRect/>
          </a:stretch>
        </p:blipFill>
        <p:spPr>
          <a:xfrm>
            <a:off x="-731935" y="4235933"/>
            <a:ext cx="2101262" cy="1820280"/>
          </a:xfrm>
          <a:prstGeom prst="rect">
            <a:avLst/>
          </a:prstGeom>
        </p:spPr>
      </p:pic>
      <p:pic>
        <p:nvPicPr>
          <p:cNvPr id="75" name="Picture 74"/>
          <p:cNvPicPr>
            <a:picLocks noChangeAspect="1"/>
          </p:cNvPicPr>
          <p:nvPr/>
        </p:nvPicPr>
        <p:blipFill>
          <a:blip r:embed="rId3"/>
          <a:stretch>
            <a:fillRect/>
          </a:stretch>
        </p:blipFill>
        <p:spPr>
          <a:xfrm>
            <a:off x="-731935" y="2414325"/>
            <a:ext cx="2101262" cy="1829690"/>
          </a:xfrm>
          <a:prstGeom prst="rect">
            <a:avLst/>
          </a:prstGeom>
        </p:spPr>
      </p:pic>
      <p:sp>
        <p:nvSpPr>
          <p:cNvPr id="76" name="Rectangle 75"/>
          <p:cNvSpPr/>
          <p:nvPr/>
        </p:nvSpPr>
        <p:spPr bwMode="auto">
          <a:xfrm>
            <a:off x="0" y="1380"/>
            <a:ext cx="6452800" cy="6855242"/>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01956" y="2408356"/>
            <a:ext cx="2114110" cy="1828185"/>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48210"/>
            </a:xfrm>
            <a:prstGeom prst="rect">
              <a:avLst/>
            </a:prstGeom>
          </p:spPr>
          <p:txBody>
            <a:bodyPr wrap="square">
              <a:spAutoFit/>
            </a:bodyPr>
            <a:lstStyle/>
            <a:p>
              <a:pPr algn="ctr" defTabSz="913818">
                <a:spcAft>
                  <a:spcPts val="1175"/>
                </a:spcAft>
                <a:defRPr/>
              </a:pPr>
              <a:r>
                <a:rPr lang="en-US" sz="1764" kern="0"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30123" y="3322689"/>
            <a:ext cx="2114110" cy="1828185"/>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23448" y="1517791"/>
            <a:ext cx="2114110" cy="1828185"/>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33933" y="6033581"/>
            <a:ext cx="2101262" cy="1820280"/>
          </a:xfrm>
          <a:prstGeom prst="rect">
            <a:avLst/>
          </a:prstGeom>
        </p:spPr>
      </p:pic>
      <p:sp>
        <p:nvSpPr>
          <p:cNvPr id="40" name="TextBox 39"/>
          <p:cNvSpPr txBox="1"/>
          <p:nvPr/>
        </p:nvSpPr>
        <p:spPr>
          <a:xfrm>
            <a:off x="7139969" y="501513"/>
            <a:ext cx="4799073" cy="832547"/>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3920" dirty="0">
                <a:solidFill>
                  <a:schemeClr val="bg2"/>
                </a:solidFill>
                <a:latin typeface="Segoe UI Light"/>
                <a:ea typeface="MS PGothic" panose="020B0600070205080204" pitchFamily="34" charset="-128"/>
              </a:rPr>
              <a:t>Open + Flexible</a:t>
            </a:r>
          </a:p>
        </p:txBody>
      </p:sp>
      <p:pic>
        <p:nvPicPr>
          <p:cNvPr id="60" name="Picture 59"/>
          <p:cNvPicPr>
            <a:picLocks noChangeAspect="1"/>
          </p:cNvPicPr>
          <p:nvPr/>
        </p:nvPicPr>
        <p:blipFill>
          <a:blip r:embed="rId5"/>
          <a:stretch>
            <a:fillRect/>
          </a:stretch>
        </p:blipFill>
        <p:spPr>
          <a:xfrm>
            <a:off x="3977058" y="1502640"/>
            <a:ext cx="2110465" cy="1825033"/>
          </a:xfrm>
          <a:prstGeom prst="rect">
            <a:avLst/>
          </a:prstGeom>
        </p:spPr>
      </p:pic>
      <p:sp>
        <p:nvSpPr>
          <p:cNvPr id="61" name="Rectangle 60"/>
          <p:cNvSpPr/>
          <p:nvPr/>
        </p:nvSpPr>
        <p:spPr>
          <a:xfrm>
            <a:off x="4492002" y="2140148"/>
            <a:ext cx="1029373" cy="579164"/>
          </a:xfrm>
          <a:prstGeom prst="rect">
            <a:avLst/>
          </a:prstGeom>
        </p:spPr>
        <p:txBody>
          <a:bodyPr wrap="none">
            <a:spAutoFit/>
          </a:bodyPr>
          <a:lstStyle/>
          <a:p>
            <a:pPr algn="ctr" defTabSz="913554">
              <a:lnSpc>
                <a:spcPct val="90000"/>
              </a:lnSpc>
              <a:defRPr/>
            </a:pPr>
            <a:r>
              <a:rPr lang="en-US" sz="1764" kern="0" dirty="0">
                <a:solidFill>
                  <a:sysClr val="windowText" lastClr="000000"/>
                </a:solidFill>
                <a:latin typeface="Segoe UI Semibold" panose="020B0702040204020203" pitchFamily="34" charset="0"/>
                <a:cs typeface="Segoe UI Semibold" panose="020B0702040204020203" pitchFamily="34" charset="0"/>
              </a:rPr>
              <a:t>Open &amp; </a:t>
            </a:r>
            <a:br>
              <a:rPr lang="en-US" sz="1764" kern="0" dirty="0">
                <a:solidFill>
                  <a:sysClr val="windowText" lastClr="000000"/>
                </a:solidFill>
                <a:latin typeface="Segoe UI Semibold" panose="020B0702040204020203" pitchFamily="34" charset="0"/>
                <a:cs typeface="Segoe UI Semibold" panose="020B0702040204020203" pitchFamily="34" charset="0"/>
              </a:rPr>
            </a:br>
            <a:r>
              <a:rPr lang="en-US" sz="1764" kern="0" dirty="0">
                <a:solidFill>
                  <a:sysClr val="windowText" lastClr="000000"/>
                </a:solidFill>
                <a:latin typeface="Segoe UI Semibold" panose="020B0702040204020203" pitchFamily="34" charset="0"/>
                <a:cs typeface="Segoe UI Semibold" panose="020B0702040204020203" pitchFamily="34" charset="0"/>
              </a:rPr>
              <a:t>flexible</a:t>
            </a:r>
          </a:p>
        </p:txBody>
      </p:sp>
      <p:grpSp>
        <p:nvGrpSpPr>
          <p:cNvPr id="10" name="Group 9"/>
          <p:cNvGrpSpPr/>
          <p:nvPr/>
        </p:nvGrpSpPr>
        <p:grpSpPr>
          <a:xfrm>
            <a:off x="7455071" y="4435996"/>
            <a:ext cx="4353761" cy="544708"/>
            <a:chOff x="7606541" y="4806303"/>
            <a:chExt cx="4442220" cy="555775"/>
          </a:xfrm>
        </p:grpSpPr>
        <p:pic>
          <p:nvPicPr>
            <p:cNvPr id="36" name="Picture 35"/>
            <p:cNvPicPr>
              <a:picLocks noChangeAspect="1"/>
            </p:cNvPicPr>
            <p:nvPr/>
          </p:nvPicPr>
          <p:blipFill>
            <a:blip r:embed="rId6">
              <a:clrChange>
                <a:clrFrom>
                  <a:srgbClr val="F9F9F9"/>
                </a:clrFrom>
                <a:clrTo>
                  <a:srgbClr val="F9F9F9">
                    <a:alpha val="0"/>
                  </a:srgbClr>
                </a:clrTo>
              </a:clrChange>
            </a:blip>
            <a:stretch>
              <a:fillRect/>
            </a:stretch>
          </p:blipFill>
          <p:spPr>
            <a:xfrm>
              <a:off x="10982541" y="4806303"/>
              <a:ext cx="1066220" cy="520993"/>
            </a:xfrm>
            <a:prstGeom prst="rect">
              <a:avLst/>
            </a:prstGeom>
          </p:spPr>
        </p:pic>
        <p:pic>
          <p:nvPicPr>
            <p:cNvPr id="37" name="Picture 36"/>
            <p:cNvPicPr>
              <a:picLocks noChangeAspect="1"/>
            </p:cNvPicPr>
            <p:nvPr/>
          </p:nvPicPr>
          <p:blipFill>
            <a:blip r:embed="rId7">
              <a:clrChange>
                <a:clrFrom>
                  <a:srgbClr val="F9F9F9"/>
                </a:clrFrom>
                <a:clrTo>
                  <a:srgbClr val="F9F9F9">
                    <a:alpha val="0"/>
                  </a:srgbClr>
                </a:clrTo>
              </a:clrChange>
            </a:blip>
            <a:stretch>
              <a:fillRect/>
            </a:stretch>
          </p:blipFill>
          <p:spPr>
            <a:xfrm>
              <a:off x="8519928" y="4995788"/>
              <a:ext cx="1042561" cy="320241"/>
            </a:xfrm>
            <a:prstGeom prst="rect">
              <a:avLst/>
            </a:prstGeom>
          </p:spPr>
        </p:pic>
        <p:pic>
          <p:nvPicPr>
            <p:cNvPr id="38" name="Picture 2" descr="https://encrypted-tbn1.gstatic.com/images?q=tbn:ANd9GcSU4_TkMLpE3Fd8IzUzpdhHuyuUHMZj1NQSvjo-kBjZLpJnpc_Ux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13713" y="5066799"/>
              <a:ext cx="1155115" cy="265884"/>
            </a:xfrm>
            <a:prstGeom prst="rect">
              <a:avLst/>
            </a:prstGeom>
            <a:extLst>
              <a:ext uri="{909E8E84-426E-40DD-AFC4-6F175D3DCCD1}">
                <a14:hiddenFill xmlns:a14="http://schemas.microsoft.com/office/drawing/2010/main">
                  <a:solidFill>
                    <a:srgbClr val="FFFFFF"/>
                  </a:solidFill>
                </a14:hiddenFill>
              </a:ext>
            </a:extLst>
          </p:spPr>
        </p:pic>
        <p:pic>
          <p:nvPicPr>
            <p:cNvPr id="47" name="Picture 46"/>
            <p:cNvPicPr>
              <a:picLocks noChangeAspect="1"/>
            </p:cNvPicPr>
            <p:nvPr/>
          </p:nvPicPr>
          <p:blipFill>
            <a:blip r:embed="rId9"/>
            <a:stretch>
              <a:fillRect/>
            </a:stretch>
          </p:blipFill>
          <p:spPr>
            <a:xfrm>
              <a:off x="7606541" y="5001182"/>
              <a:ext cx="789080" cy="360896"/>
            </a:xfrm>
            <a:prstGeom prst="rect">
              <a:avLst/>
            </a:prstGeom>
          </p:spPr>
        </p:pic>
      </p:grpSp>
      <p:grpSp>
        <p:nvGrpSpPr>
          <p:cNvPr id="8" name="Group 7"/>
          <p:cNvGrpSpPr/>
          <p:nvPr/>
        </p:nvGrpSpPr>
        <p:grpSpPr>
          <a:xfrm>
            <a:off x="7414231" y="2532979"/>
            <a:ext cx="4313085" cy="688474"/>
            <a:chOff x="7564871" y="2864621"/>
            <a:chExt cx="4400717" cy="702462"/>
          </a:xfrm>
        </p:grpSpPr>
        <p:pic>
          <p:nvPicPr>
            <p:cNvPr id="28" name="Picture 10" descr="https://encrypted-tbn3.gstatic.com/images?q=tbn:ANd9GcQgAB8I4GUYPGAuHqEufTpFML_JWZior9mwUJP3P5Tro4I_bcL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988980" y="2940755"/>
              <a:ext cx="545414" cy="524379"/>
            </a:xfrm>
            <a:prstGeom prst="rect">
              <a:avLst/>
            </a:prstGeom>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649755" y="2936117"/>
              <a:ext cx="748307" cy="533655"/>
            </a:xfrm>
            <a:prstGeom prst="rect">
              <a:avLst/>
            </a:prstGeom>
          </p:spPr>
        </p:pic>
        <p:grpSp>
          <p:nvGrpSpPr>
            <p:cNvPr id="30" name="Group 29"/>
            <p:cNvGrpSpPr/>
            <p:nvPr/>
          </p:nvGrpSpPr>
          <p:grpSpPr>
            <a:xfrm>
              <a:off x="10621438" y="2918449"/>
              <a:ext cx="497036" cy="568990"/>
              <a:chOff x="11227523" y="2315027"/>
              <a:chExt cx="565700" cy="647594"/>
            </a:xfrm>
          </p:grpSpPr>
          <p:pic>
            <p:nvPicPr>
              <p:cNvPr id="31" name="Picture 30"/>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32" name="Picture 31"/>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pic>
          <p:nvPicPr>
            <p:cNvPr id="48" name="Picture 4" descr="https://tool.microsoftsca.com/Content/assets/clients/928527.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564871" y="2886149"/>
              <a:ext cx="1267182" cy="633591"/>
            </a:xfrm>
            <a:prstGeom prst="rect">
              <a:avLst/>
            </a:prstGeom>
            <a:extLst>
              <a:ext uri="{909E8E84-426E-40DD-AFC4-6F175D3DCCD1}">
                <a14:hiddenFill xmlns:a14="http://schemas.microsoft.com/office/drawing/2010/main">
                  <a:solidFill>
                    <a:srgbClr val="FFFFFF"/>
                  </a:solidFill>
                </a14:hiddenFill>
              </a:ext>
            </a:extLst>
          </p:spPr>
        </p:pic>
        <p:pic>
          <p:nvPicPr>
            <p:cNvPr id="49" name="Picture 2" descr="http://blog.cloudfoundry.com/wp-content/static/cfcom/assets/images/logocf300square.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263126" y="2864621"/>
              <a:ext cx="702462" cy="702462"/>
            </a:xfrm>
            <a:prstGeom prst="rect">
              <a:avLst/>
            </a:prstGeom>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7435282" y="1525757"/>
            <a:ext cx="4128302" cy="621241"/>
            <a:chOff x="7586351" y="1836934"/>
            <a:chExt cx="4212180" cy="633863"/>
          </a:xfrm>
        </p:grpSpPr>
        <p:pic>
          <p:nvPicPr>
            <p:cNvPr id="33" name="Picture 32"/>
            <p:cNvPicPr>
              <a:picLocks noChangeAspect="1"/>
            </p:cNvPicPr>
            <p:nvPr/>
          </p:nvPicPr>
          <p:blipFill>
            <a:blip r:embed="rId16"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7586351" y="1897746"/>
              <a:ext cx="1134759" cy="529887"/>
            </a:xfrm>
            <a:prstGeom prst="rect">
              <a:avLst/>
            </a:prstGeom>
          </p:spPr>
        </p:pic>
        <p:pic>
          <p:nvPicPr>
            <p:cNvPr id="34" name="Picture 3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100216" y="1894207"/>
              <a:ext cx="543368" cy="533946"/>
            </a:xfrm>
            <a:prstGeom prst="rect">
              <a:avLst/>
            </a:prstGeom>
          </p:spPr>
        </p:pic>
        <p:pic>
          <p:nvPicPr>
            <p:cNvPr id="35" name="Picture 34"/>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012212" y="1836934"/>
              <a:ext cx="794816" cy="628397"/>
            </a:xfrm>
            <a:prstGeom prst="rect">
              <a:avLst/>
            </a:prstGeom>
          </p:spPr>
        </p:pic>
        <p:pic>
          <p:nvPicPr>
            <p:cNvPr id="50" name="Picture 49"/>
            <p:cNvPicPr>
              <a:picLocks noChangeAspect="1"/>
            </p:cNvPicPr>
            <p:nvPr/>
          </p:nvPicPr>
          <p:blipFill>
            <a:blip r:embed="rId19"/>
            <a:stretch>
              <a:fillRect/>
            </a:stretch>
          </p:blipFill>
          <p:spPr>
            <a:xfrm>
              <a:off x="11175677" y="1839638"/>
              <a:ext cx="622854" cy="631159"/>
            </a:xfrm>
            <a:prstGeom prst="rect">
              <a:avLst/>
            </a:prstGeom>
            <a:solidFill>
              <a:schemeClr val="tx1">
                <a:lumMod val="75000"/>
              </a:schemeClr>
            </a:solidFill>
          </p:spPr>
        </p:pic>
      </p:grpSp>
      <p:grpSp>
        <p:nvGrpSpPr>
          <p:cNvPr id="9" name="Group 8"/>
          <p:cNvGrpSpPr/>
          <p:nvPr/>
        </p:nvGrpSpPr>
        <p:grpSpPr>
          <a:xfrm>
            <a:off x="7453195" y="3442979"/>
            <a:ext cx="4006788" cy="587777"/>
            <a:chOff x="7604627" y="3793110"/>
            <a:chExt cx="4088197" cy="599719"/>
          </a:xfrm>
        </p:grpSpPr>
        <p:pic>
          <p:nvPicPr>
            <p:cNvPr id="42" name="Picture 4" descr="http://www.jbase.com/new/products/images/java.png"/>
            <p:cNvPicPr>
              <a:picLocks noChangeAspect="1" noChangeArrowheads="1"/>
            </p:cNvPicPr>
            <p:nvPr/>
          </p:nvPicPr>
          <p:blipFill>
            <a:blip r:embed="rId20" cstate="print">
              <a:extLst/>
            </a:blip>
            <a:srcRect/>
            <a:stretch>
              <a:fillRect/>
            </a:stretch>
          </p:blipFill>
          <p:spPr bwMode="auto">
            <a:xfrm>
              <a:off x="9849053" y="3793110"/>
              <a:ext cx="286463" cy="564261"/>
            </a:xfrm>
            <a:prstGeom prst="rect">
              <a:avLst/>
            </a:prstGeom>
          </p:spPr>
        </p:pic>
        <p:pic>
          <p:nvPicPr>
            <p:cNvPr id="43" name="Picture 42" descr="PHP.png"/>
            <p:cNvPicPr>
              <a:picLocks noChangeAspect="1"/>
            </p:cNvPicPr>
            <p:nvPr/>
          </p:nvPicPr>
          <p:blipFill>
            <a:blip r:embed="rId21" cstate="print">
              <a:extLst/>
            </a:blip>
            <a:stretch>
              <a:fillRect/>
            </a:stretch>
          </p:blipFill>
          <p:spPr>
            <a:xfrm>
              <a:off x="10398062" y="3994512"/>
              <a:ext cx="651233" cy="361584"/>
            </a:xfrm>
            <a:prstGeom prst="rect">
              <a:avLst/>
            </a:prstGeom>
          </p:spPr>
        </p:pic>
        <p:pic>
          <p:nvPicPr>
            <p:cNvPr id="44" name="Picture 4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604627" y="4065745"/>
              <a:ext cx="785147" cy="219118"/>
            </a:xfrm>
            <a:prstGeom prst="rect">
              <a:avLst/>
            </a:prstGeom>
          </p:spPr>
        </p:pic>
        <p:pic>
          <p:nvPicPr>
            <p:cNvPr id="46" name="Picture 4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1263126" y="3876343"/>
              <a:ext cx="429698" cy="493243"/>
            </a:xfrm>
            <a:prstGeom prst="rect">
              <a:avLst/>
            </a:prstGeom>
          </p:spPr>
        </p:pic>
        <p:pic>
          <p:nvPicPr>
            <p:cNvPr id="54" name="Picture 5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538732" y="4017631"/>
              <a:ext cx="1111023" cy="375198"/>
            </a:xfrm>
            <a:prstGeom prst="rect">
              <a:avLst/>
            </a:prstGeom>
          </p:spPr>
        </p:pic>
      </p:grpSp>
      <p:grpSp>
        <p:nvGrpSpPr>
          <p:cNvPr id="3" name="Group 2"/>
          <p:cNvGrpSpPr/>
          <p:nvPr/>
        </p:nvGrpSpPr>
        <p:grpSpPr>
          <a:xfrm>
            <a:off x="7394019" y="1366454"/>
            <a:ext cx="4373365" cy="3848376"/>
            <a:chOff x="7544249" y="1674394"/>
            <a:chExt cx="4462222" cy="3926567"/>
          </a:xfrm>
        </p:grpSpPr>
        <p:cxnSp>
          <p:nvCxnSpPr>
            <p:cNvPr id="56" name="Straight Connector 55"/>
            <p:cNvCxnSpPr/>
            <p:nvPr/>
          </p:nvCxnSpPr>
          <p:spPr>
            <a:xfrm>
              <a:off x="7544249" y="1674394"/>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544249" y="2656036"/>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544249" y="3637678"/>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544249" y="5600961"/>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544249" y="4619320"/>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7306347" y="1374499"/>
            <a:ext cx="2866607" cy="4119148"/>
            <a:chOff x="7454796" y="1682603"/>
            <a:chExt cx="2924850" cy="4202840"/>
          </a:xfrm>
        </p:grpSpPr>
        <p:sp>
          <p:nvSpPr>
            <p:cNvPr id="64" name="TextBox 63"/>
            <p:cNvSpPr txBox="1"/>
            <p:nvPr/>
          </p:nvSpPr>
          <p:spPr>
            <a:xfrm>
              <a:off x="7454796" y="2662482"/>
              <a:ext cx="1599116" cy="261610"/>
            </a:xfrm>
            <a:prstGeom prst="rect">
              <a:avLst/>
            </a:prstGeom>
            <a:noFill/>
          </p:spPr>
          <p:txBody>
            <a:bodyPr wrap="square" rtlCol="0">
              <a:spAutoFit/>
            </a:bodyPr>
            <a:lstStyle/>
            <a:p>
              <a:pPr defTabSz="913415">
                <a:defRPr/>
              </a:pPr>
              <a:r>
                <a:rPr lang="en-US" sz="1078" kern="0" dirty="0">
                  <a:solidFill>
                    <a:srgbClr val="505050"/>
                  </a:solidFill>
                  <a:latin typeface="Segoe UI Semibold" panose="020B0702040204020203" pitchFamily="34" charset="0"/>
                  <a:cs typeface="Segoe UI Semibold" panose="020B0702040204020203" pitchFamily="34" charset="0"/>
                </a:rPr>
                <a:t>Applications</a:t>
              </a:r>
            </a:p>
          </p:txBody>
        </p:sp>
        <p:sp>
          <p:nvSpPr>
            <p:cNvPr id="65" name="TextBox 64"/>
            <p:cNvSpPr txBox="1"/>
            <p:nvPr/>
          </p:nvSpPr>
          <p:spPr>
            <a:xfrm>
              <a:off x="7454796" y="5623833"/>
              <a:ext cx="1282827" cy="261610"/>
            </a:xfrm>
            <a:prstGeom prst="rect">
              <a:avLst/>
            </a:prstGeom>
            <a:noFill/>
          </p:spPr>
          <p:txBody>
            <a:bodyPr wrap="square" rtlCol="0">
              <a:spAutoFit/>
            </a:bodyPr>
            <a:lstStyle/>
            <a:p>
              <a:pPr defTabSz="913415">
                <a:defRPr/>
              </a:pPr>
              <a:r>
                <a:rPr lang="en-US" sz="1078" kern="0" dirty="0">
                  <a:solidFill>
                    <a:srgbClr val="505050"/>
                  </a:solidFill>
                  <a:latin typeface="Segoe UI Semibold" panose="020B0702040204020203" pitchFamily="34" charset="0"/>
                  <a:cs typeface="Segoe UI Semibold" panose="020B0702040204020203" pitchFamily="34" charset="0"/>
                </a:rPr>
                <a:t>Infrastructure</a:t>
              </a:r>
            </a:p>
          </p:txBody>
        </p:sp>
        <p:sp>
          <p:nvSpPr>
            <p:cNvPr id="66" name="TextBox 65"/>
            <p:cNvSpPr txBox="1"/>
            <p:nvPr/>
          </p:nvSpPr>
          <p:spPr>
            <a:xfrm>
              <a:off x="7454796" y="1682603"/>
              <a:ext cx="1330570" cy="261610"/>
            </a:xfrm>
            <a:prstGeom prst="rect">
              <a:avLst/>
            </a:prstGeom>
            <a:noFill/>
          </p:spPr>
          <p:txBody>
            <a:bodyPr wrap="square" rtlCol="0">
              <a:spAutoFit/>
            </a:bodyPr>
            <a:lstStyle/>
            <a:p>
              <a:pPr defTabSz="913415">
                <a:defRPr/>
              </a:pPr>
              <a:r>
                <a:rPr lang="en-US" sz="1078" kern="0" dirty="0">
                  <a:solidFill>
                    <a:srgbClr val="505050"/>
                  </a:solidFill>
                  <a:latin typeface="Segoe UI Semibold" panose="020B0702040204020203" pitchFamily="34" charset="0"/>
                  <a:cs typeface="Segoe UI Semibold" panose="020B0702040204020203" pitchFamily="34" charset="0"/>
                </a:rPr>
                <a:t>Management</a:t>
              </a:r>
            </a:p>
          </p:txBody>
        </p:sp>
        <p:sp>
          <p:nvSpPr>
            <p:cNvPr id="67" name="TextBox 66"/>
            <p:cNvSpPr txBox="1"/>
            <p:nvPr/>
          </p:nvSpPr>
          <p:spPr>
            <a:xfrm>
              <a:off x="7454796" y="4646098"/>
              <a:ext cx="2924850" cy="261610"/>
            </a:xfrm>
            <a:prstGeom prst="rect">
              <a:avLst/>
            </a:prstGeom>
            <a:noFill/>
          </p:spPr>
          <p:txBody>
            <a:bodyPr wrap="square" rtlCol="0">
              <a:spAutoFit/>
            </a:bodyPr>
            <a:lstStyle/>
            <a:p>
              <a:pPr defTabSz="913415">
                <a:defRPr/>
              </a:pPr>
              <a:r>
                <a:rPr lang="en-US" sz="1078" kern="0" dirty="0">
                  <a:solidFill>
                    <a:srgbClr val="505050"/>
                  </a:solidFill>
                  <a:latin typeface="Segoe UI Semibold" panose="020B0702040204020203" pitchFamily="34" charset="0"/>
                  <a:cs typeface="Segoe UI Semibold" panose="020B0702040204020203" pitchFamily="34" charset="0"/>
                </a:rPr>
                <a:t>Databases &amp; Middleware</a:t>
              </a:r>
            </a:p>
          </p:txBody>
        </p:sp>
        <p:sp>
          <p:nvSpPr>
            <p:cNvPr id="68" name="TextBox 67"/>
            <p:cNvSpPr txBox="1"/>
            <p:nvPr/>
          </p:nvSpPr>
          <p:spPr>
            <a:xfrm>
              <a:off x="7454796" y="3648040"/>
              <a:ext cx="1599116" cy="261610"/>
            </a:xfrm>
            <a:prstGeom prst="rect">
              <a:avLst/>
            </a:prstGeom>
            <a:noFill/>
          </p:spPr>
          <p:txBody>
            <a:bodyPr wrap="square" rtlCol="0">
              <a:spAutoFit/>
            </a:bodyPr>
            <a:lstStyle/>
            <a:p>
              <a:pPr defTabSz="913415">
                <a:defRPr/>
              </a:pPr>
              <a:r>
                <a:rPr lang="en-US" sz="1078" kern="0" dirty="0">
                  <a:solidFill>
                    <a:srgbClr val="505050"/>
                  </a:solidFill>
                  <a:latin typeface="Segoe UI Semibold" panose="020B0702040204020203" pitchFamily="34" charset="0"/>
                  <a:cs typeface="Segoe UI Semibold" panose="020B0702040204020203" pitchFamily="34" charset="0"/>
                </a:rPr>
                <a:t>App Frameworks</a:t>
              </a:r>
            </a:p>
          </p:txBody>
        </p:sp>
      </p:grpSp>
      <p:grpSp>
        <p:nvGrpSpPr>
          <p:cNvPr id="5" name="Group 4"/>
          <p:cNvGrpSpPr/>
          <p:nvPr/>
        </p:nvGrpSpPr>
        <p:grpSpPr>
          <a:xfrm>
            <a:off x="7482124" y="5426685"/>
            <a:ext cx="4358424" cy="914959"/>
            <a:chOff x="7634144" y="5817120"/>
            <a:chExt cx="4446978" cy="933549"/>
          </a:xfrm>
        </p:grpSpPr>
        <p:pic>
          <p:nvPicPr>
            <p:cNvPr id="52" name="Picture 5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121622" y="5817120"/>
              <a:ext cx="1959500" cy="665537"/>
            </a:xfrm>
            <a:prstGeom prst="rect">
              <a:avLst/>
            </a:prstGeom>
          </p:spPr>
        </p:pic>
        <p:grpSp>
          <p:nvGrpSpPr>
            <p:cNvPr id="2" name="Group 1"/>
            <p:cNvGrpSpPr/>
            <p:nvPr/>
          </p:nvGrpSpPr>
          <p:grpSpPr>
            <a:xfrm>
              <a:off x="9143365" y="5868346"/>
              <a:ext cx="1035987" cy="882323"/>
              <a:chOff x="8932263" y="5481436"/>
              <a:chExt cx="1035987" cy="882323"/>
            </a:xfrm>
          </p:grpSpPr>
          <p:sp>
            <p:nvSpPr>
              <p:cNvPr id="51" name="Freeform 6"/>
              <p:cNvSpPr>
                <a:spLocks noEditPoints="1"/>
              </p:cNvSpPr>
              <p:nvPr/>
            </p:nvSpPr>
            <p:spPr bwMode="auto">
              <a:xfrm>
                <a:off x="9127727" y="5481436"/>
                <a:ext cx="463384" cy="48897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115" tIns="143292" rIns="179115" bIns="143292" numCol="1" spcCol="0" rtlCol="0" fromWordArt="0" anchor="t" anchorCtr="0" forceAA="0" compatLnSpc="1">
                <a:prstTxWarp prst="textNoShape">
                  <a:avLst/>
                </a:prstTxWarp>
                <a:noAutofit/>
              </a:bodyPr>
              <a:lstStyle/>
              <a:p>
                <a:pPr algn="ctr" defTabSz="895210" fontAlgn="base">
                  <a:lnSpc>
                    <a:spcPct val="90000"/>
                  </a:lnSpc>
                  <a:spcBef>
                    <a:spcPct val="0"/>
                  </a:spcBef>
                  <a:spcAft>
                    <a:spcPct val="0"/>
                  </a:spcAft>
                  <a:defRPr/>
                </a:pPr>
                <a:endParaRPr lang="en-US" sz="1959" kern="0" spc="-49" dirty="0">
                  <a:gradFill>
                    <a:gsLst>
                      <a:gs pos="1250">
                        <a:srgbClr val="EFEFEF"/>
                      </a:gs>
                      <a:gs pos="10417">
                        <a:srgbClr val="EFEFEF"/>
                      </a:gs>
                    </a:gsLst>
                    <a:lin ang="5400000" scaled="0"/>
                  </a:gradFill>
                  <a:latin typeface="Segoe UI Light"/>
                </a:endParaRPr>
              </a:p>
            </p:txBody>
          </p:sp>
          <p:sp>
            <p:nvSpPr>
              <p:cNvPr id="53" name="TextBox 52"/>
              <p:cNvSpPr txBox="1"/>
              <p:nvPr/>
            </p:nvSpPr>
            <p:spPr>
              <a:xfrm>
                <a:off x="8932263" y="5846694"/>
                <a:ext cx="1035987" cy="517065"/>
              </a:xfrm>
              <a:prstGeom prst="rect">
                <a:avLst/>
              </a:prstGeom>
              <a:noFill/>
            </p:spPr>
            <p:txBody>
              <a:bodyPr wrap="square" lIns="179238" tIns="143391" rIns="179238" bIns="143391" rtlCol="0">
                <a:spAutoFit/>
              </a:bodyPr>
              <a:lstStyle/>
              <a:p>
                <a:pPr defTabSz="896203">
                  <a:lnSpc>
                    <a:spcPct val="90000"/>
                  </a:lnSpc>
                  <a:spcAft>
                    <a:spcPts val="588"/>
                  </a:spcAft>
                </a:pPr>
                <a:r>
                  <a:rPr lang="en-US" sz="1568" kern="0" dirty="0">
                    <a:solidFill>
                      <a:schemeClr val="bg1">
                        <a:lumMod val="50000"/>
                      </a:schemeClr>
                    </a:solidFill>
                  </a:rPr>
                  <a:t>Linux</a:t>
                </a:r>
              </a:p>
            </p:txBody>
          </p:sp>
        </p:grpSp>
        <p:pic>
          <p:nvPicPr>
            <p:cNvPr id="4" name="Picture 3"/>
            <p:cNvPicPr>
              <a:picLocks noChangeAspect="1"/>
            </p:cNvPicPr>
            <p:nvPr/>
          </p:nvPicPr>
          <p:blipFill>
            <a:blip r:embed="rId26">
              <a:clrChange>
                <a:clrFrom>
                  <a:srgbClr val="FFFFFF"/>
                </a:clrFrom>
                <a:clrTo>
                  <a:srgbClr val="FFFFFF">
                    <a:alpha val="0"/>
                  </a:srgbClr>
                </a:clrTo>
              </a:clrChange>
            </a:blip>
            <a:stretch>
              <a:fillRect/>
            </a:stretch>
          </p:blipFill>
          <p:spPr>
            <a:xfrm>
              <a:off x="7634144" y="5938494"/>
              <a:ext cx="1236431" cy="469159"/>
            </a:xfrm>
            <a:prstGeom prst="rect">
              <a:avLst/>
            </a:prstGeom>
          </p:spPr>
        </p:pic>
      </p:grpSp>
    </p:spTree>
    <p:extLst>
      <p:ext uri="{BB962C8B-B14F-4D97-AF65-F5344CB8AC3E}">
        <p14:creationId xmlns:p14="http://schemas.microsoft.com/office/powerpoint/2010/main" val="2588337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250"/>
                                        <p:tgtEl>
                                          <p:spTgt spid="61"/>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250"/>
                                        <p:tgtEl>
                                          <p:spTgt spid="40"/>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250"/>
                                        <p:tgtEl>
                                          <p:spTgt spid="10"/>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6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765728" y="2795580"/>
            <a:ext cx="1139816" cy="11398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6903474" y="1380"/>
            <a:ext cx="5285351" cy="685524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17696" y="5127192"/>
            <a:ext cx="2115708" cy="1832795"/>
          </a:xfrm>
          <a:prstGeom prst="rect">
            <a:avLst/>
          </a:prstGeom>
        </p:spPr>
      </p:pic>
      <p:pic>
        <p:nvPicPr>
          <p:cNvPr id="88" name="Picture 87"/>
          <p:cNvPicPr>
            <a:picLocks noChangeAspect="1"/>
          </p:cNvPicPr>
          <p:nvPr/>
        </p:nvPicPr>
        <p:blipFill>
          <a:blip r:embed="rId3"/>
          <a:stretch>
            <a:fillRect/>
          </a:stretch>
        </p:blipFill>
        <p:spPr>
          <a:xfrm>
            <a:off x="830077" y="-282401"/>
            <a:ext cx="2101262" cy="1820280"/>
          </a:xfrm>
          <a:prstGeom prst="rect">
            <a:avLst/>
          </a:prstGeom>
        </p:spPr>
      </p:pic>
      <p:pic>
        <p:nvPicPr>
          <p:cNvPr id="89" name="Picture 88"/>
          <p:cNvPicPr>
            <a:picLocks noChangeAspect="1"/>
          </p:cNvPicPr>
          <p:nvPr/>
        </p:nvPicPr>
        <p:blipFill>
          <a:blip r:embed="rId3"/>
          <a:stretch>
            <a:fillRect/>
          </a:stretch>
        </p:blipFill>
        <p:spPr>
          <a:xfrm>
            <a:off x="2398651" y="585753"/>
            <a:ext cx="2139743" cy="1853616"/>
          </a:xfrm>
          <a:prstGeom prst="rect">
            <a:avLst/>
          </a:prstGeom>
        </p:spPr>
      </p:pic>
      <p:pic>
        <p:nvPicPr>
          <p:cNvPr id="90" name="Picture 89"/>
          <p:cNvPicPr>
            <a:picLocks noChangeAspect="1"/>
          </p:cNvPicPr>
          <p:nvPr/>
        </p:nvPicPr>
        <p:blipFill>
          <a:blip r:embed="rId3"/>
          <a:stretch>
            <a:fillRect/>
          </a:stretch>
        </p:blipFill>
        <p:spPr>
          <a:xfrm>
            <a:off x="3966985" y="1492614"/>
            <a:ext cx="2139743" cy="1853616"/>
          </a:xfrm>
          <a:prstGeom prst="rect">
            <a:avLst/>
          </a:prstGeom>
        </p:spPr>
      </p:pic>
      <p:pic>
        <p:nvPicPr>
          <p:cNvPr id="91" name="Picture 90"/>
          <p:cNvPicPr>
            <a:picLocks noChangeAspect="1"/>
          </p:cNvPicPr>
          <p:nvPr/>
        </p:nvPicPr>
        <p:blipFill>
          <a:blip r:embed="rId3"/>
          <a:stretch>
            <a:fillRect/>
          </a:stretch>
        </p:blipFill>
        <p:spPr>
          <a:xfrm>
            <a:off x="3966985" y="3327673"/>
            <a:ext cx="2139743" cy="1853616"/>
          </a:xfrm>
          <a:prstGeom prst="rect">
            <a:avLst/>
          </a:prstGeom>
        </p:spPr>
      </p:pic>
      <p:pic>
        <p:nvPicPr>
          <p:cNvPr id="92" name="Picture 91"/>
          <p:cNvPicPr>
            <a:picLocks noChangeAspect="1"/>
          </p:cNvPicPr>
          <p:nvPr/>
        </p:nvPicPr>
        <p:blipFill>
          <a:blip r:embed="rId3"/>
          <a:stretch>
            <a:fillRect/>
          </a:stretch>
        </p:blipFill>
        <p:spPr>
          <a:xfrm>
            <a:off x="2398651" y="4223863"/>
            <a:ext cx="2139743" cy="1853616"/>
          </a:xfrm>
          <a:prstGeom prst="rect">
            <a:avLst/>
          </a:prstGeom>
        </p:spPr>
      </p:pic>
      <p:sp>
        <p:nvSpPr>
          <p:cNvPr id="45" name="Hexagon 44"/>
          <p:cNvSpPr/>
          <p:nvPr/>
        </p:nvSpPr>
        <p:spPr bwMode="auto">
          <a:xfrm>
            <a:off x="6413816" y="917787"/>
            <a:ext cx="2029150" cy="1749266"/>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54" eaLnBrk="0" fontAlgn="base" hangingPunct="0">
              <a:lnSpc>
                <a:spcPct val="90000"/>
              </a:lnSpc>
              <a:spcBef>
                <a:spcPct val="0"/>
              </a:spcBef>
              <a:spcAft>
                <a:spcPct val="0"/>
              </a:spcAft>
              <a:defRPr/>
            </a:pPr>
            <a:endParaRPr lang="en-US" sz="1469" kern="0"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37992" y="607822"/>
            <a:ext cx="2101262" cy="1820280"/>
          </a:xfrm>
          <a:prstGeom prst="rect">
            <a:avLst/>
          </a:prstGeom>
        </p:spPr>
      </p:pic>
      <p:pic>
        <p:nvPicPr>
          <p:cNvPr id="73" name="Picture 72"/>
          <p:cNvPicPr>
            <a:picLocks noChangeAspect="1"/>
          </p:cNvPicPr>
          <p:nvPr/>
        </p:nvPicPr>
        <p:blipFill>
          <a:blip r:embed="rId3"/>
          <a:stretch>
            <a:fillRect/>
          </a:stretch>
        </p:blipFill>
        <p:spPr>
          <a:xfrm>
            <a:off x="-737991" y="-1184561"/>
            <a:ext cx="2101262" cy="1820280"/>
          </a:xfrm>
          <a:prstGeom prst="rect">
            <a:avLst/>
          </a:prstGeom>
        </p:spPr>
      </p:pic>
      <p:pic>
        <p:nvPicPr>
          <p:cNvPr id="74" name="Picture 73"/>
          <p:cNvPicPr>
            <a:picLocks noChangeAspect="1"/>
          </p:cNvPicPr>
          <p:nvPr/>
        </p:nvPicPr>
        <p:blipFill>
          <a:blip r:embed="rId3"/>
          <a:stretch>
            <a:fillRect/>
          </a:stretch>
        </p:blipFill>
        <p:spPr>
          <a:xfrm>
            <a:off x="-731935" y="4235933"/>
            <a:ext cx="2101262" cy="1820280"/>
          </a:xfrm>
          <a:prstGeom prst="rect">
            <a:avLst/>
          </a:prstGeom>
        </p:spPr>
      </p:pic>
      <p:pic>
        <p:nvPicPr>
          <p:cNvPr id="75" name="Picture 74"/>
          <p:cNvPicPr>
            <a:picLocks noChangeAspect="1"/>
          </p:cNvPicPr>
          <p:nvPr/>
        </p:nvPicPr>
        <p:blipFill>
          <a:blip r:embed="rId3"/>
          <a:stretch>
            <a:fillRect/>
          </a:stretch>
        </p:blipFill>
        <p:spPr>
          <a:xfrm>
            <a:off x="-731935" y="2414325"/>
            <a:ext cx="2101262" cy="1829690"/>
          </a:xfrm>
          <a:prstGeom prst="rect">
            <a:avLst/>
          </a:prstGeom>
        </p:spPr>
      </p:pic>
      <p:sp>
        <p:nvSpPr>
          <p:cNvPr id="76" name="Rectangle 75"/>
          <p:cNvSpPr/>
          <p:nvPr/>
        </p:nvSpPr>
        <p:spPr bwMode="auto">
          <a:xfrm>
            <a:off x="0" y="1380"/>
            <a:ext cx="6452800" cy="6855242"/>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01956" y="2408356"/>
            <a:ext cx="2114110" cy="1828185"/>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48210"/>
            </a:xfrm>
            <a:prstGeom prst="rect">
              <a:avLst/>
            </a:prstGeom>
          </p:spPr>
          <p:txBody>
            <a:bodyPr wrap="square">
              <a:spAutoFit/>
            </a:bodyPr>
            <a:lstStyle/>
            <a:p>
              <a:pPr algn="ctr" defTabSz="913818">
                <a:spcAft>
                  <a:spcPts val="1175"/>
                </a:spcAft>
                <a:defRPr/>
              </a:pPr>
              <a:r>
                <a:rPr lang="en-US" sz="1764" kern="0"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30123" y="3322689"/>
            <a:ext cx="2114110" cy="1828185"/>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23448" y="1517791"/>
            <a:ext cx="2114110" cy="1828185"/>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33933" y="6033581"/>
            <a:ext cx="2101262" cy="1820280"/>
          </a:xfrm>
          <a:prstGeom prst="rect">
            <a:avLst/>
          </a:prstGeom>
        </p:spPr>
      </p:pic>
      <p:pic>
        <p:nvPicPr>
          <p:cNvPr id="66" name="Picture 65"/>
          <p:cNvPicPr>
            <a:picLocks noChangeAspect="1"/>
          </p:cNvPicPr>
          <p:nvPr/>
        </p:nvPicPr>
        <p:blipFill>
          <a:blip r:embed="rId4"/>
          <a:stretch>
            <a:fillRect/>
          </a:stretch>
        </p:blipFill>
        <p:spPr>
          <a:xfrm>
            <a:off x="3977058" y="1502068"/>
            <a:ext cx="2114110" cy="1828185"/>
          </a:xfrm>
          <a:prstGeom prst="rect">
            <a:avLst/>
          </a:prstGeom>
        </p:spPr>
      </p:pic>
      <p:sp>
        <p:nvSpPr>
          <p:cNvPr id="61" name="Rectangle 60"/>
          <p:cNvSpPr/>
          <p:nvPr/>
        </p:nvSpPr>
        <p:spPr>
          <a:xfrm>
            <a:off x="4492002" y="2140148"/>
            <a:ext cx="1029373" cy="579164"/>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Open &amp; </a:t>
            </a:r>
            <a:br>
              <a:rPr lang="en-US" sz="1764" kern="0" dirty="0">
                <a:solidFill>
                  <a:srgbClr val="002050"/>
                </a:solidFill>
                <a:latin typeface="Segoe UI Semibold" panose="020B0702040204020203" pitchFamily="34" charset="0"/>
                <a:cs typeface="Segoe UI Semibold" panose="020B0702040204020203" pitchFamily="34" charset="0"/>
              </a:rPr>
            </a:br>
            <a:r>
              <a:rPr lang="en-US" sz="1764" kern="0" dirty="0">
                <a:solidFill>
                  <a:srgbClr val="002050"/>
                </a:solidFill>
                <a:latin typeface="Segoe UI Semibold" panose="020B0702040204020203" pitchFamily="34" charset="0"/>
                <a:cs typeface="Segoe UI Semibold" panose="020B0702040204020203" pitchFamily="34" charset="0"/>
              </a:rPr>
              <a:t>flexible</a:t>
            </a:r>
          </a:p>
        </p:txBody>
      </p:sp>
      <p:sp>
        <p:nvSpPr>
          <p:cNvPr id="68" name="TextBox 67"/>
          <p:cNvSpPr txBox="1"/>
          <p:nvPr/>
        </p:nvSpPr>
        <p:spPr>
          <a:xfrm>
            <a:off x="7550542" y="777490"/>
            <a:ext cx="4340489" cy="778252"/>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3528" dirty="0">
                <a:solidFill>
                  <a:schemeClr val="bg2"/>
                </a:solidFill>
                <a:latin typeface="Segoe UI Light"/>
                <a:ea typeface="MS PGothic" panose="020B0600070205080204" pitchFamily="34" charset="-128"/>
              </a:rPr>
              <a:t>Dev + IT productivity</a:t>
            </a:r>
          </a:p>
        </p:txBody>
      </p:sp>
      <p:pic>
        <p:nvPicPr>
          <p:cNvPr id="34" name="Picture 33"/>
          <p:cNvPicPr>
            <a:picLocks noChangeAspect="1"/>
          </p:cNvPicPr>
          <p:nvPr/>
        </p:nvPicPr>
        <p:blipFill>
          <a:blip r:embed="rId5"/>
          <a:stretch>
            <a:fillRect/>
          </a:stretch>
        </p:blipFill>
        <p:spPr>
          <a:xfrm>
            <a:off x="2405739" y="598230"/>
            <a:ext cx="2110465" cy="1825033"/>
          </a:xfrm>
          <a:prstGeom prst="rect">
            <a:avLst/>
          </a:prstGeom>
        </p:spPr>
      </p:pic>
      <p:sp>
        <p:nvSpPr>
          <p:cNvPr id="35" name="Rectangle 34"/>
          <p:cNvSpPr/>
          <p:nvPr/>
        </p:nvSpPr>
        <p:spPr>
          <a:xfrm>
            <a:off x="2421589" y="1254140"/>
            <a:ext cx="2057161" cy="524867"/>
          </a:xfrm>
          <a:prstGeom prst="rect">
            <a:avLst/>
          </a:prstGeom>
        </p:spPr>
        <p:txBody>
          <a:bodyPr wrap="square">
            <a:spAutoFit/>
          </a:bodyPr>
          <a:lstStyle/>
          <a:p>
            <a:pPr algn="ctr" defTabSz="913554">
              <a:lnSpc>
                <a:spcPct val="90000"/>
              </a:lnSpc>
              <a:defRPr/>
            </a:pPr>
            <a:r>
              <a:rPr lang="en-US" sz="1568" kern="0" dirty="0">
                <a:solidFill>
                  <a:sysClr val="windowText" lastClr="000000"/>
                </a:solidFill>
                <a:latin typeface="Segoe UI Semibold" panose="020B0702040204020203" pitchFamily="34" charset="0"/>
                <a:cs typeface="Segoe UI Semibold" panose="020B0702040204020203" pitchFamily="34" charset="0"/>
              </a:rPr>
              <a:t>Developer &amp; IT productivity </a:t>
            </a:r>
          </a:p>
        </p:txBody>
      </p:sp>
      <p:pic>
        <p:nvPicPr>
          <p:cNvPr id="52" name="Picture 51"/>
          <p:cNvPicPr>
            <a:picLocks noChangeAspect="1"/>
          </p:cNvPicPr>
          <p:nvPr/>
        </p:nvPicPr>
        <p:blipFill>
          <a:blip r:embed="rId6"/>
          <a:stretch>
            <a:fillRect/>
          </a:stretch>
        </p:blipFill>
        <p:spPr>
          <a:xfrm>
            <a:off x="7598554" y="4293738"/>
            <a:ext cx="4085967" cy="2635829"/>
          </a:xfrm>
          <a:prstGeom prst="rect">
            <a:avLst/>
          </a:prstGeom>
        </p:spPr>
      </p:pic>
      <p:grpSp>
        <p:nvGrpSpPr>
          <p:cNvPr id="8" name="Group 7"/>
          <p:cNvGrpSpPr/>
          <p:nvPr/>
        </p:nvGrpSpPr>
        <p:grpSpPr>
          <a:xfrm>
            <a:off x="7768551" y="1640628"/>
            <a:ext cx="2580883" cy="2521775"/>
            <a:chOff x="7926390" y="1672554"/>
            <a:chExt cx="2633321" cy="2573012"/>
          </a:xfrm>
        </p:grpSpPr>
        <p:grpSp>
          <p:nvGrpSpPr>
            <p:cNvPr id="2" name="Group 1"/>
            <p:cNvGrpSpPr/>
            <p:nvPr/>
          </p:nvGrpSpPr>
          <p:grpSpPr>
            <a:xfrm>
              <a:off x="7926391" y="1672554"/>
              <a:ext cx="2633320" cy="2573012"/>
              <a:chOff x="7926391" y="1672554"/>
              <a:chExt cx="2633320" cy="2573012"/>
            </a:xfrm>
          </p:grpSpPr>
          <p:sp>
            <p:nvSpPr>
              <p:cNvPr id="3" name="TextBox 2"/>
              <p:cNvSpPr txBox="1"/>
              <p:nvPr/>
            </p:nvSpPr>
            <p:spPr>
              <a:xfrm>
                <a:off x="8213876" y="1672554"/>
                <a:ext cx="2345835" cy="2573012"/>
              </a:xfrm>
              <a:prstGeom prst="rect">
                <a:avLst/>
              </a:prstGeom>
              <a:noFill/>
            </p:spPr>
            <p:txBody>
              <a:bodyPr wrap="none" lIns="179238" tIns="143391" rIns="179238" bIns="143391" rtlCol="0">
                <a:spAutoFit/>
              </a:bodyPr>
              <a:lstStyle/>
              <a:p>
                <a:pPr defTabSz="896203">
                  <a:lnSpc>
                    <a:spcPct val="90000"/>
                  </a:lnSpc>
                  <a:spcAft>
                    <a:spcPts val="1176"/>
                  </a:spcAft>
                </a:pPr>
                <a:r>
                  <a:rPr lang="en-US" sz="2352" kern="0" dirty="0">
                    <a:solidFill>
                      <a:schemeClr val="bg1"/>
                    </a:solidFill>
                  </a:rPr>
                  <a:t>Visual Studio</a:t>
                </a:r>
              </a:p>
              <a:p>
                <a:pPr defTabSz="896203">
                  <a:lnSpc>
                    <a:spcPct val="90000"/>
                  </a:lnSpc>
                  <a:spcAft>
                    <a:spcPts val="1176"/>
                  </a:spcAft>
                </a:pPr>
                <a:r>
                  <a:rPr lang="en-US" sz="2352" kern="0" dirty="0">
                    <a:solidFill>
                      <a:schemeClr val="bg1"/>
                    </a:solidFill>
                  </a:rPr>
                  <a:t>GitHub</a:t>
                </a:r>
              </a:p>
              <a:p>
                <a:pPr defTabSz="896203">
                  <a:lnSpc>
                    <a:spcPct val="90000"/>
                  </a:lnSpc>
                  <a:spcAft>
                    <a:spcPts val="1176"/>
                  </a:spcAft>
                </a:pPr>
                <a:r>
                  <a:rPr lang="en-US" sz="2352" kern="0" dirty="0">
                    <a:solidFill>
                      <a:schemeClr val="bg1"/>
                    </a:solidFill>
                  </a:rPr>
                  <a:t>Eclipse</a:t>
                </a:r>
              </a:p>
              <a:p>
                <a:pPr defTabSz="896203">
                  <a:lnSpc>
                    <a:spcPct val="90000"/>
                  </a:lnSpc>
                  <a:spcAft>
                    <a:spcPts val="1176"/>
                  </a:spcAft>
                </a:pPr>
                <a:r>
                  <a:rPr lang="en-US" sz="2352" kern="0" dirty="0">
                    <a:solidFill>
                      <a:schemeClr val="bg1"/>
                    </a:solidFill>
                  </a:rPr>
                  <a:t>Chef + Puppet</a:t>
                </a:r>
              </a:p>
              <a:p>
                <a:pPr defTabSz="896203">
                  <a:lnSpc>
                    <a:spcPct val="90000"/>
                  </a:lnSpc>
                  <a:spcAft>
                    <a:spcPts val="1176"/>
                  </a:spcAft>
                </a:pPr>
                <a:r>
                  <a:rPr lang="en-US" sz="2352" kern="0" dirty="0" err="1">
                    <a:solidFill>
                      <a:schemeClr val="bg1"/>
                    </a:solidFill>
                  </a:rPr>
                  <a:t>Powershell</a:t>
                </a:r>
                <a:endParaRPr lang="en-US" sz="2352" kern="0" dirty="0">
                  <a:solidFill>
                    <a:schemeClr val="bg1"/>
                  </a:solidFill>
                </a:endParaRPr>
              </a:p>
            </p:txBody>
          </p:sp>
          <p:pic>
            <p:nvPicPr>
              <p:cNvPr id="7" name="Picture 6"/>
              <p:cNvPicPr>
                <a:picLocks noChangeAspect="1"/>
              </p:cNvPicPr>
              <p:nvPr/>
            </p:nvPicPr>
            <p:blipFill rotWithShape="1">
              <a:blip r:embed="rId7">
                <a:extLst>
                  <a:ext uri="{28A0092B-C50C-407E-A947-70E740481C1C}">
                    <a14:useLocalDpi xmlns:a14="http://schemas.microsoft.com/office/drawing/2010/main" val="0"/>
                  </a:ext>
                </a:extLst>
              </a:blip>
              <a:srcRect l="24527" t="29875" r="25250"/>
              <a:stretch/>
            </p:blipFill>
            <p:spPr>
              <a:xfrm>
                <a:off x="7927223" y="2312552"/>
                <a:ext cx="328952" cy="306209"/>
              </a:xfrm>
              <a:prstGeom prst="rect">
                <a:avLst/>
              </a:prstGeom>
            </p:spPr>
          </p:pic>
          <p:grpSp>
            <p:nvGrpSpPr>
              <p:cNvPr id="11" name="Group 10"/>
              <p:cNvGrpSpPr/>
              <p:nvPr/>
            </p:nvGrpSpPr>
            <p:grpSpPr>
              <a:xfrm>
                <a:off x="7926391" y="1813744"/>
                <a:ext cx="329610" cy="335918"/>
                <a:chOff x="7926391" y="1813744"/>
                <a:chExt cx="329610" cy="335918"/>
              </a:xfrm>
            </p:grpSpPr>
            <p:sp>
              <p:nvSpPr>
                <p:cNvPr id="5" name="Rectangle 4"/>
                <p:cNvSpPr/>
                <p:nvPr/>
              </p:nvSpPr>
              <p:spPr bwMode="auto">
                <a:xfrm>
                  <a:off x="7926391" y="1813744"/>
                  <a:ext cx="329610" cy="329610"/>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37448" y="1842166"/>
                  <a:ext cx="307496" cy="307496"/>
                </a:xfrm>
                <a:prstGeom prst="rect">
                  <a:avLst/>
                </a:prstGeom>
              </p:spPr>
            </p:pic>
          </p:grpSp>
          <p:grpSp>
            <p:nvGrpSpPr>
              <p:cNvPr id="57" name="Group 56"/>
              <p:cNvGrpSpPr/>
              <p:nvPr/>
            </p:nvGrpSpPr>
            <p:grpSpPr>
              <a:xfrm>
                <a:off x="7926391" y="2770674"/>
                <a:ext cx="329610" cy="329610"/>
                <a:chOff x="7926391" y="2770674"/>
                <a:chExt cx="329610" cy="329610"/>
              </a:xfrm>
            </p:grpSpPr>
            <p:sp>
              <p:nvSpPr>
                <p:cNvPr id="58" name="Rectangle 57"/>
                <p:cNvSpPr/>
                <p:nvPr/>
              </p:nvSpPr>
              <p:spPr bwMode="auto">
                <a:xfrm>
                  <a:off x="7926391" y="2770674"/>
                  <a:ext cx="329610" cy="32961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9" name="Picture 58"/>
                <p:cNvPicPr>
                  <a:picLocks noChangeAspect="1"/>
                </p:cNvPicPr>
                <p:nvPr/>
              </p:nvPicPr>
              <p:blipFill rotWithShape="1">
                <a:blip r:embed="rId9">
                  <a:extLst>
                    <a:ext uri="{28A0092B-C50C-407E-A947-70E740481C1C}">
                      <a14:useLocalDpi xmlns:a14="http://schemas.microsoft.com/office/drawing/2010/main" val="0"/>
                    </a:ext>
                  </a:extLst>
                </a:blip>
                <a:srcRect r="75619"/>
                <a:stretch/>
              </p:blipFill>
              <p:spPr>
                <a:xfrm>
                  <a:off x="7956969" y="2793388"/>
                  <a:ext cx="281901" cy="270997"/>
                </a:xfrm>
                <a:prstGeom prst="rect">
                  <a:avLst/>
                </a:prstGeom>
              </p:spPr>
            </p:pic>
          </p:grpSp>
          <p:grpSp>
            <p:nvGrpSpPr>
              <p:cNvPr id="12" name="Group 11"/>
              <p:cNvGrpSpPr/>
              <p:nvPr/>
            </p:nvGrpSpPr>
            <p:grpSpPr>
              <a:xfrm>
                <a:off x="7927223" y="3241420"/>
                <a:ext cx="329610" cy="329610"/>
                <a:chOff x="7927223" y="3241420"/>
                <a:chExt cx="329610" cy="329610"/>
              </a:xfrm>
            </p:grpSpPr>
            <p:sp>
              <p:nvSpPr>
                <p:cNvPr id="64" name="Rectangle 63"/>
                <p:cNvSpPr/>
                <p:nvPr/>
              </p:nvSpPr>
              <p:spPr bwMode="auto">
                <a:xfrm>
                  <a:off x="7927223" y="3241420"/>
                  <a:ext cx="329610" cy="32961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p:cNvPicPr>
                  <a:picLocks noChangeAspect="1"/>
                </p:cNvPicPr>
                <p:nvPr/>
              </p:nvPicPr>
              <p:blipFill rotWithShape="1">
                <a:blip r:embed="rId10">
                  <a:extLst>
                    <a:ext uri="{28A0092B-C50C-407E-A947-70E740481C1C}">
                      <a14:useLocalDpi xmlns:a14="http://schemas.microsoft.com/office/drawing/2010/main" val="0"/>
                    </a:ext>
                  </a:extLst>
                </a:blip>
                <a:srcRect l="28565" r="24589" b="45711"/>
                <a:stretch/>
              </p:blipFill>
              <p:spPr>
                <a:xfrm>
                  <a:off x="7934427" y="3263827"/>
                  <a:ext cx="311465" cy="284795"/>
                </a:xfrm>
                <a:prstGeom prst="rect">
                  <a:avLst/>
                </a:prstGeom>
              </p:spPr>
            </p:pic>
          </p:grpSp>
        </p:grpSp>
        <p:pic>
          <p:nvPicPr>
            <p:cNvPr id="48" name="Picture 47"/>
            <p:cNvPicPr>
              <a:picLocks noChangeAspect="1"/>
            </p:cNvPicPr>
            <p:nvPr/>
          </p:nvPicPr>
          <p:blipFill>
            <a:blip r:embed="rId11"/>
            <a:stretch>
              <a:fillRect/>
            </a:stretch>
          </p:blipFill>
          <p:spPr>
            <a:xfrm>
              <a:off x="7926390" y="3724748"/>
              <a:ext cx="333697" cy="332901"/>
            </a:xfrm>
            <a:prstGeom prst="rect">
              <a:avLst/>
            </a:prstGeom>
          </p:spPr>
        </p:pic>
      </p:grpSp>
    </p:spTree>
    <p:extLst>
      <p:ext uri="{BB962C8B-B14F-4D97-AF65-F5344CB8AC3E}">
        <p14:creationId xmlns:p14="http://schemas.microsoft.com/office/powerpoint/2010/main" val="1587946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500"/>
                                        <p:tgtEl>
                                          <p:spTgt spid="68"/>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par>
                                <p:cTn id="15" presetID="10"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35"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765728" y="2795580"/>
            <a:ext cx="1139816" cy="11398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6903474" y="1380"/>
            <a:ext cx="5285351" cy="685524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17696" y="5127192"/>
            <a:ext cx="2115708" cy="1832795"/>
          </a:xfrm>
          <a:prstGeom prst="rect">
            <a:avLst/>
          </a:prstGeom>
        </p:spPr>
      </p:pic>
      <p:pic>
        <p:nvPicPr>
          <p:cNvPr id="88" name="Picture 87"/>
          <p:cNvPicPr>
            <a:picLocks noChangeAspect="1"/>
          </p:cNvPicPr>
          <p:nvPr/>
        </p:nvPicPr>
        <p:blipFill>
          <a:blip r:embed="rId3"/>
          <a:stretch>
            <a:fillRect/>
          </a:stretch>
        </p:blipFill>
        <p:spPr>
          <a:xfrm>
            <a:off x="830077" y="-282401"/>
            <a:ext cx="2101262" cy="1820280"/>
          </a:xfrm>
          <a:prstGeom prst="rect">
            <a:avLst/>
          </a:prstGeom>
        </p:spPr>
      </p:pic>
      <p:pic>
        <p:nvPicPr>
          <p:cNvPr id="89" name="Picture 88"/>
          <p:cNvPicPr>
            <a:picLocks noChangeAspect="1"/>
          </p:cNvPicPr>
          <p:nvPr/>
        </p:nvPicPr>
        <p:blipFill>
          <a:blip r:embed="rId3"/>
          <a:stretch>
            <a:fillRect/>
          </a:stretch>
        </p:blipFill>
        <p:spPr>
          <a:xfrm>
            <a:off x="2398651" y="585753"/>
            <a:ext cx="2139743" cy="1853616"/>
          </a:xfrm>
          <a:prstGeom prst="rect">
            <a:avLst/>
          </a:prstGeom>
        </p:spPr>
      </p:pic>
      <p:pic>
        <p:nvPicPr>
          <p:cNvPr id="90" name="Picture 89"/>
          <p:cNvPicPr>
            <a:picLocks noChangeAspect="1"/>
          </p:cNvPicPr>
          <p:nvPr/>
        </p:nvPicPr>
        <p:blipFill>
          <a:blip r:embed="rId3"/>
          <a:stretch>
            <a:fillRect/>
          </a:stretch>
        </p:blipFill>
        <p:spPr>
          <a:xfrm>
            <a:off x="3966985" y="1492614"/>
            <a:ext cx="2139743" cy="1853616"/>
          </a:xfrm>
          <a:prstGeom prst="rect">
            <a:avLst/>
          </a:prstGeom>
        </p:spPr>
      </p:pic>
      <p:sp>
        <p:nvSpPr>
          <p:cNvPr id="45" name="Hexagon 44"/>
          <p:cNvSpPr/>
          <p:nvPr/>
        </p:nvSpPr>
        <p:spPr bwMode="auto">
          <a:xfrm>
            <a:off x="6413816" y="917787"/>
            <a:ext cx="2029150" cy="1749266"/>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54" eaLnBrk="0" fontAlgn="base" hangingPunct="0">
              <a:lnSpc>
                <a:spcPct val="90000"/>
              </a:lnSpc>
              <a:spcBef>
                <a:spcPct val="0"/>
              </a:spcBef>
              <a:spcAft>
                <a:spcPct val="0"/>
              </a:spcAft>
              <a:defRPr/>
            </a:pPr>
            <a:endParaRPr lang="en-US" sz="1469" kern="0"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37992" y="607822"/>
            <a:ext cx="2101262" cy="1820280"/>
          </a:xfrm>
          <a:prstGeom prst="rect">
            <a:avLst/>
          </a:prstGeom>
        </p:spPr>
      </p:pic>
      <p:pic>
        <p:nvPicPr>
          <p:cNvPr id="73" name="Picture 72"/>
          <p:cNvPicPr>
            <a:picLocks noChangeAspect="1"/>
          </p:cNvPicPr>
          <p:nvPr/>
        </p:nvPicPr>
        <p:blipFill>
          <a:blip r:embed="rId3"/>
          <a:stretch>
            <a:fillRect/>
          </a:stretch>
        </p:blipFill>
        <p:spPr>
          <a:xfrm>
            <a:off x="-737991" y="-1184561"/>
            <a:ext cx="2101262" cy="1820280"/>
          </a:xfrm>
          <a:prstGeom prst="rect">
            <a:avLst/>
          </a:prstGeom>
        </p:spPr>
      </p:pic>
      <p:pic>
        <p:nvPicPr>
          <p:cNvPr id="74" name="Picture 73"/>
          <p:cNvPicPr>
            <a:picLocks noChangeAspect="1"/>
          </p:cNvPicPr>
          <p:nvPr/>
        </p:nvPicPr>
        <p:blipFill>
          <a:blip r:embed="rId3"/>
          <a:stretch>
            <a:fillRect/>
          </a:stretch>
        </p:blipFill>
        <p:spPr>
          <a:xfrm>
            <a:off x="-731935" y="4235933"/>
            <a:ext cx="2101262" cy="1820280"/>
          </a:xfrm>
          <a:prstGeom prst="rect">
            <a:avLst/>
          </a:prstGeom>
        </p:spPr>
      </p:pic>
      <p:pic>
        <p:nvPicPr>
          <p:cNvPr id="75" name="Picture 74"/>
          <p:cNvPicPr>
            <a:picLocks noChangeAspect="1"/>
          </p:cNvPicPr>
          <p:nvPr/>
        </p:nvPicPr>
        <p:blipFill>
          <a:blip r:embed="rId3"/>
          <a:stretch>
            <a:fillRect/>
          </a:stretch>
        </p:blipFill>
        <p:spPr>
          <a:xfrm>
            <a:off x="-731935" y="2414325"/>
            <a:ext cx="2101262" cy="1829690"/>
          </a:xfrm>
          <a:prstGeom prst="rect">
            <a:avLst/>
          </a:prstGeom>
        </p:spPr>
      </p:pic>
      <p:sp>
        <p:nvSpPr>
          <p:cNvPr id="76" name="Rectangle 75"/>
          <p:cNvSpPr/>
          <p:nvPr/>
        </p:nvSpPr>
        <p:spPr bwMode="auto">
          <a:xfrm>
            <a:off x="0" y="1380"/>
            <a:ext cx="6452800" cy="6855242"/>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01956" y="2408356"/>
            <a:ext cx="2114110" cy="1828185"/>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48210"/>
            </a:xfrm>
            <a:prstGeom prst="rect">
              <a:avLst/>
            </a:prstGeom>
          </p:spPr>
          <p:txBody>
            <a:bodyPr wrap="square">
              <a:spAutoFit/>
            </a:bodyPr>
            <a:lstStyle/>
            <a:p>
              <a:pPr algn="ctr" defTabSz="913818">
                <a:spcAft>
                  <a:spcPts val="1175"/>
                </a:spcAft>
                <a:defRPr/>
              </a:pPr>
              <a:r>
                <a:rPr lang="en-US" sz="1764" kern="0"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30123" y="3322689"/>
            <a:ext cx="2114110" cy="1828185"/>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23448" y="1510505"/>
            <a:ext cx="2114110" cy="1828185"/>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33933" y="6033581"/>
            <a:ext cx="2101262" cy="1820280"/>
          </a:xfrm>
          <a:prstGeom prst="rect">
            <a:avLst/>
          </a:prstGeom>
        </p:spPr>
      </p:pic>
      <p:pic>
        <p:nvPicPr>
          <p:cNvPr id="66" name="Picture 65"/>
          <p:cNvPicPr>
            <a:picLocks noChangeAspect="1"/>
          </p:cNvPicPr>
          <p:nvPr/>
        </p:nvPicPr>
        <p:blipFill>
          <a:blip r:embed="rId4"/>
          <a:stretch>
            <a:fillRect/>
          </a:stretch>
        </p:blipFill>
        <p:spPr>
          <a:xfrm>
            <a:off x="3977058" y="1502068"/>
            <a:ext cx="2114110" cy="1828185"/>
          </a:xfrm>
          <a:prstGeom prst="rect">
            <a:avLst/>
          </a:prstGeom>
        </p:spPr>
      </p:pic>
      <p:sp>
        <p:nvSpPr>
          <p:cNvPr id="61" name="Rectangle 60"/>
          <p:cNvSpPr/>
          <p:nvPr/>
        </p:nvSpPr>
        <p:spPr>
          <a:xfrm>
            <a:off x="4492002" y="2140148"/>
            <a:ext cx="1029373" cy="579164"/>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Open &amp; </a:t>
            </a:r>
            <a:br>
              <a:rPr lang="en-US" sz="1764" kern="0" dirty="0">
                <a:solidFill>
                  <a:srgbClr val="002050"/>
                </a:solidFill>
                <a:latin typeface="Segoe UI Semibold" panose="020B0702040204020203" pitchFamily="34" charset="0"/>
                <a:cs typeface="Segoe UI Semibold" panose="020B0702040204020203" pitchFamily="34" charset="0"/>
              </a:rPr>
            </a:br>
            <a:r>
              <a:rPr lang="en-US" sz="1764" kern="0" dirty="0">
                <a:solidFill>
                  <a:srgbClr val="002050"/>
                </a:solidFill>
                <a:latin typeface="Segoe UI Semibold" panose="020B0702040204020203" pitchFamily="34" charset="0"/>
                <a:cs typeface="Segoe UI Semibold" panose="020B0702040204020203" pitchFamily="34" charset="0"/>
              </a:rPr>
              <a:t>flexible</a:t>
            </a:r>
          </a:p>
        </p:txBody>
      </p:sp>
      <p:pic>
        <p:nvPicPr>
          <p:cNvPr id="102" name="Picture 101"/>
          <p:cNvPicPr>
            <a:picLocks noChangeAspect="1"/>
          </p:cNvPicPr>
          <p:nvPr/>
        </p:nvPicPr>
        <p:blipFill>
          <a:blip r:embed="rId5"/>
          <a:stretch>
            <a:fillRect/>
          </a:stretch>
        </p:blipFill>
        <p:spPr>
          <a:xfrm>
            <a:off x="2405739" y="4226902"/>
            <a:ext cx="2110465" cy="1825033"/>
          </a:xfrm>
          <a:prstGeom prst="rect">
            <a:avLst/>
          </a:prstGeom>
        </p:spPr>
      </p:pic>
      <p:sp>
        <p:nvSpPr>
          <p:cNvPr id="48" name="Rectangle 47"/>
          <p:cNvSpPr/>
          <p:nvPr/>
        </p:nvSpPr>
        <p:spPr>
          <a:xfrm>
            <a:off x="2421589" y="4886073"/>
            <a:ext cx="2057161" cy="524867"/>
          </a:xfrm>
          <a:prstGeom prst="rect">
            <a:avLst/>
          </a:prstGeom>
        </p:spPr>
        <p:txBody>
          <a:bodyPr wrap="square">
            <a:spAutoFit/>
          </a:bodyPr>
          <a:lstStyle/>
          <a:p>
            <a:pPr algn="ctr" defTabSz="913554">
              <a:lnSpc>
                <a:spcPct val="90000"/>
              </a:lnSpc>
              <a:defRPr/>
            </a:pPr>
            <a:r>
              <a:rPr lang="en-US" sz="1568" kern="0" dirty="0">
                <a:solidFill>
                  <a:sysClr val="windowText" lastClr="000000"/>
                </a:solidFill>
                <a:latin typeface="Segoe UI Semibold" panose="020B0702040204020203" pitchFamily="34" charset="0"/>
                <a:cs typeface="Segoe UI Semibold" panose="020B0702040204020203" pitchFamily="34" charset="0"/>
              </a:rPr>
              <a:t>Platform for SaaS extensibility</a:t>
            </a:r>
          </a:p>
        </p:txBody>
      </p:sp>
      <p:sp>
        <p:nvSpPr>
          <p:cNvPr id="68" name="TextBox 67"/>
          <p:cNvSpPr txBox="1"/>
          <p:nvPr/>
        </p:nvSpPr>
        <p:spPr>
          <a:xfrm>
            <a:off x="7139969" y="777491"/>
            <a:ext cx="4799073" cy="832547"/>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3920" dirty="0">
                <a:solidFill>
                  <a:schemeClr val="bg2"/>
                </a:solidFill>
                <a:latin typeface="Segoe UI Light"/>
                <a:ea typeface="MS PGothic" panose="020B0600070205080204" pitchFamily="34" charset="-128"/>
              </a:rPr>
              <a:t>SaaS extensibility</a:t>
            </a:r>
          </a:p>
        </p:txBody>
      </p:sp>
      <p:sp>
        <p:nvSpPr>
          <p:cNvPr id="10" name="Rectangle 9"/>
          <p:cNvSpPr/>
          <p:nvPr/>
        </p:nvSpPr>
        <p:spPr bwMode="auto">
          <a:xfrm>
            <a:off x="9052832" y="2140148"/>
            <a:ext cx="948145" cy="948145"/>
          </a:xfrm>
          <a:prstGeom prst="rect">
            <a:avLst/>
          </a:prstGeom>
          <a:solidFill>
            <a:schemeClr val="accent1">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p:nvSpPr>
        <p:spPr bwMode="auto">
          <a:xfrm>
            <a:off x="10559472" y="2408357"/>
            <a:ext cx="407182" cy="407182"/>
          </a:xfrm>
          <a:prstGeom prst="rect">
            <a:avLst/>
          </a:prstGeom>
          <a:solidFill>
            <a:srgbClr val="00B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8870826" y="1863528"/>
            <a:ext cx="467579" cy="467579"/>
          </a:xfrm>
          <a:prstGeom prst="rect">
            <a:avLst/>
          </a:prstGeom>
          <a:solidFill>
            <a:schemeClr val="accent2">
              <a:lumMod val="75000"/>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11091992" y="2919444"/>
            <a:ext cx="467579" cy="467579"/>
          </a:xfrm>
          <a:prstGeom prst="rect">
            <a:avLst/>
          </a:prstGeom>
          <a:solidFill>
            <a:schemeClr val="accent1">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9793163" y="1668025"/>
            <a:ext cx="407182" cy="407182"/>
          </a:xfrm>
          <a:prstGeom prst="rect">
            <a:avLst/>
          </a:prstGeom>
          <a:solidFill>
            <a:srgbClr val="00206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p:cNvSpPr/>
          <p:nvPr/>
        </p:nvSpPr>
        <p:spPr bwMode="auto">
          <a:xfrm>
            <a:off x="10858203" y="2257183"/>
            <a:ext cx="298590" cy="298590"/>
          </a:xfrm>
          <a:prstGeom prst="rect">
            <a:avLst/>
          </a:prstGeom>
          <a:solidFill>
            <a:schemeClr val="bg2">
              <a:lumMod val="40000"/>
              <a:lumOff val="60000"/>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p:cNvGrpSpPr/>
          <p:nvPr/>
        </p:nvGrpSpPr>
        <p:grpSpPr>
          <a:xfrm>
            <a:off x="7396797" y="1905889"/>
            <a:ext cx="4019902" cy="4460352"/>
            <a:chOff x="7547083" y="1943204"/>
            <a:chExt cx="4101578" cy="4550977"/>
          </a:xfrm>
        </p:grpSpPr>
        <p:grpSp>
          <p:nvGrpSpPr>
            <p:cNvPr id="11" name="Group 10"/>
            <p:cNvGrpSpPr/>
            <p:nvPr/>
          </p:nvGrpSpPr>
          <p:grpSpPr>
            <a:xfrm>
              <a:off x="7547083" y="1943204"/>
              <a:ext cx="4101578" cy="4550977"/>
              <a:chOff x="7547083" y="1943204"/>
              <a:chExt cx="4101578" cy="4550977"/>
            </a:xfrm>
          </p:grpSpPr>
          <p:cxnSp>
            <p:nvCxnSpPr>
              <p:cNvPr id="7" name="Straight Connector 6"/>
              <p:cNvCxnSpPr/>
              <p:nvPr/>
            </p:nvCxnSpPr>
            <p:spPr>
              <a:xfrm>
                <a:off x="8267272" y="3215892"/>
                <a:ext cx="0" cy="2385938"/>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9406960" y="4215052"/>
                <a:ext cx="0" cy="1264662"/>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6"/>
              <a:stretch>
                <a:fillRect/>
              </a:stretch>
            </p:blipFill>
            <p:spPr>
              <a:xfrm>
                <a:off x="7547083" y="1943204"/>
                <a:ext cx="1383012" cy="1380290"/>
              </a:xfrm>
              <a:prstGeom prst="rect">
                <a:avLst/>
              </a:prstGeom>
            </p:spPr>
          </p:pic>
          <p:pic>
            <p:nvPicPr>
              <p:cNvPr id="3" name="Picture 2"/>
              <p:cNvPicPr>
                <a:picLocks noChangeAspect="1"/>
              </p:cNvPicPr>
              <p:nvPr/>
            </p:nvPicPr>
            <p:blipFill>
              <a:blip r:embed="rId7"/>
              <a:stretch>
                <a:fillRect/>
              </a:stretch>
            </p:blipFill>
            <p:spPr>
              <a:xfrm>
                <a:off x="8764557" y="3048979"/>
                <a:ext cx="1280375" cy="1277855"/>
              </a:xfrm>
              <a:prstGeom prst="rect">
                <a:avLst/>
              </a:prstGeom>
            </p:spPr>
          </p:pic>
          <p:cxnSp>
            <p:nvCxnSpPr>
              <p:cNvPr id="42" name="Straight Connector 41"/>
              <p:cNvCxnSpPr/>
              <p:nvPr/>
            </p:nvCxnSpPr>
            <p:spPr>
              <a:xfrm>
                <a:off x="10347863" y="3173288"/>
                <a:ext cx="0" cy="2385938"/>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1196004" y="3963261"/>
                <a:ext cx="0" cy="1638569"/>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8"/>
              <a:stretch>
                <a:fillRect/>
              </a:stretch>
            </p:blipFill>
            <p:spPr>
              <a:xfrm>
                <a:off x="8125528" y="4545496"/>
                <a:ext cx="3428456" cy="1948685"/>
              </a:xfrm>
              <a:prstGeom prst="rect">
                <a:avLst/>
              </a:prstGeom>
            </p:spPr>
          </p:pic>
          <p:pic>
            <p:nvPicPr>
              <p:cNvPr id="55" name="Picture 54"/>
              <p:cNvPicPr>
                <a:picLocks noChangeAspect="1"/>
              </p:cNvPicPr>
              <p:nvPr/>
            </p:nvPicPr>
            <p:blipFill>
              <a:blip r:embed="rId9"/>
              <a:stretch>
                <a:fillRect/>
              </a:stretch>
            </p:blipFill>
            <p:spPr>
              <a:xfrm>
                <a:off x="10732350" y="3133532"/>
                <a:ext cx="916311" cy="914508"/>
              </a:xfrm>
              <a:prstGeom prst="rect">
                <a:avLst/>
              </a:prstGeom>
            </p:spPr>
          </p:pic>
        </p:grpSp>
        <p:grpSp>
          <p:nvGrpSpPr>
            <p:cNvPr id="13" name="Group 12"/>
            <p:cNvGrpSpPr/>
            <p:nvPr/>
          </p:nvGrpSpPr>
          <p:grpSpPr>
            <a:xfrm>
              <a:off x="9731141" y="2040556"/>
              <a:ext cx="1282938" cy="1282938"/>
              <a:chOff x="9731141" y="2040556"/>
              <a:chExt cx="1282938" cy="1282938"/>
            </a:xfrm>
          </p:grpSpPr>
          <p:sp>
            <p:nvSpPr>
              <p:cNvPr id="58" name="Rectangle 57"/>
              <p:cNvSpPr/>
              <p:nvPr/>
            </p:nvSpPr>
            <p:spPr bwMode="auto">
              <a:xfrm>
                <a:off x="9731141" y="2040556"/>
                <a:ext cx="1282938" cy="1282938"/>
              </a:xfrm>
              <a:prstGeom prst="rect">
                <a:avLst/>
              </a:prstGeom>
              <a:solidFill>
                <a:srgbClr val="009C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9" name="Picture 58"/>
              <p:cNvPicPr>
                <a:picLocks noChangeAspect="1"/>
              </p:cNvPicPr>
              <p:nvPr/>
            </p:nvPicPr>
            <p:blipFill rotWithShape="1">
              <a:blip r:embed="rId10">
                <a:extLst>
                  <a:ext uri="{28A0092B-C50C-407E-A947-70E740481C1C}">
                    <a14:useLocalDpi xmlns:a14="http://schemas.microsoft.com/office/drawing/2010/main" val="0"/>
                  </a:ext>
                </a:extLst>
              </a:blip>
              <a:srcRect l="12506" t="31737" r="10694" b="38887"/>
              <a:stretch/>
            </p:blipFill>
            <p:spPr>
              <a:xfrm>
                <a:off x="9753045" y="2520354"/>
                <a:ext cx="1228699" cy="323342"/>
              </a:xfrm>
              <a:prstGeom prst="rect">
                <a:avLst/>
              </a:prstGeom>
            </p:spPr>
          </p:pic>
        </p:grpSp>
      </p:grpSp>
      <p:grpSp>
        <p:nvGrpSpPr>
          <p:cNvPr id="56" name="Group 55"/>
          <p:cNvGrpSpPr/>
          <p:nvPr/>
        </p:nvGrpSpPr>
        <p:grpSpPr>
          <a:xfrm>
            <a:off x="2401805" y="601024"/>
            <a:ext cx="2114110" cy="1828185"/>
            <a:chOff x="4043295" y="3385445"/>
            <a:chExt cx="2157064" cy="1865330"/>
          </a:xfrm>
        </p:grpSpPr>
        <p:pic>
          <p:nvPicPr>
            <p:cNvPr id="57" name="Picture 56"/>
            <p:cNvPicPr>
              <a:picLocks noChangeAspect="1"/>
            </p:cNvPicPr>
            <p:nvPr/>
          </p:nvPicPr>
          <p:blipFill>
            <a:blip r:embed="rId4"/>
            <a:stretch>
              <a:fillRect/>
            </a:stretch>
          </p:blipFill>
          <p:spPr>
            <a:xfrm>
              <a:off x="4043295" y="3385445"/>
              <a:ext cx="2157064" cy="1865330"/>
            </a:xfrm>
            <a:prstGeom prst="rect">
              <a:avLst/>
            </a:prstGeom>
          </p:spPr>
        </p:pic>
        <p:sp>
          <p:nvSpPr>
            <p:cNvPr id="60" name="Rectangle 59"/>
            <p:cNvSpPr/>
            <p:nvPr/>
          </p:nvSpPr>
          <p:spPr>
            <a:xfrm>
              <a:off x="4177354" y="4059703"/>
              <a:ext cx="1895873" cy="535531"/>
            </a:xfrm>
            <a:prstGeom prst="rect">
              <a:avLst/>
            </a:prstGeom>
          </p:spPr>
          <p:txBody>
            <a:bodyPr wrap="square">
              <a:spAutoFit/>
            </a:bodyPr>
            <a:lstStyle/>
            <a:p>
              <a:pPr algn="ctr" defTabSz="913554">
                <a:lnSpc>
                  <a:spcPct val="90000"/>
                </a:lnSpc>
                <a:defRPr/>
              </a:pPr>
              <a:r>
                <a:rPr lang="en-US" sz="1568" kern="0" dirty="0">
                  <a:solidFill>
                    <a:srgbClr val="002050"/>
                  </a:solidFill>
                  <a:latin typeface="Segoe UI Semibold" panose="020B0702040204020203" pitchFamily="34" charset="0"/>
                  <a:cs typeface="Segoe UI Semibold" panose="020B0702040204020203" pitchFamily="34" charset="0"/>
                </a:rPr>
                <a:t>Developer &amp; IT productivity </a:t>
              </a:r>
            </a:p>
          </p:txBody>
        </p:sp>
      </p:grpSp>
    </p:spTree>
    <p:extLst>
      <p:ext uri="{BB962C8B-B14F-4D97-AF65-F5344CB8AC3E}">
        <p14:creationId xmlns:p14="http://schemas.microsoft.com/office/powerpoint/2010/main" val="3291927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500"/>
                                        <p:tgtEl>
                                          <p:spTgt spid="6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250"/>
                                        <p:tgtEl>
                                          <p:spTgt spid="10"/>
                                        </p:tgtEl>
                                      </p:cBhvr>
                                    </p:animEffect>
                                  </p:childTnLst>
                                </p:cTn>
                              </p:par>
                            </p:childTnLst>
                          </p:cTn>
                        </p:par>
                        <p:par>
                          <p:cTn id="20" fill="hold">
                            <p:stCondLst>
                              <p:cond delay="1750"/>
                            </p:stCondLst>
                            <p:childTnLst>
                              <p:par>
                                <p:cTn id="21" presetID="10" presetClass="entr" presetSubtype="0" fill="hold" grpId="0"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250"/>
                                        <p:tgtEl>
                                          <p:spTgt spid="44"/>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50"/>
                                        <p:tgtEl>
                                          <p:spTgt spid="50"/>
                                        </p:tgtEl>
                                      </p:cBhvr>
                                    </p:animEffect>
                                  </p:childTnLst>
                                </p:cTn>
                              </p:par>
                            </p:childTnLst>
                          </p:cTn>
                        </p:par>
                        <p:par>
                          <p:cTn id="28" fill="hold">
                            <p:stCondLst>
                              <p:cond delay="2250"/>
                            </p:stCondLst>
                            <p:childTnLst>
                              <p:par>
                                <p:cTn id="29" presetID="10" presetClass="entr" presetSubtype="0" fill="hold" grpId="0"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250"/>
                                        <p:tgtEl>
                                          <p:spTgt spid="51"/>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250"/>
                                        <p:tgtEl>
                                          <p:spTgt spid="52"/>
                                        </p:tgtEl>
                                      </p:cBhvr>
                                    </p:animEffect>
                                  </p:childTnLst>
                                </p:cTn>
                              </p:par>
                            </p:childTnLst>
                          </p:cTn>
                        </p:par>
                        <p:par>
                          <p:cTn id="36" fill="hold">
                            <p:stCondLst>
                              <p:cond delay="2750"/>
                            </p:stCondLst>
                            <p:childTnLst>
                              <p:par>
                                <p:cTn id="37" presetID="10" presetClass="entr" presetSubtype="0" fill="hold" grpId="0" nodeType="after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25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68" grpId="0"/>
      <p:bldP spid="10" grpId="0" animBg="1"/>
      <p:bldP spid="44" grpId="0" animBg="1"/>
      <p:bldP spid="50" grpId="0" animBg="1"/>
      <p:bldP spid="51" grpId="0" animBg="1"/>
      <p:bldP spid="52" grpId="0" animBg="1"/>
      <p:bldP spid="5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765728" y="2795580"/>
            <a:ext cx="1139816" cy="11398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6903474" y="1380"/>
            <a:ext cx="5285351" cy="685524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17696" y="5127192"/>
            <a:ext cx="2115708" cy="1832795"/>
          </a:xfrm>
          <a:prstGeom prst="rect">
            <a:avLst/>
          </a:prstGeom>
        </p:spPr>
      </p:pic>
      <p:pic>
        <p:nvPicPr>
          <p:cNvPr id="88" name="Picture 87"/>
          <p:cNvPicPr>
            <a:picLocks noChangeAspect="1"/>
          </p:cNvPicPr>
          <p:nvPr/>
        </p:nvPicPr>
        <p:blipFill>
          <a:blip r:embed="rId3"/>
          <a:stretch>
            <a:fillRect/>
          </a:stretch>
        </p:blipFill>
        <p:spPr>
          <a:xfrm>
            <a:off x="830077" y="-282401"/>
            <a:ext cx="2101262" cy="1820280"/>
          </a:xfrm>
          <a:prstGeom prst="rect">
            <a:avLst/>
          </a:prstGeom>
        </p:spPr>
      </p:pic>
      <p:pic>
        <p:nvPicPr>
          <p:cNvPr id="89" name="Picture 88"/>
          <p:cNvPicPr>
            <a:picLocks noChangeAspect="1"/>
          </p:cNvPicPr>
          <p:nvPr/>
        </p:nvPicPr>
        <p:blipFill>
          <a:blip r:embed="rId3"/>
          <a:stretch>
            <a:fillRect/>
          </a:stretch>
        </p:blipFill>
        <p:spPr>
          <a:xfrm>
            <a:off x="2398651" y="585753"/>
            <a:ext cx="2139743" cy="1853616"/>
          </a:xfrm>
          <a:prstGeom prst="rect">
            <a:avLst/>
          </a:prstGeom>
        </p:spPr>
      </p:pic>
      <p:pic>
        <p:nvPicPr>
          <p:cNvPr id="90" name="Picture 89"/>
          <p:cNvPicPr>
            <a:picLocks noChangeAspect="1"/>
          </p:cNvPicPr>
          <p:nvPr/>
        </p:nvPicPr>
        <p:blipFill>
          <a:blip r:embed="rId3"/>
          <a:stretch>
            <a:fillRect/>
          </a:stretch>
        </p:blipFill>
        <p:spPr>
          <a:xfrm>
            <a:off x="3966985" y="1492614"/>
            <a:ext cx="2139743" cy="1853616"/>
          </a:xfrm>
          <a:prstGeom prst="rect">
            <a:avLst/>
          </a:prstGeom>
        </p:spPr>
      </p:pic>
      <p:pic>
        <p:nvPicPr>
          <p:cNvPr id="92" name="Picture 91"/>
          <p:cNvPicPr>
            <a:picLocks noChangeAspect="1"/>
          </p:cNvPicPr>
          <p:nvPr/>
        </p:nvPicPr>
        <p:blipFill>
          <a:blip r:embed="rId3"/>
          <a:stretch>
            <a:fillRect/>
          </a:stretch>
        </p:blipFill>
        <p:spPr>
          <a:xfrm>
            <a:off x="2398651" y="4223863"/>
            <a:ext cx="2139743" cy="1853616"/>
          </a:xfrm>
          <a:prstGeom prst="rect">
            <a:avLst/>
          </a:prstGeom>
        </p:spPr>
      </p:pic>
      <p:sp>
        <p:nvSpPr>
          <p:cNvPr id="45" name="Hexagon 44"/>
          <p:cNvSpPr/>
          <p:nvPr/>
        </p:nvSpPr>
        <p:spPr bwMode="auto">
          <a:xfrm>
            <a:off x="6413816" y="917787"/>
            <a:ext cx="2029150" cy="1749266"/>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54" eaLnBrk="0" fontAlgn="base" hangingPunct="0">
              <a:lnSpc>
                <a:spcPct val="90000"/>
              </a:lnSpc>
              <a:spcBef>
                <a:spcPct val="0"/>
              </a:spcBef>
              <a:spcAft>
                <a:spcPct val="0"/>
              </a:spcAft>
              <a:defRPr/>
            </a:pPr>
            <a:endParaRPr lang="en-US" sz="1469" kern="0"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37992" y="607822"/>
            <a:ext cx="2101262" cy="1820280"/>
          </a:xfrm>
          <a:prstGeom prst="rect">
            <a:avLst/>
          </a:prstGeom>
        </p:spPr>
      </p:pic>
      <p:pic>
        <p:nvPicPr>
          <p:cNvPr id="73" name="Picture 72"/>
          <p:cNvPicPr>
            <a:picLocks noChangeAspect="1"/>
          </p:cNvPicPr>
          <p:nvPr/>
        </p:nvPicPr>
        <p:blipFill>
          <a:blip r:embed="rId3"/>
          <a:stretch>
            <a:fillRect/>
          </a:stretch>
        </p:blipFill>
        <p:spPr>
          <a:xfrm>
            <a:off x="-737991" y="-1184561"/>
            <a:ext cx="2101262" cy="1820280"/>
          </a:xfrm>
          <a:prstGeom prst="rect">
            <a:avLst/>
          </a:prstGeom>
        </p:spPr>
      </p:pic>
      <p:pic>
        <p:nvPicPr>
          <p:cNvPr id="74" name="Picture 73"/>
          <p:cNvPicPr>
            <a:picLocks noChangeAspect="1"/>
          </p:cNvPicPr>
          <p:nvPr/>
        </p:nvPicPr>
        <p:blipFill>
          <a:blip r:embed="rId3"/>
          <a:stretch>
            <a:fillRect/>
          </a:stretch>
        </p:blipFill>
        <p:spPr>
          <a:xfrm>
            <a:off x="-731935" y="4235933"/>
            <a:ext cx="2101262" cy="1820280"/>
          </a:xfrm>
          <a:prstGeom prst="rect">
            <a:avLst/>
          </a:prstGeom>
        </p:spPr>
      </p:pic>
      <p:pic>
        <p:nvPicPr>
          <p:cNvPr id="75" name="Picture 74"/>
          <p:cNvPicPr>
            <a:picLocks noChangeAspect="1"/>
          </p:cNvPicPr>
          <p:nvPr/>
        </p:nvPicPr>
        <p:blipFill>
          <a:blip r:embed="rId3"/>
          <a:stretch>
            <a:fillRect/>
          </a:stretch>
        </p:blipFill>
        <p:spPr>
          <a:xfrm>
            <a:off x="-731935" y="2414325"/>
            <a:ext cx="2101262" cy="1829690"/>
          </a:xfrm>
          <a:prstGeom prst="rect">
            <a:avLst/>
          </a:prstGeom>
        </p:spPr>
      </p:pic>
      <p:sp>
        <p:nvSpPr>
          <p:cNvPr id="76" name="Rectangle 75"/>
          <p:cNvSpPr/>
          <p:nvPr/>
        </p:nvSpPr>
        <p:spPr bwMode="auto">
          <a:xfrm>
            <a:off x="0" y="1380"/>
            <a:ext cx="6452800" cy="6855242"/>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01956" y="2408356"/>
            <a:ext cx="2114110" cy="1828185"/>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48210"/>
            </a:xfrm>
            <a:prstGeom prst="rect">
              <a:avLst/>
            </a:prstGeom>
          </p:spPr>
          <p:txBody>
            <a:bodyPr wrap="square">
              <a:spAutoFit/>
            </a:bodyPr>
            <a:lstStyle/>
            <a:p>
              <a:pPr algn="ctr" defTabSz="913818">
                <a:spcAft>
                  <a:spcPts val="1175"/>
                </a:spcAft>
                <a:defRPr/>
              </a:pPr>
              <a:r>
                <a:rPr lang="en-US" sz="1764" kern="0"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30123" y="3322689"/>
            <a:ext cx="2114110" cy="1828185"/>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23448" y="1510505"/>
            <a:ext cx="2114110" cy="1828185"/>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33933" y="6033581"/>
            <a:ext cx="2101262" cy="1820280"/>
          </a:xfrm>
          <a:prstGeom prst="rect">
            <a:avLst/>
          </a:prstGeom>
        </p:spPr>
      </p:pic>
      <p:pic>
        <p:nvPicPr>
          <p:cNvPr id="66" name="Picture 65"/>
          <p:cNvPicPr>
            <a:picLocks noChangeAspect="1"/>
          </p:cNvPicPr>
          <p:nvPr/>
        </p:nvPicPr>
        <p:blipFill>
          <a:blip r:embed="rId4"/>
          <a:stretch>
            <a:fillRect/>
          </a:stretch>
        </p:blipFill>
        <p:spPr>
          <a:xfrm>
            <a:off x="3977058" y="1502068"/>
            <a:ext cx="2114110" cy="1828185"/>
          </a:xfrm>
          <a:prstGeom prst="rect">
            <a:avLst/>
          </a:prstGeom>
        </p:spPr>
      </p:pic>
      <p:sp>
        <p:nvSpPr>
          <p:cNvPr id="61" name="Rectangle 60"/>
          <p:cNvSpPr/>
          <p:nvPr/>
        </p:nvSpPr>
        <p:spPr>
          <a:xfrm>
            <a:off x="4492002" y="2140148"/>
            <a:ext cx="1029373" cy="579164"/>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Open &amp; </a:t>
            </a:r>
            <a:br>
              <a:rPr lang="en-US" sz="1764" kern="0" dirty="0">
                <a:solidFill>
                  <a:srgbClr val="002050"/>
                </a:solidFill>
                <a:latin typeface="Segoe UI Semibold" panose="020B0702040204020203" pitchFamily="34" charset="0"/>
                <a:cs typeface="Segoe UI Semibold" panose="020B0702040204020203" pitchFamily="34" charset="0"/>
              </a:rPr>
            </a:br>
            <a:r>
              <a:rPr lang="en-US" sz="1764" kern="0" dirty="0">
                <a:solidFill>
                  <a:srgbClr val="002050"/>
                </a:solidFill>
                <a:latin typeface="Segoe UI Semibold" panose="020B0702040204020203" pitchFamily="34" charset="0"/>
                <a:cs typeface="Segoe UI Semibold" panose="020B0702040204020203" pitchFamily="34" charset="0"/>
              </a:rPr>
              <a:t>flexible</a:t>
            </a:r>
          </a:p>
        </p:txBody>
      </p:sp>
      <p:sp>
        <p:nvSpPr>
          <p:cNvPr id="68" name="TextBox 67"/>
          <p:cNvSpPr txBox="1"/>
          <p:nvPr/>
        </p:nvSpPr>
        <p:spPr>
          <a:xfrm>
            <a:off x="7139969" y="249568"/>
            <a:ext cx="4799073" cy="832547"/>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3920" dirty="0">
                <a:solidFill>
                  <a:schemeClr val="bg2"/>
                </a:solidFill>
                <a:latin typeface="Segoe UI Light"/>
                <a:ea typeface="MS PGothic" panose="020B0600070205080204" pitchFamily="34" charset="-128"/>
              </a:rPr>
              <a:t>Trustworthy</a:t>
            </a:r>
          </a:p>
        </p:txBody>
      </p:sp>
      <p:sp>
        <p:nvSpPr>
          <p:cNvPr id="101" name="TextBox 100"/>
          <p:cNvSpPr txBox="1"/>
          <p:nvPr/>
        </p:nvSpPr>
        <p:spPr>
          <a:xfrm>
            <a:off x="7139969" y="934158"/>
            <a:ext cx="4799073" cy="941141"/>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2352" dirty="0">
                <a:solidFill>
                  <a:schemeClr val="bg1">
                    <a:lumMod val="75000"/>
                  </a:schemeClr>
                </a:solidFill>
                <a:latin typeface="Segoe UI Light"/>
                <a:ea typeface="MS PGothic" panose="020B0600070205080204" pitchFamily="34" charset="-128"/>
              </a:rPr>
              <a:t>More compliance certifications than any other cloud</a:t>
            </a:r>
          </a:p>
        </p:txBody>
      </p:sp>
      <p:pic>
        <p:nvPicPr>
          <p:cNvPr id="102" name="Picture 101"/>
          <p:cNvPicPr>
            <a:picLocks noChangeAspect="1"/>
          </p:cNvPicPr>
          <p:nvPr/>
        </p:nvPicPr>
        <p:blipFill>
          <a:blip r:embed="rId5"/>
          <a:stretch>
            <a:fillRect/>
          </a:stretch>
        </p:blipFill>
        <p:spPr>
          <a:xfrm>
            <a:off x="3983426" y="3317797"/>
            <a:ext cx="2110465" cy="1825033"/>
          </a:xfrm>
          <a:prstGeom prst="rect">
            <a:avLst/>
          </a:prstGeom>
        </p:spPr>
      </p:pic>
      <p:sp>
        <p:nvSpPr>
          <p:cNvPr id="103" name="Rectangle 102"/>
          <p:cNvSpPr/>
          <p:nvPr/>
        </p:nvSpPr>
        <p:spPr>
          <a:xfrm>
            <a:off x="4301967" y="4065363"/>
            <a:ext cx="1422185" cy="336695"/>
          </a:xfrm>
          <a:prstGeom prst="rect">
            <a:avLst/>
          </a:prstGeom>
        </p:spPr>
        <p:txBody>
          <a:bodyPr wrap="none">
            <a:spAutoFit/>
          </a:bodyPr>
          <a:lstStyle/>
          <a:p>
            <a:pPr algn="ctr" defTabSz="913554">
              <a:lnSpc>
                <a:spcPct val="90000"/>
              </a:lnSpc>
              <a:defRPr/>
            </a:pPr>
            <a:r>
              <a:rPr lang="en-US" sz="1764" kern="0" dirty="0">
                <a:solidFill>
                  <a:sysClr val="windowText" lastClr="000000"/>
                </a:solidFill>
                <a:latin typeface="Segoe UI Semibold" panose="020B0702040204020203" pitchFamily="34" charset="0"/>
                <a:cs typeface="Segoe UI Semibold" panose="020B0702040204020203" pitchFamily="34" charset="0"/>
              </a:rPr>
              <a:t>Trustworthy</a:t>
            </a:r>
          </a:p>
        </p:txBody>
      </p:sp>
      <p:sp>
        <p:nvSpPr>
          <p:cNvPr id="106" name="Rectangle 105"/>
          <p:cNvSpPr/>
          <p:nvPr/>
        </p:nvSpPr>
        <p:spPr>
          <a:xfrm flipH="1">
            <a:off x="2105467" y="1742747"/>
            <a:ext cx="9395997" cy="13550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0" tIns="87845" rIns="87845" bIns="87845" numCol="1" spcCol="0" rtlCol="0" fromWordArt="0" anchor="ctr" anchorCtr="0" forceAA="0" compatLnSpc="1">
            <a:prstTxWarp prst="textNoShape">
              <a:avLst/>
            </a:prstTxWarp>
            <a:noAutofit/>
          </a:bodyPr>
          <a:lstStyle/>
          <a:p>
            <a:pPr defTabSz="895740" eaLnBrk="0" fontAlgn="base" hangingPunct="0">
              <a:spcBef>
                <a:spcPct val="0"/>
              </a:spcBef>
              <a:spcAft>
                <a:spcPct val="0"/>
              </a:spcAft>
            </a:pPr>
            <a:endParaRPr lang="en-IN" sz="1922" kern="0" dirty="0">
              <a:solidFill>
                <a:srgbClr val="5C2D91"/>
              </a:solidFill>
              <a:cs typeface="Segoe UI" panose="020B0502040204020203" pitchFamily="34" charset="0"/>
            </a:endParaRPr>
          </a:p>
        </p:txBody>
      </p:sp>
      <p:sp>
        <p:nvSpPr>
          <p:cNvPr id="122" name="Rectangle 121"/>
          <p:cNvSpPr/>
          <p:nvPr/>
        </p:nvSpPr>
        <p:spPr>
          <a:xfrm flipH="1">
            <a:off x="2105467" y="3170735"/>
            <a:ext cx="9395997" cy="13550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0" tIns="87845" rIns="87845" bIns="87845" numCol="1" spcCol="0" rtlCol="0" fromWordArt="0" anchor="ctr" anchorCtr="0" forceAA="0" compatLnSpc="1">
            <a:prstTxWarp prst="textNoShape">
              <a:avLst/>
            </a:prstTxWarp>
            <a:noAutofit/>
          </a:bodyPr>
          <a:lstStyle/>
          <a:p>
            <a:pPr defTabSz="895740" eaLnBrk="0" fontAlgn="base" hangingPunct="0">
              <a:spcBef>
                <a:spcPct val="0"/>
              </a:spcBef>
              <a:spcAft>
                <a:spcPct val="0"/>
              </a:spcAft>
            </a:pPr>
            <a:endParaRPr lang="en-IN" sz="1922" kern="0" dirty="0">
              <a:solidFill>
                <a:srgbClr val="5C2D91"/>
              </a:solidFill>
              <a:cs typeface="Segoe UI" panose="020B0502040204020203" pitchFamily="34" charset="0"/>
            </a:endParaRPr>
          </a:p>
        </p:txBody>
      </p:sp>
      <p:sp>
        <p:nvSpPr>
          <p:cNvPr id="145" name="Rectangle 144"/>
          <p:cNvSpPr/>
          <p:nvPr/>
        </p:nvSpPr>
        <p:spPr>
          <a:xfrm flipH="1">
            <a:off x="2105467" y="4598326"/>
            <a:ext cx="9395997" cy="13550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0" tIns="87845" rIns="87845" bIns="87845" numCol="1" spcCol="0" rtlCol="0" fromWordArt="0" anchor="ctr" anchorCtr="0" forceAA="0" compatLnSpc="1">
            <a:prstTxWarp prst="textNoShape">
              <a:avLst/>
            </a:prstTxWarp>
            <a:noAutofit/>
          </a:bodyPr>
          <a:lstStyle/>
          <a:p>
            <a:pPr defTabSz="895740" eaLnBrk="0" fontAlgn="base" hangingPunct="0">
              <a:spcBef>
                <a:spcPct val="0"/>
              </a:spcBef>
              <a:spcAft>
                <a:spcPct val="0"/>
              </a:spcAft>
            </a:pPr>
            <a:endParaRPr lang="en-IN" sz="1922" kern="0" dirty="0">
              <a:solidFill>
                <a:srgbClr val="5C2D91"/>
              </a:solidFill>
              <a:cs typeface="Segoe UI" panose="020B0502040204020203" pitchFamily="34" charset="0"/>
            </a:endParaRPr>
          </a:p>
        </p:txBody>
      </p:sp>
      <p:grpSp>
        <p:nvGrpSpPr>
          <p:cNvPr id="2" name="Group 1"/>
          <p:cNvGrpSpPr/>
          <p:nvPr/>
        </p:nvGrpSpPr>
        <p:grpSpPr>
          <a:xfrm>
            <a:off x="7319768" y="1893251"/>
            <a:ext cx="4421142" cy="4402726"/>
            <a:chOff x="7468489" y="1930310"/>
            <a:chExt cx="4510970" cy="4492180"/>
          </a:xfrm>
        </p:grpSpPr>
        <p:pic>
          <p:nvPicPr>
            <p:cNvPr id="107" name="Picture 14" descr="http://www.theauditpeople.com/sites/default/files/pictures/iso-logo.pn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873419" y="1930310"/>
              <a:ext cx="794908" cy="600598"/>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p:cNvPicPr>
              <a:picLocks noChangeAspect="1"/>
            </p:cNvPicPr>
            <p:nvPr/>
          </p:nvPicPr>
          <p:blipFill>
            <a:blip r:embed="rId7"/>
            <a:stretch>
              <a:fillRect/>
            </a:stretch>
          </p:blipFill>
          <p:spPr>
            <a:xfrm>
              <a:off x="8512663" y="2204974"/>
              <a:ext cx="656037" cy="600598"/>
            </a:xfrm>
            <a:prstGeom prst="rect">
              <a:avLst/>
            </a:prstGeom>
          </p:spPr>
        </p:pic>
        <p:pic>
          <p:nvPicPr>
            <p:cNvPr id="109" name="Picture 108"/>
            <p:cNvPicPr>
              <a:picLocks noChangeAspect="1"/>
            </p:cNvPicPr>
            <p:nvPr/>
          </p:nvPicPr>
          <p:blipFill>
            <a:blip r:embed="rId8"/>
            <a:stretch>
              <a:fillRect/>
            </a:stretch>
          </p:blipFill>
          <p:spPr>
            <a:xfrm>
              <a:off x="7468489" y="1930310"/>
              <a:ext cx="599328" cy="600598"/>
            </a:xfrm>
            <a:prstGeom prst="rect">
              <a:avLst/>
            </a:prstGeom>
          </p:spPr>
        </p:pic>
        <p:pic>
          <p:nvPicPr>
            <p:cNvPr id="111" name="Picture 110"/>
            <p:cNvPicPr>
              <a:picLocks noChangeAspect="1"/>
            </p:cNvPicPr>
            <p:nvPr/>
          </p:nvPicPr>
          <p:blipFill>
            <a:blip r:embed="rId9"/>
            <a:stretch>
              <a:fillRect/>
            </a:stretch>
          </p:blipFill>
          <p:spPr>
            <a:xfrm>
              <a:off x="9371417" y="1934182"/>
              <a:ext cx="723820" cy="460473"/>
            </a:xfrm>
            <a:prstGeom prst="rect">
              <a:avLst/>
            </a:prstGeom>
          </p:spPr>
        </p:pic>
        <p:pic>
          <p:nvPicPr>
            <p:cNvPr id="112" name="Picture 111"/>
            <p:cNvPicPr>
              <a:picLocks noChangeAspect="1"/>
            </p:cNvPicPr>
            <p:nvPr/>
          </p:nvPicPr>
          <p:blipFill>
            <a:blip r:embed="rId10"/>
            <a:stretch>
              <a:fillRect/>
            </a:stretch>
          </p:blipFill>
          <p:spPr>
            <a:xfrm>
              <a:off x="9275190" y="5909375"/>
              <a:ext cx="880114" cy="337470"/>
            </a:xfrm>
            <a:prstGeom prst="rect">
              <a:avLst/>
            </a:prstGeom>
          </p:spPr>
        </p:pic>
        <p:pic>
          <p:nvPicPr>
            <p:cNvPr id="113" name="Picture 1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500318" y="4894192"/>
              <a:ext cx="600599" cy="600598"/>
            </a:xfrm>
            <a:prstGeom prst="rect">
              <a:avLst/>
            </a:prstGeom>
          </p:spPr>
        </p:pic>
        <p:pic>
          <p:nvPicPr>
            <p:cNvPr id="124" name="Picture 28"/>
            <p:cNvPicPr>
              <a:picLocks noChangeAspect="1"/>
            </p:cNvPicPr>
            <p:nvPr/>
          </p:nvPicPr>
          <p:blipFill rotWithShape="1">
            <a:blip r:embed="rId12" cstate="print">
              <a:extLst>
                <a:ext uri="{28A0092B-C50C-407E-A947-70E740481C1C}">
                  <a14:useLocalDpi xmlns:a14="http://schemas.microsoft.com/office/drawing/2010/main" val="0"/>
                </a:ext>
              </a:extLst>
            </a:blip>
            <a:srcRect l="19912" r="16881" b="43417"/>
            <a:stretch/>
          </p:blipFill>
          <p:spPr>
            <a:xfrm>
              <a:off x="8816020" y="2843258"/>
              <a:ext cx="853143" cy="760006"/>
            </a:xfrm>
            <a:prstGeom prst="rect">
              <a:avLst/>
            </a:prstGeom>
          </p:spPr>
        </p:pic>
        <p:pic>
          <p:nvPicPr>
            <p:cNvPr id="127" name="Picture 34"/>
            <p:cNvPicPr>
              <a:picLocks noChangeAspect="1"/>
            </p:cNvPicPr>
            <p:nvPr/>
          </p:nvPicPr>
          <p:blipFill>
            <a:blip r:embed="rId13" cstate="print">
              <a:clrChange>
                <a:clrFrom>
                  <a:srgbClr val="FFFDFF"/>
                </a:clrFrom>
                <a:clrTo>
                  <a:srgbClr val="FFFDFF">
                    <a:alpha val="0"/>
                  </a:srgbClr>
                </a:clrTo>
              </a:clrChange>
              <a:extLst>
                <a:ext uri="{28A0092B-C50C-407E-A947-70E740481C1C}">
                  <a14:useLocalDpi xmlns:a14="http://schemas.microsoft.com/office/drawing/2010/main" val="0"/>
                </a:ext>
              </a:extLst>
            </a:blip>
            <a:stretch>
              <a:fillRect/>
            </a:stretch>
          </p:blipFill>
          <p:spPr>
            <a:xfrm>
              <a:off x="8408414" y="3608576"/>
              <a:ext cx="618091" cy="611910"/>
            </a:xfrm>
            <a:prstGeom prst="rect">
              <a:avLst/>
            </a:prstGeom>
          </p:spPr>
        </p:pic>
        <p:pic>
          <p:nvPicPr>
            <p:cNvPr id="129" name="Picture 128"/>
            <p:cNvPicPr>
              <a:picLocks noChangeAspect="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54627" y="3066880"/>
              <a:ext cx="762325" cy="307472"/>
            </a:xfrm>
            <a:prstGeom prst="rect">
              <a:avLst/>
            </a:prstGeom>
          </p:spPr>
        </p:pic>
        <p:pic>
          <p:nvPicPr>
            <p:cNvPr id="131" name="Picture 130"/>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50962" y="2500036"/>
              <a:ext cx="593537" cy="593537"/>
            </a:xfrm>
            <a:prstGeom prst="rect">
              <a:avLst/>
            </a:prstGeom>
          </p:spPr>
        </p:pic>
        <p:pic>
          <p:nvPicPr>
            <p:cNvPr id="132" name="Picture 131"/>
            <p:cNvPicPr>
              <a:picLocks noChangeAspect="1"/>
            </p:cNvPicPr>
            <p:nvPr/>
          </p:nvPicPr>
          <p:blipFill>
            <a:blip r:embed="rId16" cstate="print">
              <a:clrChange>
                <a:clrFrom>
                  <a:srgbClr val="FEFEFC"/>
                </a:clrFrom>
                <a:clrTo>
                  <a:srgbClr val="FEFEFC">
                    <a:alpha val="0"/>
                  </a:srgbClr>
                </a:clrTo>
              </a:clrChange>
              <a:extLst>
                <a:ext uri="{28A0092B-C50C-407E-A947-70E740481C1C}">
                  <a14:useLocalDpi xmlns:a14="http://schemas.microsoft.com/office/drawing/2010/main" val="0"/>
                </a:ext>
              </a:extLst>
            </a:blip>
            <a:stretch>
              <a:fillRect/>
            </a:stretch>
          </p:blipFill>
          <p:spPr>
            <a:xfrm>
              <a:off x="7471384" y="3504435"/>
              <a:ext cx="593539" cy="593537"/>
            </a:xfrm>
            <a:prstGeom prst="rect">
              <a:avLst/>
            </a:prstGeom>
          </p:spPr>
        </p:pic>
        <p:pic>
          <p:nvPicPr>
            <p:cNvPr id="134" name="Picture 133"/>
            <p:cNvPicPr>
              <a:picLocks noChangeAspect="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57196" y="2724871"/>
              <a:ext cx="622263" cy="622263"/>
            </a:xfrm>
            <a:prstGeom prst="rect">
              <a:avLst/>
            </a:prstGeom>
          </p:spPr>
        </p:pic>
        <p:pic>
          <p:nvPicPr>
            <p:cNvPr id="135" name="Picture 134" descr="http://1.bp.blogspot.com/-zsub2Ach6i8/T3qyuPps54I/AAAAAAAAAVY/2DAjv_gntto/s1600/irs-logo.jpeg.png"/>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9645159" y="4114178"/>
              <a:ext cx="593922" cy="618038"/>
            </a:xfrm>
            <a:prstGeom prst="rect">
              <a:avLst/>
            </a:prstGeom>
            <a:noFill/>
            <a:ln>
              <a:noFill/>
            </a:ln>
          </p:spPr>
        </p:pic>
        <p:pic>
          <p:nvPicPr>
            <p:cNvPr id="136" name="Picture 135"/>
            <p:cNvPicPr>
              <a:picLocks noChangeAspect="1"/>
            </p:cNvPicPr>
            <p:nvPr/>
          </p:nvPicPr>
          <p:blipFill rotWithShape="1">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l="2855" t="2105" r="5136" b="14296"/>
            <a:stretch/>
          </p:blipFill>
          <p:spPr>
            <a:xfrm>
              <a:off x="7604633" y="2723308"/>
              <a:ext cx="887420" cy="551406"/>
            </a:xfrm>
            <a:prstGeom prst="rect">
              <a:avLst/>
            </a:prstGeom>
          </p:spPr>
        </p:pic>
        <p:pic>
          <p:nvPicPr>
            <p:cNvPr id="137" name="Picture 136"/>
            <p:cNvPicPr>
              <a:picLocks noChangeAspect="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38790" y="3901810"/>
              <a:ext cx="641541" cy="652009"/>
            </a:xfrm>
            <a:prstGeom prst="rect">
              <a:avLst/>
            </a:prstGeom>
          </p:spPr>
        </p:pic>
        <p:pic>
          <p:nvPicPr>
            <p:cNvPr id="142" name="Picture 6" descr="image00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217650" y="3461695"/>
              <a:ext cx="679017" cy="679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 name="Picture 147"/>
            <p:cNvPicPr>
              <a:picLocks noChangeAspect="1"/>
            </p:cNvPicPr>
            <p:nvPr/>
          </p:nvPicPr>
          <p:blipFill rotWithShape="1">
            <a:blip r:embed="rId22" cstate="print">
              <a:extLst>
                <a:ext uri="{28A0092B-C50C-407E-A947-70E740481C1C}">
                  <a14:useLocalDpi xmlns:a14="http://schemas.microsoft.com/office/drawing/2010/main" val="0"/>
                </a:ext>
              </a:extLst>
            </a:blip>
            <a:srcRect/>
            <a:stretch/>
          </p:blipFill>
          <p:spPr>
            <a:xfrm>
              <a:off x="11295987" y="5261711"/>
              <a:ext cx="567439" cy="368270"/>
            </a:xfrm>
            <a:prstGeom prst="rect">
              <a:avLst/>
            </a:prstGeom>
          </p:spPr>
        </p:pic>
        <p:pic>
          <p:nvPicPr>
            <p:cNvPr id="150" name="Picture 14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565563" y="5496300"/>
              <a:ext cx="981122" cy="321095"/>
            </a:xfrm>
            <a:prstGeom prst="rect">
              <a:avLst/>
            </a:prstGeom>
          </p:spPr>
        </p:pic>
        <p:pic>
          <p:nvPicPr>
            <p:cNvPr id="152" name="Picture 4" descr="image002"/>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946386" y="6008837"/>
              <a:ext cx="666439" cy="41365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 name="Picture 15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661260" y="3377499"/>
              <a:ext cx="533219" cy="533219"/>
            </a:xfrm>
            <a:prstGeom prst="rect">
              <a:avLst/>
            </a:prstGeom>
          </p:spPr>
        </p:pic>
        <p:pic>
          <p:nvPicPr>
            <p:cNvPr id="155" name="Picture 154" descr="http://ts1.mm.bing.net/th?&amp;id=HN.607999990459468225&amp;w=300&amp;h=300&amp;c=0&amp;pid=1.9&amp;rs=0&amp;p=0"/>
            <p:cNvPicPr/>
            <p:nvPr/>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64697" y="5032453"/>
              <a:ext cx="549096" cy="552270"/>
            </a:xfrm>
            <a:prstGeom prst="rect">
              <a:avLst/>
            </a:prstGeom>
            <a:noFill/>
            <a:ln>
              <a:noFill/>
            </a:ln>
          </p:spPr>
        </p:pic>
        <p:pic>
          <p:nvPicPr>
            <p:cNvPr id="156" name="Picture 155" descr="IRAP logo">
              <a:hlinkClick r:id="rId27"/>
            </p:cNvPr>
            <p:cNvPicPr/>
            <p:nvPr/>
          </p:nvPicPr>
          <p:blipFill>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55788" y="5024853"/>
              <a:ext cx="738462" cy="488630"/>
            </a:xfrm>
            <a:prstGeom prst="rect">
              <a:avLst/>
            </a:prstGeom>
            <a:noFill/>
            <a:ln>
              <a:noFill/>
            </a:ln>
          </p:spPr>
        </p:pic>
        <p:pic>
          <p:nvPicPr>
            <p:cNvPr id="157" name="Picture 156"/>
            <p:cNvPicPr>
              <a:picLocks noChangeAspect="1"/>
            </p:cNvPicPr>
            <p:nvPr/>
          </p:nvPicPr>
          <p:blipFill>
            <a:blip r:embed="rId29" cstate="print">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8628350" y="4421871"/>
              <a:ext cx="786894" cy="322906"/>
            </a:xfrm>
            <a:prstGeom prst="rect">
              <a:avLst/>
            </a:prstGeom>
          </p:spPr>
        </p:pic>
        <p:pic>
          <p:nvPicPr>
            <p:cNvPr id="158" name="Picture 157" descr="FISC : The Center for Financial Industry Infomation System">
              <a:hlinkClick r:id="rId30" tooltip="&quot;FISC HOME&quot;"/>
            </p:cNvPr>
            <p:cNvPicPr/>
            <p:nvPr/>
          </p:nvPicPr>
          <p:blipFill rotWithShape="1">
            <a:blip r:embed="rId31">
              <a:clrChange>
                <a:clrFrom>
                  <a:srgbClr val="FFFFFF"/>
                </a:clrFrom>
                <a:clrTo>
                  <a:srgbClr val="FFFFFF">
                    <a:alpha val="0"/>
                  </a:srgbClr>
                </a:clrTo>
              </a:clrChange>
              <a:extLst>
                <a:ext uri="{28A0092B-C50C-407E-A947-70E740481C1C}">
                  <a14:useLocalDpi xmlns:a14="http://schemas.microsoft.com/office/drawing/2010/main" val="0"/>
                </a:ext>
              </a:extLst>
            </a:blip>
            <a:srcRect r="68254"/>
            <a:stretch/>
          </p:blipFill>
          <p:spPr bwMode="auto">
            <a:xfrm>
              <a:off x="10628291" y="5811477"/>
              <a:ext cx="954265" cy="410860"/>
            </a:xfrm>
            <a:prstGeom prst="rect">
              <a:avLst/>
            </a:prstGeom>
            <a:noFill/>
            <a:ln>
              <a:noFill/>
            </a:ln>
          </p:spPr>
        </p:pic>
        <p:pic>
          <p:nvPicPr>
            <p:cNvPr id="160" name="Picture 8" descr="image002"/>
            <p:cNvPicPr>
              <a:picLocks noChangeAspect="1" noChangeArrowheads="1"/>
            </p:cNvPicPr>
            <p:nvPr/>
          </p:nvPicPr>
          <p:blipFill>
            <a:blip r:embed="rId32">
              <a:clrChange>
                <a:clrFrom>
                  <a:srgbClr val="FBFFFF"/>
                </a:clrFrom>
                <a:clrTo>
                  <a:srgbClr val="FBFFFF">
                    <a:alpha val="0"/>
                  </a:srgbClr>
                </a:clrTo>
              </a:clrChange>
              <a:extLst>
                <a:ext uri="{28A0092B-C50C-407E-A947-70E740481C1C}">
                  <a14:useLocalDpi xmlns:a14="http://schemas.microsoft.com/office/drawing/2010/main" val="0"/>
                </a:ext>
              </a:extLst>
            </a:blip>
            <a:srcRect/>
            <a:stretch>
              <a:fillRect/>
            </a:stretch>
          </p:blipFill>
          <p:spPr bwMode="auto">
            <a:xfrm>
              <a:off x="11257092" y="4317488"/>
              <a:ext cx="600130" cy="600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 name="Picture 164"/>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7562501" y="4573951"/>
              <a:ext cx="793772" cy="550058"/>
            </a:xfrm>
            <a:prstGeom prst="rect">
              <a:avLst/>
            </a:prstGeom>
          </p:spPr>
        </p:pic>
      </p:grpSp>
      <p:pic>
        <p:nvPicPr>
          <p:cNvPr id="62" name="Picture 61"/>
          <p:cNvPicPr>
            <a:picLocks noChangeAspect="1"/>
          </p:cNvPicPr>
          <p:nvPr/>
        </p:nvPicPr>
        <p:blipFill>
          <a:blip r:embed="rId4"/>
          <a:stretch>
            <a:fillRect/>
          </a:stretch>
        </p:blipFill>
        <p:spPr>
          <a:xfrm>
            <a:off x="2404793" y="4222088"/>
            <a:ext cx="2114110" cy="1828185"/>
          </a:xfrm>
          <a:prstGeom prst="rect">
            <a:avLst/>
          </a:prstGeom>
        </p:spPr>
      </p:pic>
      <p:grpSp>
        <p:nvGrpSpPr>
          <p:cNvPr id="64" name="Group 63"/>
          <p:cNvGrpSpPr/>
          <p:nvPr/>
        </p:nvGrpSpPr>
        <p:grpSpPr>
          <a:xfrm>
            <a:off x="2401805" y="601024"/>
            <a:ext cx="2114110" cy="1828185"/>
            <a:chOff x="4043295" y="3385445"/>
            <a:chExt cx="2157064" cy="1865330"/>
          </a:xfrm>
        </p:grpSpPr>
        <p:pic>
          <p:nvPicPr>
            <p:cNvPr id="65" name="Picture 64"/>
            <p:cNvPicPr>
              <a:picLocks noChangeAspect="1"/>
            </p:cNvPicPr>
            <p:nvPr/>
          </p:nvPicPr>
          <p:blipFill>
            <a:blip r:embed="rId4"/>
            <a:stretch>
              <a:fillRect/>
            </a:stretch>
          </p:blipFill>
          <p:spPr>
            <a:xfrm>
              <a:off x="4043295" y="3385445"/>
              <a:ext cx="2157064" cy="1865330"/>
            </a:xfrm>
            <a:prstGeom prst="rect">
              <a:avLst/>
            </a:prstGeom>
          </p:spPr>
        </p:pic>
        <p:sp>
          <p:nvSpPr>
            <p:cNvPr id="67" name="Rectangle 66"/>
            <p:cNvSpPr/>
            <p:nvPr/>
          </p:nvSpPr>
          <p:spPr>
            <a:xfrm>
              <a:off x="4177354" y="4059703"/>
              <a:ext cx="1895873" cy="535531"/>
            </a:xfrm>
            <a:prstGeom prst="rect">
              <a:avLst/>
            </a:prstGeom>
          </p:spPr>
          <p:txBody>
            <a:bodyPr wrap="square">
              <a:spAutoFit/>
            </a:bodyPr>
            <a:lstStyle/>
            <a:p>
              <a:pPr algn="ctr" defTabSz="913554">
                <a:lnSpc>
                  <a:spcPct val="90000"/>
                </a:lnSpc>
                <a:defRPr/>
              </a:pPr>
              <a:r>
                <a:rPr lang="en-US" sz="1568" kern="0" dirty="0">
                  <a:solidFill>
                    <a:srgbClr val="002050"/>
                  </a:solidFill>
                  <a:latin typeface="Segoe UI Semibold" panose="020B0702040204020203" pitchFamily="34" charset="0"/>
                  <a:cs typeface="Segoe UI Semibold" panose="020B0702040204020203" pitchFamily="34" charset="0"/>
                </a:rPr>
                <a:t>Developer &amp; IT productivity </a:t>
              </a:r>
            </a:p>
          </p:txBody>
        </p:sp>
      </p:grpSp>
      <p:grpSp>
        <p:nvGrpSpPr>
          <p:cNvPr id="70" name="Group 69"/>
          <p:cNvGrpSpPr/>
          <p:nvPr/>
        </p:nvGrpSpPr>
        <p:grpSpPr>
          <a:xfrm>
            <a:off x="3977058" y="3310174"/>
            <a:ext cx="2114110" cy="1828185"/>
            <a:chOff x="4057863" y="3376022"/>
            <a:chExt cx="2157064" cy="1865330"/>
          </a:xfrm>
        </p:grpSpPr>
        <p:pic>
          <p:nvPicPr>
            <p:cNvPr id="71" name="Picture 70"/>
            <p:cNvPicPr>
              <a:picLocks noChangeAspect="1"/>
            </p:cNvPicPr>
            <p:nvPr/>
          </p:nvPicPr>
          <p:blipFill>
            <a:blip r:embed="rId4"/>
            <a:stretch>
              <a:fillRect/>
            </a:stretch>
          </p:blipFill>
          <p:spPr>
            <a:xfrm>
              <a:off x="4057863" y="3376022"/>
              <a:ext cx="2157064" cy="1865330"/>
            </a:xfrm>
            <a:prstGeom prst="rect">
              <a:avLst/>
            </a:prstGeom>
          </p:spPr>
        </p:pic>
        <p:sp>
          <p:nvSpPr>
            <p:cNvPr id="72" name="Rectangle 71"/>
            <p:cNvSpPr/>
            <p:nvPr/>
          </p:nvSpPr>
          <p:spPr>
            <a:xfrm>
              <a:off x="4389372" y="4146554"/>
              <a:ext cx="1451081" cy="343536"/>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Trustworthy</a:t>
              </a:r>
            </a:p>
          </p:txBody>
        </p:sp>
      </p:grpSp>
      <p:sp>
        <p:nvSpPr>
          <p:cNvPr id="91" name="Rectangle 90"/>
          <p:cNvSpPr/>
          <p:nvPr/>
        </p:nvSpPr>
        <p:spPr>
          <a:xfrm>
            <a:off x="2527838" y="4977277"/>
            <a:ext cx="1825912" cy="524867"/>
          </a:xfrm>
          <a:prstGeom prst="rect">
            <a:avLst/>
          </a:prstGeom>
        </p:spPr>
        <p:txBody>
          <a:bodyPr wrap="none">
            <a:spAutoFit/>
          </a:bodyPr>
          <a:lstStyle/>
          <a:p>
            <a:pPr algn="ctr" defTabSz="913554">
              <a:lnSpc>
                <a:spcPct val="90000"/>
              </a:lnSpc>
              <a:defRPr/>
            </a:pPr>
            <a:r>
              <a:rPr lang="en-US" sz="1568" kern="0" dirty="0">
                <a:solidFill>
                  <a:srgbClr val="002050"/>
                </a:solidFill>
                <a:latin typeface="Segoe UI Semibold" panose="020B0702040204020203" pitchFamily="34" charset="0"/>
                <a:cs typeface="Segoe UI Semibold" panose="020B0702040204020203" pitchFamily="34" charset="0"/>
              </a:rPr>
              <a:t>Platform for SaaS </a:t>
            </a:r>
            <a:br>
              <a:rPr lang="en-US" sz="1568" kern="0" dirty="0">
                <a:solidFill>
                  <a:srgbClr val="002050"/>
                </a:solidFill>
                <a:latin typeface="Segoe UI Semibold" panose="020B0702040204020203" pitchFamily="34" charset="0"/>
                <a:cs typeface="Segoe UI Semibold" panose="020B0702040204020203" pitchFamily="34" charset="0"/>
              </a:rPr>
            </a:br>
            <a:r>
              <a:rPr lang="en-US" sz="1568" kern="0" dirty="0">
                <a:solidFill>
                  <a:srgbClr val="002050"/>
                </a:solidFill>
                <a:latin typeface="Segoe UI Semibold" panose="020B0702040204020203" pitchFamily="34" charset="0"/>
                <a:cs typeface="Segoe UI Semibold" panose="020B0702040204020203" pitchFamily="34" charset="0"/>
              </a:rPr>
              <a:t>extensibility</a:t>
            </a:r>
          </a:p>
        </p:txBody>
      </p:sp>
    </p:spTree>
    <p:extLst>
      <p:ext uri="{BB962C8B-B14F-4D97-AF65-F5344CB8AC3E}">
        <p14:creationId xmlns:p14="http://schemas.microsoft.com/office/powerpoint/2010/main" val="1222774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250"/>
                                        <p:tgtEl>
                                          <p:spTgt spid="103"/>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250"/>
                                        <p:tgtEl>
                                          <p:spTgt spid="68"/>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250"/>
                                        <p:tgtEl>
                                          <p:spTgt spid="101"/>
                                        </p:tgtEl>
                                      </p:cBhvr>
                                    </p:animEffect>
                                  </p:childTnLst>
                                </p:cTn>
                              </p:par>
                            </p:childTnLst>
                          </p:cTn>
                        </p:par>
                        <p:par>
                          <p:cTn id="15" fill="hold">
                            <p:stCondLst>
                              <p:cond delay="750"/>
                            </p:stCondLst>
                            <p:childTnLst>
                              <p:par>
                                <p:cTn id="16" presetID="10"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250"/>
                                        <p:tgtEl>
                                          <p:spTgt spid="2"/>
                                        </p:tgtEl>
                                      </p:cBhvr>
                                    </p:animEffect>
                                  </p:childTnLst>
                                </p:cTn>
                              </p:par>
                            </p:childTnLst>
                          </p:cTn>
                        </p:par>
                        <p:par>
                          <p:cTn id="19" fill="hold">
                            <p:stCondLst>
                              <p:cond delay="1000"/>
                            </p:stCondLst>
                            <p:childTnLst>
                              <p:par>
                                <p:cTn id="20" presetID="10" presetClass="entr" presetSubtype="0" fill="hold" nodeType="afterEffect">
                                  <p:stCondLst>
                                    <p:cond delay="100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101" grpId="0"/>
      <p:bldP spid="10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Title 1"/>
          <p:cNvSpPr txBox="1">
            <a:spLocks/>
          </p:cNvSpPr>
          <p:nvPr/>
        </p:nvSpPr>
        <p:spPr>
          <a:xfrm>
            <a:off x="499604" y="314549"/>
            <a:ext cx="11081208" cy="766976"/>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bg1"/>
                </a:solidFill>
              </a:rPr>
              <a:t>Compliance:  aka.ms/</a:t>
            </a:r>
            <a:r>
              <a:rPr lang="en-US" sz="4400" dirty="0" err="1">
                <a:solidFill>
                  <a:schemeClr val="bg1"/>
                </a:solidFill>
              </a:rPr>
              <a:t>AzureCompliance</a:t>
            </a:r>
            <a:r>
              <a:rPr lang="en-US" sz="4400" dirty="0">
                <a:solidFill>
                  <a:schemeClr val="bg1"/>
                </a:solidFill>
              </a:rPr>
              <a:t> </a:t>
            </a:r>
          </a:p>
        </p:txBody>
      </p:sp>
      <p:sp>
        <p:nvSpPr>
          <p:cNvPr id="88"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6000" dirty="0">
              <a:solidFill>
                <a:srgbClr val="0070C0"/>
              </a:solidFill>
            </a:endParaRPr>
          </a:p>
        </p:txBody>
      </p:sp>
      <p:grpSp>
        <p:nvGrpSpPr>
          <p:cNvPr id="2" name="Group 1"/>
          <p:cNvGrpSpPr/>
          <p:nvPr/>
        </p:nvGrpSpPr>
        <p:grpSpPr>
          <a:xfrm>
            <a:off x="499604" y="2671152"/>
            <a:ext cx="10865347" cy="4186848"/>
            <a:chOff x="501733" y="2570912"/>
            <a:chExt cx="10865347" cy="4186848"/>
          </a:xfrm>
        </p:grpSpPr>
        <p:pic>
          <p:nvPicPr>
            <p:cNvPr id="89" name="Picture 8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1276" y="2631462"/>
              <a:ext cx="1626736" cy="1612213"/>
            </a:xfrm>
            <a:prstGeom prst="rect">
              <a:avLst/>
            </a:prstGeom>
          </p:spPr>
        </p:pic>
        <p:pic>
          <p:nvPicPr>
            <p:cNvPr id="91" name="Picture 9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9012" y="5140518"/>
              <a:ext cx="2758068" cy="1066800"/>
            </a:xfrm>
            <a:prstGeom prst="rect">
              <a:avLst/>
            </a:prstGeom>
          </p:spPr>
        </p:pic>
        <p:pic>
          <p:nvPicPr>
            <p:cNvPr id="92" name="Picture 9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9812" y="4605110"/>
              <a:ext cx="2142400" cy="1947636"/>
            </a:xfrm>
            <a:prstGeom prst="rect">
              <a:avLst/>
            </a:prstGeom>
          </p:spPr>
        </p:pic>
        <p:pic>
          <p:nvPicPr>
            <p:cNvPr id="94" name="Picture 9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7095" y="4655668"/>
              <a:ext cx="1343369" cy="1965422"/>
            </a:xfrm>
            <a:prstGeom prst="rect">
              <a:avLst/>
            </a:prstGeom>
          </p:spPr>
        </p:pic>
        <p:pic>
          <p:nvPicPr>
            <p:cNvPr id="97" name="Picture 9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733" y="4605110"/>
              <a:ext cx="2352675" cy="2152650"/>
            </a:xfrm>
            <a:prstGeom prst="rect">
              <a:avLst/>
            </a:prstGeom>
          </p:spPr>
        </p:pic>
        <p:pic>
          <p:nvPicPr>
            <p:cNvPr id="101" name="Picture 10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27412" y="2590800"/>
              <a:ext cx="2857899" cy="1495634"/>
            </a:xfrm>
            <a:prstGeom prst="rect">
              <a:avLst/>
            </a:prstGeom>
            <a:solidFill>
              <a:schemeClr val="bg1"/>
            </a:solidFill>
          </p:spPr>
        </p:pic>
        <p:pic>
          <p:nvPicPr>
            <p:cNvPr id="104" name="Picture 103"/>
            <p:cNvPicPr>
              <a:picLocks noChangeAspect="1"/>
            </p:cNvPicPr>
            <p:nvPr/>
          </p:nvPicPr>
          <p:blipFill>
            <a:blip r:embed="rId9"/>
            <a:stretch>
              <a:fillRect/>
            </a:stretch>
          </p:blipFill>
          <p:spPr>
            <a:xfrm>
              <a:off x="8809389" y="2570912"/>
              <a:ext cx="1806667" cy="1811073"/>
            </a:xfrm>
            <a:prstGeom prst="rect">
              <a:avLst/>
            </a:prstGeom>
          </p:spPr>
        </p:pic>
      </p:grpSp>
    </p:spTree>
    <p:extLst>
      <p:ext uri="{BB962C8B-B14F-4D97-AF65-F5344CB8AC3E}">
        <p14:creationId xmlns:p14="http://schemas.microsoft.com/office/powerpoint/2010/main" val="244676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42"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 name="TextBox 27"/>
          <p:cNvSpPr txBox="1"/>
          <p:nvPr/>
        </p:nvSpPr>
        <p:spPr>
          <a:xfrm>
            <a:off x="0" y="472766"/>
            <a:ext cx="4109764" cy="2014965"/>
          </a:xfrm>
          <a:prstGeom prst="rect">
            <a:avLst/>
          </a:prstGeom>
          <a:noFill/>
        </p:spPr>
        <p:txBody>
          <a:bodyPr wrap="square" lIns="179213" tIns="143370" rIns="179213" bIns="143370" rtlCol="0">
            <a:spAutoFit/>
          </a:bodyPr>
          <a:lstStyle/>
          <a:p>
            <a:pPr algn="ctr" defTabSz="914180">
              <a:lnSpc>
                <a:spcPct val="90000"/>
              </a:lnSpc>
              <a:spcAft>
                <a:spcPts val="1176"/>
              </a:spcAft>
              <a:defRPr/>
            </a:pPr>
            <a:r>
              <a:rPr lang="en-US" sz="7841" dirty="0">
                <a:solidFill>
                  <a:schemeClr val="bg1"/>
                </a:solidFill>
                <a:latin typeface="Segoe UI Light"/>
                <a:ea typeface="MS PGothic" panose="020B0600070205080204" pitchFamily="34" charset="-128"/>
                <a:cs typeface="Segoe UI Semibold" panose="020B0702040204020203" pitchFamily="34" charset="0"/>
              </a:rPr>
              <a:t>&gt;90,000</a:t>
            </a:r>
          </a:p>
          <a:p>
            <a:pPr algn="ctr" defTabSz="914180">
              <a:lnSpc>
                <a:spcPct val="90000"/>
              </a:lnSpc>
              <a:spcAft>
                <a:spcPts val="1176"/>
              </a:spcAft>
              <a:defRPr/>
            </a:pPr>
            <a:r>
              <a:rPr lang="en-US" sz="1764" dirty="0">
                <a:solidFill>
                  <a:srgbClr val="0072CC"/>
                </a:solidFill>
                <a:latin typeface="Segoe UI Semibold" panose="020B0702040204020203" pitchFamily="34" charset="0"/>
                <a:cs typeface="Segoe UI Semibold" panose="020B0702040204020203" pitchFamily="34" charset="0"/>
              </a:rPr>
              <a:t>New Azure customer subscriptions/month</a:t>
            </a:r>
          </a:p>
        </p:txBody>
      </p:sp>
      <p:cxnSp>
        <p:nvCxnSpPr>
          <p:cNvPr id="10" name="Straight Connector 9"/>
          <p:cNvCxnSpPr/>
          <p:nvPr/>
        </p:nvCxnSpPr>
        <p:spPr>
          <a:xfrm>
            <a:off x="4152664" y="4037347"/>
            <a:ext cx="0" cy="3459628"/>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036160" y="4037347"/>
            <a:ext cx="0" cy="3459628"/>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65683" y="4513851"/>
            <a:ext cx="3774900" cy="2014965"/>
          </a:xfrm>
          <a:prstGeom prst="rect">
            <a:avLst/>
          </a:prstGeom>
          <a:noFill/>
        </p:spPr>
        <p:txBody>
          <a:bodyPr wrap="square" lIns="179213" tIns="143370" rIns="179213" bIns="143370" rtlCol="0">
            <a:spAutoFit/>
          </a:bodyPr>
          <a:lstStyle/>
          <a:p>
            <a:pPr algn="ctr" defTabSz="914180">
              <a:lnSpc>
                <a:spcPct val="90000"/>
              </a:lnSpc>
              <a:spcAft>
                <a:spcPts val="1176"/>
              </a:spcAft>
              <a:defRPr/>
            </a:pPr>
            <a:r>
              <a:rPr lang="en-US" sz="7841" dirty="0">
                <a:solidFill>
                  <a:schemeClr val="bg1"/>
                </a:solidFill>
                <a:latin typeface="Segoe UI Light"/>
                <a:ea typeface="MS PGothic" panose="020B0600070205080204" pitchFamily="34" charset="-128"/>
                <a:cs typeface="Segoe UI Semibold" panose="020B0702040204020203" pitchFamily="34" charset="0"/>
              </a:rPr>
              <a:t>1.5</a:t>
            </a:r>
            <a:r>
              <a:rPr lang="en-US" sz="3528" dirty="0">
                <a:solidFill>
                  <a:schemeClr val="bg1"/>
                </a:solidFill>
                <a:latin typeface="Segoe UI Semilight" panose="020B0402040204020203" pitchFamily="34" charset="0"/>
                <a:cs typeface="Segoe UI Semilight" panose="020B0402040204020203" pitchFamily="34" charset="0"/>
              </a:rPr>
              <a:t>Trillion</a:t>
            </a:r>
            <a:endParaRPr lang="en-US" sz="5293" dirty="0">
              <a:solidFill>
                <a:schemeClr val="bg1"/>
              </a:solidFill>
              <a:latin typeface="Segoe UI Semilight" panose="020B0402040204020203" pitchFamily="34" charset="0"/>
              <a:cs typeface="Segoe UI Semilight" panose="020B0402040204020203" pitchFamily="34" charset="0"/>
            </a:endParaRPr>
          </a:p>
          <a:p>
            <a:pPr algn="ctr" defTabSz="914180">
              <a:lnSpc>
                <a:spcPct val="90000"/>
              </a:lnSpc>
              <a:spcAft>
                <a:spcPts val="1176"/>
              </a:spcAft>
              <a:defRPr/>
            </a:pPr>
            <a:r>
              <a:rPr lang="en-US" sz="1764" dirty="0">
                <a:solidFill>
                  <a:srgbClr val="0072CC"/>
                </a:solidFill>
                <a:latin typeface="Segoe UI Semibold" panose="020B0702040204020203" pitchFamily="34" charset="0"/>
                <a:cs typeface="Segoe UI Semibold" panose="020B0702040204020203" pitchFamily="34" charset="0"/>
              </a:rPr>
              <a:t>Messages per month </a:t>
            </a:r>
            <a:br>
              <a:rPr lang="en-US" sz="1764" dirty="0">
                <a:solidFill>
                  <a:srgbClr val="0072CC"/>
                </a:solidFill>
                <a:latin typeface="Segoe UI Semibold" panose="020B0702040204020203" pitchFamily="34" charset="0"/>
                <a:cs typeface="Segoe UI Semibold" panose="020B0702040204020203" pitchFamily="34" charset="0"/>
              </a:rPr>
            </a:br>
            <a:r>
              <a:rPr lang="en-US" sz="1764" kern="0" dirty="0">
                <a:solidFill>
                  <a:srgbClr val="0072CC"/>
                </a:solidFill>
                <a:latin typeface="Segoe UI Semibold" panose="020B0702040204020203" pitchFamily="34" charset="0"/>
                <a:cs typeface="Segoe UI Semibold" panose="020B0702040204020203" pitchFamily="34" charset="0"/>
              </a:rPr>
              <a:t>processed by Azure </a:t>
            </a:r>
            <a:r>
              <a:rPr lang="en-US" sz="1764" kern="0" dirty="0" err="1">
                <a:solidFill>
                  <a:srgbClr val="0072CC"/>
                </a:solidFill>
                <a:latin typeface="Segoe UI Semibold" panose="020B0702040204020203" pitchFamily="34" charset="0"/>
                <a:cs typeface="Segoe UI Semibold" panose="020B0702040204020203" pitchFamily="34" charset="0"/>
              </a:rPr>
              <a:t>IoT</a:t>
            </a:r>
            <a:endParaRPr lang="en-US" sz="1764" dirty="0">
              <a:solidFill>
                <a:srgbClr val="0072CC"/>
              </a:solidFill>
              <a:latin typeface="Segoe UI Semibold" panose="020B0702040204020203" pitchFamily="34" charset="0"/>
              <a:cs typeface="Segoe UI Semibold" panose="020B0702040204020203" pitchFamily="34" charset="0"/>
            </a:endParaRPr>
          </a:p>
        </p:txBody>
      </p:sp>
      <p:cxnSp>
        <p:nvCxnSpPr>
          <p:cNvPr id="20" name="Straight Connector 19"/>
          <p:cNvCxnSpPr/>
          <p:nvPr/>
        </p:nvCxnSpPr>
        <p:spPr>
          <a:xfrm>
            <a:off x="0" y="2842473"/>
            <a:ext cx="12188825" cy="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152664" y="-555684"/>
            <a:ext cx="0" cy="3395614"/>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036160" y="-555684"/>
            <a:ext cx="0" cy="3395614"/>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036160" y="472766"/>
            <a:ext cx="4152665" cy="2014965"/>
          </a:xfrm>
          <a:prstGeom prst="rect">
            <a:avLst/>
          </a:prstGeom>
          <a:noFill/>
        </p:spPr>
        <p:txBody>
          <a:bodyPr wrap="square" lIns="179213" tIns="143370" rIns="179213" bIns="143370" rtlCol="0">
            <a:spAutoFit/>
          </a:bodyPr>
          <a:lstStyle/>
          <a:p>
            <a:pPr algn="ctr" defTabSz="914180">
              <a:lnSpc>
                <a:spcPct val="90000"/>
              </a:lnSpc>
              <a:spcAft>
                <a:spcPts val="1176"/>
              </a:spcAft>
              <a:defRPr/>
            </a:pPr>
            <a:r>
              <a:rPr lang="en-US" sz="7841" kern="0" dirty="0">
                <a:solidFill>
                  <a:schemeClr val="bg1"/>
                </a:solidFill>
                <a:latin typeface="Segoe UI Light"/>
                <a:cs typeface="Segoe UI Semibold" panose="020B0702040204020203" pitchFamily="34" charset="0"/>
              </a:rPr>
              <a:t>&gt;500</a:t>
            </a:r>
            <a:r>
              <a:rPr lang="en-US" sz="3528" dirty="0">
                <a:solidFill>
                  <a:schemeClr val="bg1"/>
                </a:solidFill>
                <a:latin typeface="Segoe UI Semilight" panose="020B0402040204020203" pitchFamily="34" charset="0"/>
                <a:cs typeface="Segoe UI Semilight" panose="020B0402040204020203" pitchFamily="34" charset="0"/>
              </a:rPr>
              <a:t>Million</a:t>
            </a:r>
            <a:endParaRPr lang="en-US" sz="8625" dirty="0">
              <a:solidFill>
                <a:schemeClr val="bg1"/>
              </a:solidFill>
              <a:latin typeface="Segoe UI Semilight" panose="020B0402040204020203" pitchFamily="34" charset="0"/>
              <a:cs typeface="Segoe UI Semilight" panose="020B0402040204020203" pitchFamily="34" charset="0"/>
            </a:endParaRPr>
          </a:p>
          <a:p>
            <a:pPr algn="ctr" defTabSz="914180">
              <a:lnSpc>
                <a:spcPct val="90000"/>
              </a:lnSpc>
              <a:spcAft>
                <a:spcPts val="1176"/>
              </a:spcAft>
              <a:defRPr/>
            </a:pPr>
            <a:r>
              <a:rPr lang="en-US" sz="1764" dirty="0">
                <a:solidFill>
                  <a:srgbClr val="0072CC"/>
                </a:solidFill>
                <a:latin typeface="Segoe UI Semibold" panose="020B0702040204020203" pitchFamily="34" charset="0"/>
                <a:cs typeface="Segoe UI Semibold" panose="020B0702040204020203" pitchFamily="34" charset="0"/>
              </a:rPr>
              <a:t>Users in </a:t>
            </a:r>
            <a:br>
              <a:rPr lang="en-US" sz="1764" dirty="0">
                <a:solidFill>
                  <a:srgbClr val="0072CC"/>
                </a:solidFill>
                <a:latin typeface="Segoe UI Semibold" panose="020B0702040204020203" pitchFamily="34" charset="0"/>
                <a:cs typeface="Segoe UI Semibold" panose="020B0702040204020203" pitchFamily="34" charset="0"/>
              </a:rPr>
            </a:br>
            <a:r>
              <a:rPr lang="en-US" sz="1764" dirty="0">
                <a:solidFill>
                  <a:srgbClr val="0072CC"/>
                </a:solidFill>
                <a:latin typeface="Segoe UI Semibold" panose="020B0702040204020203" pitchFamily="34" charset="0"/>
                <a:cs typeface="Segoe UI Semibold" panose="020B0702040204020203" pitchFamily="34" charset="0"/>
              </a:rPr>
              <a:t>Azure Active Directory</a:t>
            </a:r>
          </a:p>
        </p:txBody>
      </p:sp>
      <p:sp>
        <p:nvSpPr>
          <p:cNvPr id="26" name="TextBox 25"/>
          <p:cNvSpPr txBox="1"/>
          <p:nvPr/>
        </p:nvSpPr>
        <p:spPr>
          <a:xfrm>
            <a:off x="4214079" y="4540936"/>
            <a:ext cx="3774900" cy="2259300"/>
          </a:xfrm>
          <a:prstGeom prst="rect">
            <a:avLst/>
          </a:prstGeom>
          <a:noFill/>
        </p:spPr>
        <p:txBody>
          <a:bodyPr wrap="square" lIns="179213" tIns="143370" rIns="179213" bIns="143370" rtlCol="0">
            <a:spAutoFit/>
          </a:bodyPr>
          <a:lstStyle/>
          <a:p>
            <a:pPr algn="ctr" defTabSz="914180">
              <a:lnSpc>
                <a:spcPct val="90000"/>
              </a:lnSpc>
              <a:spcAft>
                <a:spcPts val="1176"/>
              </a:spcAft>
              <a:defRPr/>
            </a:pPr>
            <a:r>
              <a:rPr lang="en-US" sz="7841" spc="-206" dirty="0">
                <a:solidFill>
                  <a:schemeClr val="bg1"/>
                </a:solidFill>
                <a:latin typeface="Segoe UI Light"/>
                <a:ea typeface="MS PGothic" panose="020B0600070205080204" pitchFamily="34" charset="-128"/>
                <a:cs typeface="Segoe UI Semibold" panose="020B0702040204020203" pitchFamily="34" charset="0"/>
              </a:rPr>
              <a:t>777</a:t>
            </a:r>
            <a:r>
              <a:rPr lang="en-US" sz="3528" spc="-206" dirty="0">
                <a:solidFill>
                  <a:schemeClr val="bg1"/>
                </a:solidFill>
                <a:latin typeface="Segoe UI Semilight" panose="020B0402040204020203" pitchFamily="34" charset="0"/>
                <a:cs typeface="Segoe UI Semilight" panose="020B0402040204020203" pitchFamily="34" charset="0"/>
              </a:rPr>
              <a:t>Trillion</a:t>
            </a:r>
            <a:endParaRPr lang="en-US" sz="7841" dirty="0">
              <a:solidFill>
                <a:schemeClr val="bg1"/>
              </a:solidFill>
              <a:latin typeface="Segoe UI Semilight" panose="020B0402040204020203" pitchFamily="34" charset="0"/>
              <a:cs typeface="Segoe UI Semilight" panose="020B0402040204020203" pitchFamily="34" charset="0"/>
            </a:endParaRPr>
          </a:p>
          <a:p>
            <a:pPr algn="ctr" defTabSz="914180">
              <a:lnSpc>
                <a:spcPct val="90000"/>
              </a:lnSpc>
              <a:spcAft>
                <a:spcPts val="1176"/>
              </a:spcAft>
              <a:defRPr/>
            </a:pPr>
            <a:r>
              <a:rPr lang="en-US" sz="1764" dirty="0">
                <a:solidFill>
                  <a:srgbClr val="0072CC"/>
                </a:solidFill>
                <a:latin typeface="Segoe UI Semibold" panose="020B0702040204020203" pitchFamily="34" charset="0"/>
                <a:cs typeface="Segoe UI Semibold" panose="020B0702040204020203" pitchFamily="34" charset="0"/>
              </a:rPr>
              <a:t>Storage Transactions</a:t>
            </a:r>
            <a:br>
              <a:rPr lang="en-US" sz="1764" dirty="0">
                <a:solidFill>
                  <a:srgbClr val="0072CC"/>
                </a:solidFill>
                <a:latin typeface="Segoe UI Semibold" panose="020B0702040204020203" pitchFamily="34" charset="0"/>
                <a:cs typeface="Segoe UI Semibold" panose="020B0702040204020203" pitchFamily="34" charset="0"/>
              </a:rPr>
            </a:br>
            <a:r>
              <a:rPr lang="en-US" sz="1764" dirty="0">
                <a:solidFill>
                  <a:srgbClr val="0072CC"/>
                </a:solidFill>
                <a:latin typeface="Segoe UI Semibold" panose="020B0702040204020203" pitchFamily="34" charset="0"/>
                <a:cs typeface="Segoe UI Semibold" panose="020B0702040204020203" pitchFamily="34" charset="0"/>
              </a:rPr>
              <a:t>per day</a:t>
            </a:r>
            <a:br>
              <a:rPr lang="en-US" sz="1764" dirty="0">
                <a:solidFill>
                  <a:srgbClr val="0072CC"/>
                </a:solidFill>
                <a:latin typeface="Segoe UI Semibold" panose="020B0702040204020203" pitchFamily="34" charset="0"/>
                <a:cs typeface="Segoe UI Semibold" panose="020B0702040204020203" pitchFamily="34" charset="0"/>
              </a:rPr>
            </a:br>
            <a:endParaRPr lang="en-US" sz="1764" dirty="0">
              <a:solidFill>
                <a:srgbClr val="0072CC"/>
              </a:solidFill>
              <a:latin typeface="Segoe UI Semibold" panose="020B0702040204020203" pitchFamily="34" charset="0"/>
              <a:cs typeface="Segoe UI Semibold" panose="020B0702040204020203" pitchFamily="34" charset="0"/>
            </a:endParaRPr>
          </a:p>
        </p:txBody>
      </p:sp>
      <p:sp>
        <p:nvSpPr>
          <p:cNvPr id="27" name="TextBox 26"/>
          <p:cNvSpPr txBox="1"/>
          <p:nvPr/>
        </p:nvSpPr>
        <p:spPr>
          <a:xfrm>
            <a:off x="4214079" y="472766"/>
            <a:ext cx="3774900" cy="2014965"/>
          </a:xfrm>
          <a:prstGeom prst="rect">
            <a:avLst/>
          </a:prstGeom>
          <a:noFill/>
        </p:spPr>
        <p:txBody>
          <a:bodyPr wrap="square" lIns="179213" tIns="143370" rIns="179213" bIns="143370" rtlCol="0">
            <a:spAutoFit/>
          </a:bodyPr>
          <a:lstStyle/>
          <a:p>
            <a:pPr algn="ctr" defTabSz="914180">
              <a:lnSpc>
                <a:spcPct val="90000"/>
              </a:lnSpc>
              <a:spcAft>
                <a:spcPts val="1176"/>
              </a:spcAft>
              <a:defRPr/>
            </a:pPr>
            <a:r>
              <a:rPr lang="en-US" sz="7841" spc="-206" dirty="0">
                <a:solidFill>
                  <a:schemeClr val="bg1"/>
                </a:solidFill>
                <a:latin typeface="Segoe UI Light"/>
                <a:ea typeface="MS PGothic" panose="020B0600070205080204" pitchFamily="34" charset="-128"/>
                <a:cs typeface="Segoe UI Semibold" panose="020B0702040204020203" pitchFamily="34" charset="0"/>
              </a:rPr>
              <a:t>&gt;1.5</a:t>
            </a:r>
            <a:r>
              <a:rPr lang="en-US" sz="3528" dirty="0">
                <a:solidFill>
                  <a:schemeClr val="bg1"/>
                </a:solidFill>
                <a:latin typeface="Segoe UI Semilight" panose="020B0402040204020203" pitchFamily="34" charset="0"/>
                <a:cs typeface="Segoe UI Semilight" panose="020B0402040204020203" pitchFamily="34" charset="0"/>
              </a:rPr>
              <a:t>Million</a:t>
            </a:r>
            <a:endParaRPr lang="en-US" sz="7841" dirty="0">
              <a:solidFill>
                <a:schemeClr val="bg1"/>
              </a:solidFill>
              <a:latin typeface="Segoe UI Semilight" panose="020B0402040204020203" pitchFamily="34" charset="0"/>
              <a:cs typeface="Segoe UI Semilight" panose="020B0402040204020203" pitchFamily="34" charset="0"/>
            </a:endParaRPr>
          </a:p>
          <a:p>
            <a:pPr algn="ctr" defTabSz="914180">
              <a:lnSpc>
                <a:spcPct val="90000"/>
              </a:lnSpc>
              <a:spcAft>
                <a:spcPts val="1176"/>
              </a:spcAft>
              <a:defRPr/>
            </a:pPr>
            <a:r>
              <a:rPr lang="en-US" sz="1764" dirty="0">
                <a:solidFill>
                  <a:srgbClr val="0072CC"/>
                </a:solidFill>
                <a:latin typeface="Segoe UI Semibold" panose="020B0702040204020203" pitchFamily="34" charset="0"/>
                <a:cs typeface="Segoe UI Semibold" panose="020B0702040204020203" pitchFamily="34" charset="0"/>
              </a:rPr>
              <a:t>SQL Databases </a:t>
            </a:r>
            <a:br>
              <a:rPr lang="en-US" sz="1764" dirty="0">
                <a:solidFill>
                  <a:srgbClr val="0072CC"/>
                </a:solidFill>
                <a:latin typeface="Segoe UI Semibold" panose="020B0702040204020203" pitchFamily="34" charset="0"/>
                <a:cs typeface="Segoe UI Semibold" panose="020B0702040204020203" pitchFamily="34" charset="0"/>
              </a:rPr>
            </a:br>
            <a:r>
              <a:rPr lang="en-US" sz="1764" dirty="0">
                <a:solidFill>
                  <a:srgbClr val="0072CC"/>
                </a:solidFill>
                <a:latin typeface="Segoe UI Semibold" panose="020B0702040204020203" pitchFamily="34" charset="0"/>
                <a:cs typeface="Segoe UI Semibold" panose="020B0702040204020203" pitchFamily="34" charset="0"/>
              </a:rPr>
              <a:t>running on Azure</a:t>
            </a:r>
          </a:p>
        </p:txBody>
      </p:sp>
      <p:sp>
        <p:nvSpPr>
          <p:cNvPr id="29" name="TextBox 28"/>
          <p:cNvSpPr txBox="1"/>
          <p:nvPr/>
        </p:nvSpPr>
        <p:spPr>
          <a:xfrm>
            <a:off x="8012038" y="4540999"/>
            <a:ext cx="4101777" cy="2014965"/>
          </a:xfrm>
          <a:prstGeom prst="rect">
            <a:avLst/>
          </a:prstGeom>
          <a:noFill/>
        </p:spPr>
        <p:txBody>
          <a:bodyPr wrap="square" lIns="179213" tIns="143370" rIns="179213" bIns="143370" rtlCol="0">
            <a:spAutoFit/>
          </a:bodyPr>
          <a:lstStyle/>
          <a:p>
            <a:pPr algn="ctr" defTabSz="914180">
              <a:lnSpc>
                <a:spcPct val="90000"/>
              </a:lnSpc>
              <a:spcAft>
                <a:spcPts val="1176"/>
              </a:spcAft>
              <a:defRPr/>
            </a:pPr>
            <a:r>
              <a:rPr lang="en-US" sz="7841" spc="-206" dirty="0">
                <a:solidFill>
                  <a:schemeClr val="bg1"/>
                </a:solidFill>
                <a:latin typeface="Segoe UI Light"/>
                <a:ea typeface="MS PGothic" panose="020B0600070205080204" pitchFamily="34" charset="-128"/>
                <a:cs typeface="Segoe UI Semibold" panose="020B0702040204020203" pitchFamily="34" charset="0"/>
              </a:rPr>
              <a:t>&gt;40</a:t>
            </a:r>
            <a:r>
              <a:rPr lang="en-US" sz="4312" spc="-206" dirty="0">
                <a:solidFill>
                  <a:schemeClr val="bg1"/>
                </a:solidFill>
                <a:latin typeface="Segoe UI Semilight" panose="020B0402040204020203" pitchFamily="34" charset="0"/>
                <a:cs typeface="Segoe UI Semilight" panose="020B0402040204020203" pitchFamily="34" charset="0"/>
              </a:rPr>
              <a:t>%</a:t>
            </a:r>
            <a:endParaRPr lang="en-US" sz="7841" dirty="0">
              <a:solidFill>
                <a:schemeClr val="bg1"/>
              </a:solidFill>
              <a:latin typeface="Segoe UI Semilight" panose="020B0402040204020203" pitchFamily="34" charset="0"/>
              <a:cs typeface="Segoe UI Semilight" panose="020B0402040204020203" pitchFamily="34" charset="0"/>
            </a:endParaRPr>
          </a:p>
          <a:p>
            <a:pPr algn="ctr" defTabSz="914180">
              <a:lnSpc>
                <a:spcPct val="90000"/>
              </a:lnSpc>
              <a:spcAft>
                <a:spcPts val="1176"/>
              </a:spcAft>
              <a:defRPr/>
            </a:pPr>
            <a:r>
              <a:rPr lang="en-US" sz="1764" dirty="0">
                <a:solidFill>
                  <a:srgbClr val="0072CC"/>
                </a:solidFill>
                <a:latin typeface="Segoe UI Semibold" panose="020B0702040204020203" pitchFamily="34" charset="0"/>
                <a:cs typeface="Segoe UI Semibold" panose="020B0702040204020203" pitchFamily="34" charset="0"/>
              </a:rPr>
              <a:t>Revenue from </a:t>
            </a:r>
            <a:br>
              <a:rPr lang="en-US" sz="1764" dirty="0">
                <a:solidFill>
                  <a:srgbClr val="0072CC"/>
                </a:solidFill>
                <a:latin typeface="Segoe UI Semibold" panose="020B0702040204020203" pitchFamily="34" charset="0"/>
                <a:cs typeface="Segoe UI Semibold" panose="020B0702040204020203" pitchFamily="34" charset="0"/>
              </a:rPr>
            </a:br>
            <a:r>
              <a:rPr lang="en-US" sz="1764" dirty="0">
                <a:solidFill>
                  <a:srgbClr val="0072CC"/>
                </a:solidFill>
                <a:latin typeface="Segoe UI Semibold" panose="020B0702040204020203" pitchFamily="34" charset="0"/>
                <a:cs typeface="Segoe UI Semibold" panose="020B0702040204020203" pitchFamily="34" charset="0"/>
              </a:rPr>
              <a:t>Start-ups and ISVs</a:t>
            </a:r>
          </a:p>
        </p:txBody>
      </p:sp>
      <p:cxnSp>
        <p:nvCxnSpPr>
          <p:cNvPr id="19" name="Straight Connector 18"/>
          <p:cNvCxnSpPr/>
          <p:nvPr/>
        </p:nvCxnSpPr>
        <p:spPr>
          <a:xfrm>
            <a:off x="0" y="4037395"/>
            <a:ext cx="12188825" cy="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061987" y="2877271"/>
            <a:ext cx="6966870" cy="1185476"/>
          </a:xfrm>
          <a:prstGeom prst="rect">
            <a:avLst/>
          </a:prstGeom>
          <a:noFill/>
        </p:spPr>
        <p:txBody>
          <a:bodyPr wrap="none" lIns="179238" tIns="143391" rIns="179238" bIns="143391" rtlCol="0">
            <a:spAutoFit/>
          </a:bodyPr>
          <a:lstStyle/>
          <a:p>
            <a:pPr algn="ctr" defTabSz="896203">
              <a:lnSpc>
                <a:spcPct val="90000"/>
              </a:lnSpc>
              <a:spcAft>
                <a:spcPts val="588"/>
              </a:spcAft>
            </a:pPr>
            <a:r>
              <a:rPr lang="en-US" sz="6469" kern="0" dirty="0">
                <a:solidFill>
                  <a:schemeClr val="tx1">
                    <a:lumMod val="50000"/>
                  </a:schemeClr>
                </a:solidFill>
              </a:rPr>
              <a:t>Azure momentum</a:t>
            </a:r>
          </a:p>
        </p:txBody>
      </p:sp>
    </p:spTree>
    <p:extLst>
      <p:ext uri="{BB962C8B-B14F-4D97-AF65-F5344CB8AC3E}">
        <p14:creationId xmlns:p14="http://schemas.microsoft.com/office/powerpoint/2010/main" val="4631625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par>
                                <p:cTn id="12" presetID="22" presetClass="entr" presetSubtype="4" fill="hold" nodeType="withEffect">
                                  <p:stCondLst>
                                    <p:cond delay="200"/>
                                  </p:stCondLst>
                                  <p:childTnLst>
                                    <p:set>
                                      <p:cBhvr>
                                        <p:cTn id="13" dur="1" fill="hold">
                                          <p:stCondLst>
                                            <p:cond delay="0"/>
                                          </p:stCondLst>
                                        </p:cTn>
                                        <p:tgtEl>
                                          <p:spTgt spid="25"/>
                                        </p:tgtEl>
                                        <p:attrNameLst>
                                          <p:attrName>style.visibility</p:attrName>
                                        </p:attrNameLst>
                                      </p:cBhvr>
                                      <p:to>
                                        <p:strVal val="visible"/>
                                      </p:to>
                                    </p:set>
                                    <p:animEffect transition="in" filter="wipe(down)">
                                      <p:cBhvr>
                                        <p:cTn id="14" dur="500"/>
                                        <p:tgtEl>
                                          <p:spTgt spid="25"/>
                                        </p:tgtEl>
                                      </p:cBhvr>
                                    </p:animEffect>
                                  </p:childTnLst>
                                </p:cTn>
                              </p:par>
                              <p:par>
                                <p:cTn id="15" presetID="22" presetClass="entr" presetSubtype="4" fill="hold" nodeType="withEffect">
                                  <p:stCondLst>
                                    <p:cond delay="40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par>
                                <p:cTn id="18" presetID="22" presetClass="entr" presetSubtype="1" fill="hold" nodeType="withEffect">
                                  <p:stCondLst>
                                    <p:cond delay="600"/>
                                  </p:stCondLst>
                                  <p:childTnLst>
                                    <p:set>
                                      <p:cBhvr>
                                        <p:cTn id="19" dur="1" fill="hold">
                                          <p:stCondLst>
                                            <p:cond delay="0"/>
                                          </p:stCondLst>
                                        </p:cTn>
                                        <p:tgtEl>
                                          <p:spTgt spid="32"/>
                                        </p:tgtEl>
                                        <p:attrNameLst>
                                          <p:attrName>style.visibility</p:attrName>
                                        </p:attrNameLst>
                                      </p:cBhvr>
                                      <p:to>
                                        <p:strVal val="visible"/>
                                      </p:to>
                                    </p:set>
                                    <p:animEffect transition="in" filter="wipe(up)">
                                      <p:cBhvr>
                                        <p:cTn id="20" dur="500"/>
                                        <p:tgtEl>
                                          <p:spTgt spid="32"/>
                                        </p:tgtEl>
                                      </p:cBhvr>
                                    </p:animEffect>
                                  </p:childTnLst>
                                </p:cTn>
                              </p:par>
                              <p:par>
                                <p:cTn id="21" presetID="10" presetClass="entr" presetSubtype="0" fill="hold" grpId="0" nodeType="withEffect">
                                  <p:stCondLst>
                                    <p:cond delay="4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60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80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grpId="0" nodeType="withEffect">
                                  <p:stCondLst>
                                    <p:cond delay="12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140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22" presetClass="entr" presetSubtype="8"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left)">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4" grpId="0"/>
      <p:bldP spid="17" grpId="0"/>
      <p:bldP spid="26" grpId="0"/>
      <p:bldP spid="27" grpId="0"/>
      <p:bldP spid="2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0" y="1379"/>
            <a:ext cx="4147825" cy="685524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4" name="TextBox 133"/>
          <p:cNvSpPr txBox="1"/>
          <p:nvPr/>
        </p:nvSpPr>
        <p:spPr>
          <a:xfrm>
            <a:off x="134762" y="1655048"/>
            <a:ext cx="3878301" cy="3381471"/>
          </a:xfrm>
          <a:prstGeom prst="rect">
            <a:avLst/>
          </a:prstGeom>
          <a:noFill/>
        </p:spPr>
        <p:txBody>
          <a:bodyPr wrap="square" lIns="179238" tIns="143391" rIns="179238" bIns="143391" rtlCol="0">
            <a:spAutoFit/>
          </a:bodyPr>
          <a:lstStyle/>
          <a:p>
            <a:pPr defTabSz="914180">
              <a:spcAft>
                <a:spcPts val="588"/>
              </a:spcAft>
              <a:defRPr/>
            </a:pPr>
            <a:r>
              <a:rPr lang="en-US" sz="9409" dirty="0">
                <a:solidFill>
                  <a:srgbClr val="FFFFFF"/>
                </a:solidFill>
                <a:latin typeface="Segoe UI Light" panose="020B0502040204020203" pitchFamily="34" charset="0"/>
                <a:cs typeface="Segoe UI Light" panose="020B0502040204020203" pitchFamily="34" charset="0"/>
              </a:rPr>
              <a:t>&gt;80% </a:t>
            </a:r>
            <a:br>
              <a:rPr lang="en-US" sz="5881" dirty="0">
                <a:solidFill>
                  <a:srgbClr val="FFFFFF"/>
                </a:solidFill>
                <a:latin typeface="Segoe UI Semilight"/>
                <a:cs typeface="Segoe UI Semibold" panose="020B0702040204020203" pitchFamily="34" charset="0"/>
              </a:rPr>
            </a:br>
            <a:r>
              <a:rPr lang="en-US" sz="3136" dirty="0">
                <a:solidFill>
                  <a:srgbClr val="FFFFFF"/>
                </a:solidFill>
                <a:latin typeface="+mj-lt"/>
                <a:cs typeface="Segoe UI Semibold" panose="020B0702040204020203" pitchFamily="34" charset="0"/>
              </a:rPr>
              <a:t>of Fortune 500 use the Microsoft Cloud</a:t>
            </a:r>
            <a:endParaRPr lang="en-US" sz="3920" dirty="0">
              <a:solidFill>
                <a:srgbClr val="FFFFFF"/>
              </a:solidFill>
              <a:latin typeface="+mj-lt"/>
            </a:endParaRPr>
          </a:p>
          <a:p>
            <a:pPr defTabSz="914180">
              <a:spcAft>
                <a:spcPts val="588"/>
              </a:spcAft>
              <a:defRPr/>
            </a:pPr>
            <a:endParaRPr lang="en-US" sz="3920" dirty="0">
              <a:solidFill>
                <a:srgbClr val="FFFFFF"/>
              </a:solidFill>
              <a:latin typeface="Segoe UI Semilight"/>
            </a:endParaRPr>
          </a:p>
        </p:txBody>
      </p:sp>
      <p:grpSp>
        <p:nvGrpSpPr>
          <p:cNvPr id="5" name="Group 4"/>
          <p:cNvGrpSpPr/>
          <p:nvPr/>
        </p:nvGrpSpPr>
        <p:grpSpPr>
          <a:xfrm>
            <a:off x="4379376" y="310586"/>
            <a:ext cx="7540280" cy="6212930"/>
            <a:chOff x="4468355" y="315488"/>
            <a:chExt cx="7693482" cy="6339163"/>
          </a:xfrm>
        </p:grpSpPr>
        <p:grpSp>
          <p:nvGrpSpPr>
            <p:cNvPr id="9" name="Group 8"/>
            <p:cNvGrpSpPr/>
            <p:nvPr/>
          </p:nvGrpSpPr>
          <p:grpSpPr>
            <a:xfrm>
              <a:off x="4468355" y="315488"/>
              <a:ext cx="7693482" cy="6339163"/>
              <a:chOff x="4468355" y="315488"/>
              <a:chExt cx="7693482" cy="6339163"/>
            </a:xfrm>
          </p:grpSpPr>
          <p:grpSp>
            <p:nvGrpSpPr>
              <p:cNvPr id="3" name="Group 2"/>
              <p:cNvGrpSpPr/>
              <p:nvPr/>
            </p:nvGrpSpPr>
            <p:grpSpPr>
              <a:xfrm>
                <a:off x="4468355" y="315488"/>
                <a:ext cx="7693482" cy="6339163"/>
                <a:chOff x="4468355" y="315488"/>
                <a:chExt cx="7693482" cy="6339163"/>
              </a:xfrm>
            </p:grpSpPr>
            <p:grpSp>
              <p:nvGrpSpPr>
                <p:cNvPr id="26" name="Group 25"/>
                <p:cNvGrpSpPr/>
                <p:nvPr/>
              </p:nvGrpSpPr>
              <p:grpSpPr>
                <a:xfrm>
                  <a:off x="4468355" y="315488"/>
                  <a:ext cx="7693482" cy="6339163"/>
                  <a:chOff x="2517635" y="315488"/>
                  <a:chExt cx="9787030" cy="8064175"/>
                </a:xfrm>
                <a:solidFill>
                  <a:schemeClr val="bg1"/>
                </a:solidFill>
              </p:grpSpPr>
              <p:sp>
                <p:nvSpPr>
                  <p:cNvPr id="24" name="Rectangle 23"/>
                  <p:cNvSpPr/>
                  <p:nvPr/>
                </p:nvSpPr>
                <p:spPr bwMode="auto">
                  <a:xfrm>
                    <a:off x="4156266"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Rectangle 51"/>
                  <p:cNvSpPr/>
                  <p:nvPr/>
                </p:nvSpPr>
                <p:spPr bwMode="auto">
                  <a:xfrm>
                    <a:off x="4156266"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Rectangle 52"/>
                  <p:cNvSpPr/>
                  <p:nvPr/>
                </p:nvSpPr>
                <p:spPr bwMode="auto">
                  <a:xfrm>
                    <a:off x="4156266"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Rectangle 53"/>
                  <p:cNvSpPr/>
                  <p:nvPr/>
                </p:nvSpPr>
                <p:spPr bwMode="auto">
                  <a:xfrm>
                    <a:off x="4156266"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 name="Rectangle 54"/>
                  <p:cNvSpPr/>
                  <p:nvPr/>
                </p:nvSpPr>
                <p:spPr bwMode="auto">
                  <a:xfrm>
                    <a:off x="5804593"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5804593"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Rectangle 56"/>
                  <p:cNvSpPr/>
                  <p:nvPr/>
                </p:nvSpPr>
                <p:spPr bwMode="auto">
                  <a:xfrm>
                    <a:off x="5804593"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Rectangle 57"/>
                  <p:cNvSpPr/>
                  <p:nvPr/>
                </p:nvSpPr>
                <p:spPr bwMode="auto">
                  <a:xfrm>
                    <a:off x="5804593"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Rectangle 58"/>
                  <p:cNvSpPr/>
                  <p:nvPr/>
                </p:nvSpPr>
                <p:spPr bwMode="auto">
                  <a:xfrm>
                    <a:off x="7452920"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Rectangle 59"/>
                  <p:cNvSpPr/>
                  <p:nvPr/>
                </p:nvSpPr>
                <p:spPr bwMode="auto">
                  <a:xfrm>
                    <a:off x="7452920"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7452920"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Rectangle 61"/>
                  <p:cNvSpPr/>
                  <p:nvPr/>
                </p:nvSpPr>
                <p:spPr bwMode="auto">
                  <a:xfrm>
                    <a:off x="7452920"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 name="Rectangle 62"/>
                  <p:cNvSpPr/>
                  <p:nvPr/>
                </p:nvSpPr>
                <p:spPr bwMode="auto">
                  <a:xfrm>
                    <a:off x="9101247"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 name="Rectangle 63"/>
                  <p:cNvSpPr/>
                  <p:nvPr/>
                </p:nvSpPr>
                <p:spPr bwMode="auto">
                  <a:xfrm>
                    <a:off x="9101247"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9101247"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Rectangle 65"/>
                  <p:cNvSpPr/>
                  <p:nvPr/>
                </p:nvSpPr>
                <p:spPr bwMode="auto">
                  <a:xfrm>
                    <a:off x="9101247"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Rectangle 66"/>
                  <p:cNvSpPr/>
                  <p:nvPr/>
                </p:nvSpPr>
                <p:spPr bwMode="auto">
                  <a:xfrm>
                    <a:off x="10749574"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Rectangle 67"/>
                  <p:cNvSpPr/>
                  <p:nvPr/>
                </p:nvSpPr>
                <p:spPr bwMode="auto">
                  <a:xfrm>
                    <a:off x="10749574"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Rectangle 68"/>
                  <p:cNvSpPr/>
                  <p:nvPr/>
                </p:nvSpPr>
                <p:spPr bwMode="auto">
                  <a:xfrm>
                    <a:off x="10749574"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Rectangle 69"/>
                  <p:cNvSpPr/>
                  <p:nvPr/>
                </p:nvSpPr>
                <p:spPr bwMode="auto">
                  <a:xfrm>
                    <a:off x="10749574"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 name="Rectangle 70"/>
                  <p:cNvSpPr/>
                  <p:nvPr/>
                </p:nvSpPr>
                <p:spPr bwMode="auto">
                  <a:xfrm>
                    <a:off x="4156266"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Rectangle 71"/>
                  <p:cNvSpPr/>
                  <p:nvPr/>
                </p:nvSpPr>
                <p:spPr bwMode="auto">
                  <a:xfrm>
                    <a:off x="5804593"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Rectangle 72"/>
                  <p:cNvSpPr/>
                  <p:nvPr/>
                </p:nvSpPr>
                <p:spPr bwMode="auto">
                  <a:xfrm>
                    <a:off x="7452920"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Rectangle 73"/>
                  <p:cNvSpPr/>
                  <p:nvPr/>
                </p:nvSpPr>
                <p:spPr bwMode="auto">
                  <a:xfrm>
                    <a:off x="9101247"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Rectangle 74"/>
                  <p:cNvSpPr/>
                  <p:nvPr/>
                </p:nvSpPr>
                <p:spPr bwMode="auto">
                  <a:xfrm>
                    <a:off x="10749574"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4" name="Rectangle 123"/>
                  <p:cNvSpPr/>
                  <p:nvPr/>
                </p:nvSpPr>
                <p:spPr bwMode="auto">
                  <a:xfrm>
                    <a:off x="2517635"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5" name="Rectangle 124"/>
                  <p:cNvSpPr/>
                  <p:nvPr/>
                </p:nvSpPr>
                <p:spPr bwMode="auto">
                  <a:xfrm>
                    <a:off x="2517635"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6" name="Rectangle 125"/>
                  <p:cNvSpPr/>
                  <p:nvPr/>
                </p:nvSpPr>
                <p:spPr bwMode="auto">
                  <a:xfrm>
                    <a:off x="2517635"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7" name="Rectangle 126"/>
                  <p:cNvSpPr/>
                  <p:nvPr/>
                </p:nvSpPr>
                <p:spPr bwMode="auto">
                  <a:xfrm>
                    <a:off x="2517635"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Rectangle 127"/>
                  <p:cNvSpPr/>
                  <p:nvPr/>
                </p:nvSpPr>
                <p:spPr bwMode="auto">
                  <a:xfrm>
                    <a:off x="2517635"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dirty="0">
                      <a:solidFill>
                        <a:srgbClr val="505050">
                          <a:lumMod val="60000"/>
                          <a:lumOff val="40000"/>
                        </a:srgbClr>
                      </a:solidFill>
                      <a:latin typeface="Segoe UI Semilight"/>
                      <a:ea typeface="Segoe UI" pitchFamily="34" charset="0"/>
                      <a:cs typeface="Segoe UI" pitchFamily="34" charset="0"/>
                    </a:endParaRPr>
                  </a:p>
                </p:txBody>
              </p:sp>
            </p:grpSp>
            <p:pic>
              <p:nvPicPr>
                <p:cNvPr id="112" name="Picture 111"/>
                <p:cNvPicPr>
                  <a:picLocks noChangeAspect="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t="22854" b="19231"/>
                <a:stretch/>
              </p:blipFill>
              <p:spPr>
                <a:xfrm>
                  <a:off x="7153034" y="5768760"/>
                  <a:ext cx="921000" cy="533401"/>
                </a:xfrm>
                <a:prstGeom prst="rect">
                  <a:avLst/>
                </a:prstGeom>
              </p:spPr>
            </p:pic>
            <p:pic>
              <p:nvPicPr>
                <p:cNvPr id="151" name="Picture 1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9789" y="683705"/>
                  <a:ext cx="952779" cy="476390"/>
                </a:xfrm>
                <a:prstGeom prst="rect">
                  <a:avLst/>
                </a:prstGeom>
              </p:spPr>
            </p:pic>
            <p:pic>
              <p:nvPicPr>
                <p:cNvPr id="77" name="Picture 76"/>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4783" r="5023"/>
                <a:stretch/>
              </p:blipFill>
              <p:spPr>
                <a:xfrm>
                  <a:off x="11033465" y="3256297"/>
                  <a:ext cx="1034297" cy="496687"/>
                </a:xfrm>
                <a:prstGeom prst="rect">
                  <a:avLst/>
                </a:prstGeom>
              </p:spPr>
            </p:pic>
            <p:pic>
              <p:nvPicPr>
                <p:cNvPr id="86" name="Picture 8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2120" y="4418824"/>
                  <a:ext cx="1013790" cy="550389"/>
                </a:xfrm>
                <a:prstGeom prst="rect">
                  <a:avLst/>
                </a:prstGeom>
              </p:spPr>
            </p:pic>
            <p:pic>
              <p:nvPicPr>
                <p:cNvPr id="92" name="Picture 91"/>
                <p:cNvPicPr>
                  <a:picLocks noChangeAspect="1"/>
                </p:cNvPicPr>
                <p:nvPr/>
              </p:nvPicPr>
              <p:blipFill>
                <a:blip r:embed="rId7"/>
                <a:stretch>
                  <a:fillRect/>
                </a:stretch>
              </p:blipFill>
              <p:spPr>
                <a:xfrm>
                  <a:off x="4670713" y="5750352"/>
                  <a:ext cx="867323" cy="580169"/>
                </a:xfrm>
                <a:prstGeom prst="rect">
                  <a:avLst/>
                </a:prstGeom>
              </p:spPr>
            </p:pic>
            <p:pic>
              <p:nvPicPr>
                <p:cNvPr id="94" name="Picture 28" descr="http://www.zebravisual.com/wp-content/uploads/2014/01/skanska.jp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36621" y="3349531"/>
                  <a:ext cx="1059842" cy="363228"/>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4" descr="http://refineicd.com/img/ge.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22569" y="715034"/>
                  <a:ext cx="1107360" cy="435682"/>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95"/>
                <p:cNvPicPr>
                  <a:picLocks noChangeAspect="1"/>
                </p:cNvPicPr>
                <p:nvPr/>
              </p:nvPicPr>
              <p:blipFill>
                <a:blip r:embed="rId10">
                  <a:clrChange>
                    <a:clrFrom>
                      <a:srgbClr val="FFFFFF"/>
                    </a:clrFrom>
                    <a:clrTo>
                      <a:srgbClr val="FFFFFF">
                        <a:alpha val="0"/>
                      </a:srgbClr>
                    </a:clrTo>
                  </a:clrChange>
                </a:blip>
                <a:stretch>
                  <a:fillRect/>
                </a:stretch>
              </p:blipFill>
              <p:spPr>
                <a:xfrm>
                  <a:off x="5990941" y="3098195"/>
                  <a:ext cx="650284" cy="704680"/>
                </a:xfrm>
                <a:prstGeom prst="rect">
                  <a:avLst/>
                </a:prstGeom>
              </p:spPr>
            </p:pic>
            <p:pic>
              <p:nvPicPr>
                <p:cNvPr id="97" name="Picture 96"/>
                <p:cNvPicPr>
                  <a:picLocks noChangeAspect="1"/>
                </p:cNvPicPr>
                <p:nvPr/>
              </p:nvPicPr>
              <p:blipFill>
                <a:blip r:embed="rId11">
                  <a:clrChange>
                    <a:clrFrom>
                      <a:srgbClr val="FFFFFF"/>
                    </a:clrFrom>
                    <a:clrTo>
                      <a:srgbClr val="FFFFFF">
                        <a:alpha val="0"/>
                      </a:srgbClr>
                    </a:clrTo>
                  </a:clrChange>
                </a:blip>
                <a:stretch>
                  <a:fillRect/>
                </a:stretch>
              </p:blipFill>
              <p:spPr>
                <a:xfrm>
                  <a:off x="8642502" y="708240"/>
                  <a:ext cx="646522" cy="376334"/>
                </a:xfrm>
                <a:prstGeom prst="rect">
                  <a:avLst/>
                </a:prstGeom>
              </p:spPr>
            </p:pic>
            <p:pic>
              <p:nvPicPr>
                <p:cNvPr id="99" name="Picture 98"/>
                <p:cNvPicPr>
                  <a:picLocks noChangeAspect="1"/>
                </p:cNvPicPr>
                <p:nvPr/>
              </p:nvPicPr>
              <p:blipFill>
                <a:blip r:embed="rId12">
                  <a:clrChange>
                    <a:clrFrom>
                      <a:srgbClr val="FFFFFF"/>
                    </a:clrFrom>
                    <a:clrTo>
                      <a:srgbClr val="FFFFFF">
                        <a:alpha val="0"/>
                      </a:srgbClr>
                    </a:clrTo>
                  </a:clrChange>
                </a:blip>
                <a:stretch>
                  <a:fillRect/>
                </a:stretch>
              </p:blipFill>
              <p:spPr>
                <a:xfrm>
                  <a:off x="4541837" y="2051905"/>
                  <a:ext cx="990571" cy="254449"/>
                </a:xfrm>
                <a:prstGeom prst="rect">
                  <a:avLst/>
                </a:prstGeom>
              </p:spPr>
            </p:pic>
            <p:pic>
              <p:nvPicPr>
                <p:cNvPr id="102" name="Picture 101"/>
                <p:cNvPicPr>
                  <a:picLocks noChangeAspect="1"/>
                </p:cNvPicPr>
                <p:nvPr/>
              </p:nvPicPr>
              <p:blipFill>
                <a:blip r:embed="rId13">
                  <a:clrChange>
                    <a:clrFrom>
                      <a:srgbClr val="FDFDFD"/>
                    </a:clrFrom>
                    <a:clrTo>
                      <a:srgbClr val="FDFDFD">
                        <a:alpha val="0"/>
                      </a:srgbClr>
                    </a:clrTo>
                  </a:clrChange>
                </a:blip>
                <a:stretch>
                  <a:fillRect/>
                </a:stretch>
              </p:blipFill>
              <p:spPr>
                <a:xfrm>
                  <a:off x="9717764" y="750082"/>
                  <a:ext cx="1067465" cy="360878"/>
                </a:xfrm>
                <a:prstGeom prst="rect">
                  <a:avLst/>
                </a:prstGeom>
              </p:spPr>
            </p:pic>
            <p:pic>
              <p:nvPicPr>
                <p:cNvPr id="104" name="Picture 14" descr="http://inmannews.wpengine.netdna-cdn.com/wp-content/uploads/2013/04/DocuSign.jpeg"/>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063807" y="2079251"/>
                  <a:ext cx="983520" cy="263364"/>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p:cNvPicPr>
                  <a:picLocks noChangeAspect="1"/>
                </p:cNvPicPr>
                <p:nvPr/>
              </p:nvPicPr>
              <p:blipFill>
                <a:blip r:embed="rId15">
                  <a:clrChange>
                    <a:clrFrom>
                      <a:srgbClr val="FFFFFF"/>
                    </a:clrFrom>
                    <a:clrTo>
                      <a:srgbClr val="FFFFFF">
                        <a:alpha val="0"/>
                      </a:srgbClr>
                    </a:clrTo>
                  </a:clrChange>
                </a:blip>
                <a:stretch>
                  <a:fillRect/>
                </a:stretch>
              </p:blipFill>
              <p:spPr>
                <a:xfrm>
                  <a:off x="5966643" y="5859342"/>
                  <a:ext cx="848900" cy="413982"/>
                </a:xfrm>
                <a:prstGeom prst="rect">
                  <a:avLst/>
                </a:prstGeom>
              </p:spPr>
            </p:pic>
            <p:pic>
              <p:nvPicPr>
                <p:cNvPr id="106" name="Picture 105"/>
                <p:cNvPicPr>
                  <a:picLocks noChangeAspect="1"/>
                </p:cNvPicPr>
                <p:nvPr/>
              </p:nvPicPr>
              <p:blipFill>
                <a:blip r:embed="rId16">
                  <a:clrChange>
                    <a:clrFrom>
                      <a:srgbClr val="FFFFFF"/>
                    </a:clrFrom>
                    <a:clrTo>
                      <a:srgbClr val="FFFFFF">
                        <a:alpha val="0"/>
                      </a:srgbClr>
                    </a:clrTo>
                  </a:clrChange>
                </a:blip>
                <a:stretch>
                  <a:fillRect/>
                </a:stretch>
              </p:blipFill>
              <p:spPr>
                <a:xfrm>
                  <a:off x="9774552" y="5873075"/>
                  <a:ext cx="945414" cy="367847"/>
                </a:xfrm>
                <a:prstGeom prst="rect">
                  <a:avLst/>
                </a:prstGeom>
              </p:spPr>
            </p:pic>
            <p:pic>
              <p:nvPicPr>
                <p:cNvPr id="107" name="Picture 16"/>
                <p:cNvPicPr>
                  <a:picLocks noChangeAspect="1" noChangeArrowheads="1"/>
                </p:cNvPicPr>
                <p:nvPr/>
              </p:nvPicPr>
              <p:blipFill rotWithShape="1">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t="42579" b="36947"/>
                <a:stretch/>
              </p:blipFill>
              <p:spPr bwMode="auto">
                <a:xfrm>
                  <a:off x="5837237" y="4693537"/>
                  <a:ext cx="1057551" cy="12991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https://customers.microsoft.com/Assets/8c43ac42-ac81-e411-bb35-6c3be5a84144/Toyota%20Motor%20Europe%20logo.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022242" y="831421"/>
                  <a:ext cx="1094679" cy="32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descr="https://customers.microsoft.com/Assets/520042cf-0fd3-e411-b49f-6c3be5a84144/alaska.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070013" y="1984502"/>
                  <a:ext cx="1169907" cy="423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6" descr="https://customers.microsoft.com/Assets/0fa5357b-8208-e411-bef3-acdc0af5c1c4/McKesson%20Logo.jp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397372" y="2125662"/>
                  <a:ext cx="1130104" cy="161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8" descr="https://customers.microsoft.com/Assets/43a03553-77a6-e411-bfdd-6c3be5a8e164/Heineken%20Logo.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605511" y="3187707"/>
                  <a:ext cx="971660" cy="49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https://customers.microsoft.com/Assets/2517d5ff-22f0-e411-80f0-c4346bac0abc/Crest.jp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897695" y="3031724"/>
                  <a:ext cx="7143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0" descr="UL"/>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667478" y="4340428"/>
                  <a:ext cx="84772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139668" y="4399685"/>
                  <a:ext cx="1047500" cy="789918"/>
                </a:xfrm>
                <a:prstGeom prst="rect">
                  <a:avLst/>
                </a:prstGeom>
              </p:spPr>
            </p:pic>
            <p:pic>
              <p:nvPicPr>
                <p:cNvPr id="1036" name="Picture 12" descr="https://customers.microsoft.com/Assets/5d0a9e8c-e85a-e411-be56-6c3be5bde970/Callaway%20Golf%20Logo.jp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054653" y="4449479"/>
                  <a:ext cx="1031874" cy="584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Picture 13" descr="https://customers.microsoft.com/Assets/a193f094-a218-e411-a36d-acdc0af5c1c4/Wellmark.jp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406078" y="5931273"/>
                  <a:ext cx="1121565" cy="22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8" name="Picture 14" descr="https://customers.microsoft.com/Assets/3bf17d84-db74-e411-92bf-6c3be5a8e164/HarperCollins%20Logo.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1022242" y="6028386"/>
                  <a:ext cx="1076971" cy="12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791706" y="2097673"/>
                  <a:ext cx="1173794" cy="226521"/>
                </a:xfrm>
                <a:prstGeom prst="rect">
                  <a:avLst/>
                </a:prstGeom>
              </p:spPr>
            </p:pic>
            <p:pic>
              <p:nvPicPr>
                <p:cNvPr id="7" name="Picture 1" descr="http://www.appmarketingagentur.de/wp-content/uploads/2012/08/logo_lufthansa_systems.jp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68786" y="2005747"/>
                  <a:ext cx="1172192" cy="417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0" name="Picture 2" descr="http://ycdtc.com/ColoradoSF/WalMart.png"/>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889288" y="829594"/>
                <a:ext cx="978629" cy="238920"/>
              </a:xfrm>
              <a:prstGeom prst="rect">
                <a:avLst/>
              </a:prstGeom>
              <a:noFill/>
              <a:extLst>
                <a:ext uri="{909E8E84-426E-40DD-AFC4-6F175D3DCCD1}">
                  <a14:hiddenFill xmlns:a14="http://schemas.microsoft.com/office/drawing/2010/main">
                    <a:solidFill>
                      <a:srgbClr val="FFFFFF"/>
                    </a:solidFill>
                  </a14:hiddenFill>
                </a:ext>
              </a:extLst>
            </p:spPr>
          </p:pic>
        </p:grpSp>
        <p:pic>
          <p:nvPicPr>
            <p:cNvPr id="78" name="Picture 77"/>
            <p:cNvPicPr>
              <a:picLocks noChangeAspect="1"/>
            </p:cNvPicPr>
            <p:nvPr/>
          </p:nvPicPr>
          <p:blipFill>
            <a:blip r:embed="rId31">
              <a:clrChange>
                <a:clrFrom>
                  <a:srgbClr val="FFFFFF"/>
                </a:clrFrom>
                <a:clrTo>
                  <a:srgbClr val="FFFFFF">
                    <a:alpha val="0"/>
                  </a:srgbClr>
                </a:clrTo>
              </a:clrChange>
            </a:blip>
            <a:stretch>
              <a:fillRect/>
            </a:stretch>
          </p:blipFill>
          <p:spPr>
            <a:xfrm>
              <a:off x="8457264" y="3309620"/>
              <a:ext cx="1044718" cy="425625"/>
            </a:xfrm>
            <a:prstGeom prst="rect">
              <a:avLst/>
            </a:prstGeom>
          </p:spPr>
        </p:pic>
        <p:pic>
          <p:nvPicPr>
            <p:cNvPr id="81" name="Picture 4" descr="http://the-digital-reader.com/wp-content/uploads/2015/03/jet-logo111.jpg"/>
            <p:cNvPicPr>
              <a:picLocks noChangeAspect="1" noChangeArrowheads="1"/>
            </p:cNvPicPr>
            <p:nvPr/>
          </p:nvPicPr>
          <p:blipFill>
            <a:blip r:embed="rId3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86839" y="4590572"/>
              <a:ext cx="936086" cy="41413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90811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34"/>
                                        </p:tgtEl>
                                        <p:attrNameLst>
                                          <p:attrName>style.visibility</p:attrName>
                                        </p:attrNameLst>
                                      </p:cBhvr>
                                      <p:to>
                                        <p:strVal val="visible"/>
                                      </p:to>
                                    </p:set>
                                    <p:animEffect transition="in" filter="fade">
                                      <p:cBhvr>
                                        <p:cTn id="16"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3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
        <p:nvSpPr>
          <p:cNvPr id="11" name="Rectangle 10"/>
          <p:cNvSpPr/>
          <p:nvPr/>
        </p:nvSpPr>
        <p:spPr>
          <a:xfrm>
            <a:off x="6953812" y="3885112"/>
            <a:ext cx="5038520" cy="2758117"/>
          </a:xfrm>
          <a:prstGeom prst="rect">
            <a:avLst/>
          </a:prstGeom>
          <a:solidFill>
            <a:srgbClr val="68217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249" tIns="274249" rIns="274249" rtlCol="0" anchor="t"/>
          <a:lstStyle/>
          <a:p>
            <a:pPr marL="507848" marR="0" lvl="0" indent="-507848" defTabSz="914400" eaLnBrk="1" fontAlgn="auto" latinLnBrk="0" hangingPunct="1">
              <a:lnSpc>
                <a:spcPct val="100000"/>
              </a:lnSpc>
              <a:spcBef>
                <a:spcPts val="0"/>
              </a:spcBef>
              <a:spcAft>
                <a:spcPts val="1200"/>
              </a:spcAft>
              <a:buClrTx/>
              <a:buSzTx/>
              <a:buFontTx/>
              <a:buNone/>
              <a:tabLst/>
              <a:defRPr/>
            </a:pPr>
            <a:r>
              <a:rPr kumimoji="0" lang="en-US" sz="3199" b="0" i="0" u="none" strike="noStrike" kern="0" cap="none" spc="0" normalizeH="0" baseline="0" noProof="0" dirty="0">
                <a:ln>
                  <a:noFill/>
                </a:ln>
                <a:solidFill>
                  <a:schemeClr val="bg1"/>
                </a:solidFill>
                <a:effectLst/>
                <a:uLnTx/>
                <a:uFillTx/>
                <a:latin typeface="+mj-lt"/>
                <a:sym typeface="Wingdings" panose="05000000000000000000" pitchFamily="2" charset="2"/>
              </a:rPr>
              <a:t></a:t>
            </a:r>
            <a:r>
              <a:rPr kumimoji="0" lang="en-US" sz="3199" b="0" i="0" u="none" strike="noStrike" kern="0" cap="none" spc="0" normalizeH="0" baseline="0" noProof="0" dirty="0">
                <a:ln>
                  <a:noFill/>
                </a:ln>
                <a:solidFill>
                  <a:sysClr val="windowText" lastClr="000000"/>
                </a:solidFill>
                <a:effectLst/>
                <a:uLnTx/>
                <a:uFillTx/>
                <a:latin typeface="+mj-lt"/>
                <a:sym typeface="Wingdings" panose="05000000000000000000" pitchFamily="2" charset="2"/>
              </a:rPr>
              <a:t> </a:t>
            </a:r>
            <a:r>
              <a:rPr kumimoji="0" lang="en-US" sz="3199" b="0" i="0" u="none" strike="noStrike" kern="0" cap="none" spc="0" normalizeH="0" baseline="0" noProof="0" dirty="0">
                <a:ln>
                  <a:noFill/>
                </a:ln>
                <a:solidFill>
                  <a:schemeClr val="bg1"/>
                </a:solidFill>
                <a:effectLst/>
                <a:uLnTx/>
                <a:uFillTx/>
                <a:latin typeface="Segoe UI Light" panose="020B0502040204020203" pitchFamily="34" charset="0"/>
              </a:rPr>
              <a:t>Game sessions hosted using Azure</a:t>
            </a:r>
          </a:p>
          <a:p>
            <a:pPr marL="507848" marR="0" lvl="0" indent="-507848" defTabSz="914400" eaLnBrk="1" fontAlgn="auto" latinLnBrk="0" hangingPunct="1">
              <a:lnSpc>
                <a:spcPct val="100000"/>
              </a:lnSpc>
              <a:spcBef>
                <a:spcPts val="0"/>
              </a:spcBef>
              <a:spcAft>
                <a:spcPts val="1200"/>
              </a:spcAft>
              <a:buClrTx/>
              <a:buSzTx/>
              <a:buFontTx/>
              <a:buNone/>
              <a:tabLst/>
              <a:defRPr/>
            </a:pPr>
            <a:r>
              <a:rPr kumimoji="0" lang="en-US" sz="3199" b="0" i="0" u="none" strike="noStrike" kern="0" cap="none" spc="0" normalizeH="0" baseline="0" noProof="0" dirty="0">
                <a:ln>
                  <a:noFill/>
                </a:ln>
                <a:solidFill>
                  <a:schemeClr val="bg1"/>
                </a:solidFill>
                <a:effectLst/>
                <a:uLnTx/>
                <a:uFillTx/>
                <a:latin typeface="Segoe UI Light" panose="020B0502040204020203" pitchFamily="34" charset="0"/>
                <a:sym typeface="Wingdings" panose="05000000000000000000" pitchFamily="2" charset="2"/>
              </a:rPr>
              <a:t> </a:t>
            </a:r>
            <a:r>
              <a:rPr kumimoji="0" lang="en-US" sz="3199" b="0" i="0" u="none" strike="noStrike" kern="0" cap="none" spc="0" normalizeH="0" baseline="0" noProof="0" dirty="0">
                <a:ln>
                  <a:noFill/>
                </a:ln>
                <a:solidFill>
                  <a:schemeClr val="bg1"/>
                </a:solidFill>
                <a:effectLst/>
                <a:uLnTx/>
                <a:uFillTx/>
                <a:latin typeface="Segoe UI Light" panose="020B0502040204020203" pitchFamily="34" charset="0"/>
              </a:rPr>
              <a:t>Hosted using &gt;100,000 Azure Virtual Machines</a:t>
            </a:r>
          </a:p>
        </p:txBody>
      </p:sp>
      <p:sp>
        <p:nvSpPr>
          <p:cNvPr id="3" name="Title 2"/>
          <p:cNvSpPr>
            <a:spLocks noGrp="1"/>
          </p:cNvSpPr>
          <p:nvPr>
            <p:ph type="title" idx="4294967295"/>
          </p:nvPr>
        </p:nvSpPr>
        <p:spPr>
          <a:xfrm>
            <a:off x="227012" y="1066800"/>
            <a:ext cx="9855200" cy="2698750"/>
          </a:xfrm>
          <a:prstGeom prst="rect">
            <a:avLst/>
          </a:prstGeom>
        </p:spPr>
        <p:txBody>
          <a:bodyPr/>
          <a:lstStyle/>
          <a:p>
            <a:r>
              <a:rPr lang="en-US" dirty="0" err="1"/>
              <a:t>Titanfall</a:t>
            </a:r>
            <a:endParaRPr lang="en-US" dirty="0"/>
          </a:p>
        </p:txBody>
      </p:sp>
    </p:spTree>
    <p:extLst>
      <p:ext uri="{BB962C8B-B14F-4D97-AF65-F5344CB8AC3E}">
        <p14:creationId xmlns:p14="http://schemas.microsoft.com/office/powerpoint/2010/main" val="108403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rgbClr val="67337E"/>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1067" t="24520" r="18258"/>
          <a:stretch/>
        </p:blipFill>
        <p:spPr>
          <a:xfrm>
            <a:off x="9523" y="1553029"/>
            <a:ext cx="4113728" cy="5173452"/>
          </a:xfrm>
          <a:prstGeom prst="rect">
            <a:avLst/>
          </a:prstGeom>
        </p:spPr>
      </p:pic>
      <p:sp>
        <p:nvSpPr>
          <p:cNvPr id="8" name="TextBox 7"/>
          <p:cNvSpPr txBox="1"/>
          <p:nvPr/>
        </p:nvSpPr>
        <p:spPr>
          <a:xfrm>
            <a:off x="3991427" y="1818820"/>
            <a:ext cx="7997371" cy="3785652"/>
          </a:xfrm>
          <a:prstGeom prst="rect">
            <a:avLst/>
          </a:prstGeom>
          <a:noFill/>
        </p:spPr>
        <p:txBody>
          <a:bodyPr wrap="square" rtlCol="0">
            <a:spAutoFit/>
          </a:bodyPr>
          <a:lstStyle/>
          <a:p>
            <a:pPr marL="571329" marR="0" lvl="0" indent="-571329" defTabSz="914126" eaLnBrk="1" fontAlgn="auto" latinLnBrk="0" hangingPunct="1">
              <a:lnSpc>
                <a:spcPct val="150000"/>
              </a:lnSpc>
              <a:spcBef>
                <a:spcPts val="0"/>
              </a:spcBef>
              <a:spcAft>
                <a:spcPts val="0"/>
              </a:spcAft>
              <a:buClrTx/>
              <a:buSzTx/>
              <a:buFont typeface="Segoe UI Light" panose="020B0502040204020203" pitchFamily="34" charset="0"/>
              <a:buChar char="►"/>
              <a:tabLst/>
              <a:defRPr/>
            </a:pPr>
            <a:r>
              <a:rPr kumimoji="0" lang="en-US" sz="4000" b="0" i="0" u="none" strike="noStrike" kern="0" cap="none" spc="0" normalizeH="0" baseline="0" noProof="0" dirty="0">
                <a:ln>
                  <a:noFill/>
                </a:ln>
                <a:solidFill>
                  <a:prstClr val="white"/>
                </a:solidFill>
                <a:effectLst/>
                <a:uLnTx/>
                <a:uFillTx/>
                <a:latin typeface="+mj-lt"/>
                <a:cs typeface="Segoe UI Light" panose="020B0502040204020203" pitchFamily="34" charset="0"/>
              </a:rPr>
              <a:t>Student Internships over Summer</a:t>
            </a:r>
          </a:p>
          <a:p>
            <a:pPr marL="571329" marR="0" lvl="0" indent="-571329" defTabSz="914126" eaLnBrk="1" fontAlgn="auto" latinLnBrk="0" hangingPunct="1">
              <a:lnSpc>
                <a:spcPct val="150000"/>
              </a:lnSpc>
              <a:spcBef>
                <a:spcPts val="0"/>
              </a:spcBef>
              <a:spcAft>
                <a:spcPts val="0"/>
              </a:spcAft>
              <a:buClrTx/>
              <a:buSzTx/>
              <a:buFont typeface="Segoe UI Light" panose="020B0502040204020203" pitchFamily="34" charset="0"/>
              <a:buChar char="►"/>
              <a:tabLst/>
              <a:defRPr/>
            </a:pPr>
            <a:r>
              <a:rPr kumimoji="0" lang="en-US" sz="4000" b="0" i="0" u="none" strike="noStrike" kern="0" cap="none" spc="0" normalizeH="0" baseline="0" noProof="0" dirty="0">
                <a:ln>
                  <a:noFill/>
                </a:ln>
                <a:solidFill>
                  <a:prstClr val="white"/>
                </a:solidFill>
                <a:effectLst/>
                <a:uLnTx/>
                <a:uFillTx/>
                <a:latin typeface="+mj-lt"/>
                <a:cs typeface="Segoe UI Light" panose="020B0502040204020203" pitchFamily="34" charset="0"/>
              </a:rPr>
              <a:t>Innovative Projects</a:t>
            </a:r>
          </a:p>
          <a:p>
            <a:pPr marL="571329" marR="0" lvl="0" indent="-571329" defTabSz="914126" eaLnBrk="1" fontAlgn="auto" latinLnBrk="0" hangingPunct="1">
              <a:lnSpc>
                <a:spcPct val="150000"/>
              </a:lnSpc>
              <a:spcBef>
                <a:spcPts val="0"/>
              </a:spcBef>
              <a:spcAft>
                <a:spcPts val="0"/>
              </a:spcAft>
              <a:buClrTx/>
              <a:buSzTx/>
              <a:buFont typeface="Segoe UI Light" panose="020B0502040204020203" pitchFamily="34" charset="0"/>
              <a:buChar char="►"/>
              <a:tabLst/>
              <a:defRPr/>
            </a:pPr>
            <a:r>
              <a:rPr kumimoji="0" lang="en-US" sz="4000" b="0" i="0" u="none" strike="noStrike" kern="0" cap="none" spc="0" normalizeH="0" baseline="0" noProof="0" dirty="0">
                <a:ln>
                  <a:noFill/>
                </a:ln>
                <a:solidFill>
                  <a:prstClr val="white"/>
                </a:solidFill>
                <a:effectLst/>
                <a:uLnTx/>
                <a:uFillTx/>
                <a:latin typeface="+mj-lt"/>
                <a:cs typeface="Segoe UI Light" panose="020B0502040204020203" pitchFamily="34" charset="0"/>
              </a:rPr>
              <a:t>Register at </a:t>
            </a:r>
            <a:r>
              <a:rPr kumimoji="0" lang="en-US" sz="4000" b="0" i="0" u="sng" strike="noStrike" kern="0" cap="none" spc="0" normalizeH="0" baseline="0" noProof="0" dirty="0">
                <a:ln>
                  <a:noFill/>
                </a:ln>
                <a:solidFill>
                  <a:schemeClr val="bg1"/>
                </a:solidFill>
                <a:effectLst/>
                <a:uLnTx/>
                <a:uFillTx/>
                <a:latin typeface="+mj-lt"/>
                <a:cs typeface="Segoe UI Light" panose="020B0502040204020203" pitchFamily="34" charset="0"/>
              </a:rPr>
              <a:t>http://msa.ms</a:t>
            </a:r>
            <a:r>
              <a:rPr kumimoji="0" lang="en-US" sz="4000" b="0" i="0" u="none" strike="noStrike" kern="0" cap="none" spc="0" normalizeH="0" baseline="0" noProof="0" dirty="0">
                <a:ln>
                  <a:noFill/>
                </a:ln>
                <a:solidFill>
                  <a:prstClr val="white"/>
                </a:solidFill>
                <a:effectLst/>
                <a:uLnTx/>
                <a:uFillTx/>
                <a:latin typeface="+mj-lt"/>
                <a:cs typeface="Segoe UI Light" panose="020B0502040204020203" pitchFamily="34" charset="0"/>
              </a:rPr>
              <a:t> </a:t>
            </a:r>
          </a:p>
          <a:p>
            <a:pPr marL="571329" marR="0" lvl="0" indent="-571329" defTabSz="914126" eaLnBrk="1" fontAlgn="auto" latinLnBrk="0" hangingPunct="1">
              <a:lnSpc>
                <a:spcPct val="150000"/>
              </a:lnSpc>
              <a:spcBef>
                <a:spcPts val="0"/>
              </a:spcBef>
              <a:spcAft>
                <a:spcPts val="0"/>
              </a:spcAft>
              <a:buClrTx/>
              <a:buSzTx/>
              <a:buFont typeface="Segoe UI Light" panose="020B0502040204020203" pitchFamily="34" charset="0"/>
              <a:buChar char="►"/>
              <a:tabLst/>
              <a:defRPr/>
            </a:pPr>
            <a:endParaRPr kumimoji="0" lang="en-US" sz="4000" b="0" i="0" u="none" strike="noStrike" kern="0" cap="none" spc="0" normalizeH="0" baseline="0" noProof="0" dirty="0">
              <a:ln>
                <a:noFill/>
              </a:ln>
              <a:solidFill>
                <a:prstClr val="white"/>
              </a:solidFill>
              <a:effectLst/>
              <a:uLnTx/>
              <a:uFillTx/>
              <a:latin typeface="+mj-lt"/>
              <a:cs typeface="Segoe UI Light" panose="020B0502040204020203" pitchFamily="34"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60555" y="6035313"/>
            <a:ext cx="2228270" cy="819654"/>
          </a:xfrm>
          <a:prstGeom prst="rect">
            <a:avLst/>
          </a:prstGeom>
        </p:spPr>
      </p:pic>
      <p:pic>
        <p:nvPicPr>
          <p:cNvPr id="10" name="Picture 9"/>
          <p:cNvPicPr>
            <a:picLocks noChangeAspect="1"/>
          </p:cNvPicPr>
          <p:nvPr/>
        </p:nvPicPr>
        <p:blipFill>
          <a:blip r:embed="rId4" cstate="print">
            <a:clrChange>
              <a:clrFrom>
                <a:srgbClr val="5B2D90"/>
              </a:clrFrom>
              <a:clrTo>
                <a:srgbClr val="5B2D90">
                  <a:alpha val="0"/>
                </a:srgbClr>
              </a:clrTo>
            </a:clrChange>
            <a:extLst>
              <a:ext uri="{28A0092B-C50C-407E-A947-70E740481C1C}">
                <a14:useLocalDpi xmlns:a14="http://schemas.microsoft.com/office/drawing/2010/main" val="0"/>
              </a:ext>
            </a:extLst>
          </a:blip>
          <a:stretch>
            <a:fillRect/>
          </a:stretch>
        </p:blipFill>
        <p:spPr>
          <a:xfrm>
            <a:off x="8792107" y="6189293"/>
            <a:ext cx="1168448" cy="511694"/>
          </a:xfrm>
          <a:prstGeom prst="rect">
            <a:avLst/>
          </a:prstGeom>
        </p:spPr>
      </p:pic>
      <p:sp>
        <p:nvSpPr>
          <p:cNvPr id="6" name="Title 1"/>
          <p:cNvSpPr txBox="1">
            <a:spLocks/>
          </p:cNvSpPr>
          <p:nvPr/>
        </p:nvSpPr>
        <p:spPr>
          <a:xfrm>
            <a:off x="2162630" y="597052"/>
            <a:ext cx="8205780" cy="557784"/>
          </a:xfrm>
          <a:prstGeom prst="rect">
            <a:avLst/>
          </a:prstGeom>
        </p:spPr>
        <p:txBody>
          <a:bodyPr vert="horz" lIns="91440" tIns="45720" rIns="91440" bIns="45720" rtlCol="0" anchor="b">
            <a:noAutofit/>
          </a:bodyPr>
          <a:lstStyle>
            <a:lvl1pPr algn="ctr" defTabSz="914126" rtl="0" eaLnBrk="1" latinLnBrk="0" hangingPunct="1">
              <a:lnSpc>
                <a:spcPct val="90000"/>
              </a:lnSpc>
              <a:spcBef>
                <a:spcPct val="0"/>
              </a:spcBef>
              <a:buNone/>
              <a:defRPr sz="5998" kern="1200">
                <a:solidFill>
                  <a:schemeClr val="tx1"/>
                </a:solidFill>
                <a:latin typeface="+mj-lt"/>
                <a:ea typeface="+mj-ea"/>
                <a:cs typeface="+mj-cs"/>
              </a:defRPr>
            </a:lvl1pPr>
          </a:lstStyle>
          <a:p>
            <a:pPr marL="0" marR="0" lvl="0" indent="0" algn="l" defTabSz="914126" rtl="0" eaLnBrk="1" fontAlgn="auto" latinLnBrk="0" hangingPunct="1">
              <a:lnSpc>
                <a:spcPct val="90000"/>
              </a:lnSpc>
              <a:spcBef>
                <a:spcPct val="0"/>
              </a:spcBef>
              <a:spcAft>
                <a:spcPts val="0"/>
              </a:spcAft>
              <a:buClrTx/>
              <a:buSzTx/>
              <a:buFontTx/>
              <a:buNone/>
              <a:tabLst/>
              <a:defRPr/>
            </a:pPr>
            <a:r>
              <a:rPr kumimoji="0" lang="en-GB" sz="4800" b="1" i="0" u="none" strike="noStrike" kern="1200" cap="none" spc="0" normalizeH="0" baseline="0" noProof="0" dirty="0">
                <a:ln>
                  <a:noFill/>
                </a:ln>
                <a:solidFill>
                  <a:schemeClr val="bg1"/>
                </a:solidFill>
                <a:effectLst/>
                <a:uLnTx/>
                <a:uFillTx/>
                <a:latin typeface="Segoe UI Semilight" panose="020B0402040204020203" pitchFamily="34" charset="0"/>
                <a:ea typeface="+mj-ea"/>
                <a:cs typeface="Segoe UI Semilight" panose="020B0402040204020203" pitchFamily="34" charset="0"/>
              </a:rPr>
              <a:t>Microsoft Student Accelerator</a:t>
            </a:r>
          </a:p>
        </p:txBody>
      </p:sp>
    </p:spTree>
    <p:extLst>
      <p:ext uri="{BB962C8B-B14F-4D97-AF65-F5344CB8AC3E}">
        <p14:creationId xmlns:p14="http://schemas.microsoft.com/office/powerpoint/2010/main" val="7310892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1" y="1380"/>
            <a:ext cx="4870581" cy="685524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Oval 3"/>
          <p:cNvSpPr/>
          <p:nvPr/>
        </p:nvSpPr>
        <p:spPr bwMode="auto">
          <a:xfrm>
            <a:off x="3107107" y="964474"/>
            <a:ext cx="1488017" cy="1488017"/>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91" rIns="0" bIns="143391" numCol="1" spcCol="0" rtlCol="0" fromWordArt="0" anchor="ctr"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372" b="1"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sp>
        <p:nvSpPr>
          <p:cNvPr id="6" name="TextBox 5"/>
          <p:cNvSpPr txBox="1"/>
          <p:nvPr/>
        </p:nvSpPr>
        <p:spPr>
          <a:xfrm>
            <a:off x="343851" y="2706766"/>
            <a:ext cx="4284157" cy="1743524"/>
          </a:xfrm>
          <a:prstGeom prst="rect">
            <a:avLst/>
          </a:prstGeom>
          <a:noFill/>
        </p:spPr>
        <p:txBody>
          <a:bodyPr wrap="square" lIns="179238" tIns="143391" rIns="179238" bIns="143391" rtlCol="0">
            <a:spAutoFit/>
          </a:bodyPr>
          <a:lstStyle/>
          <a:p>
            <a:pPr marL="0" marR="0" lvl="0" indent="0" defTabSz="914180" eaLnBrk="1" fontAlgn="auto" latinLnBrk="0" hangingPunct="1">
              <a:lnSpc>
                <a:spcPct val="90000"/>
              </a:lnSpc>
              <a:spcBef>
                <a:spcPts val="0"/>
              </a:spcBef>
              <a:spcAft>
                <a:spcPts val="1176"/>
              </a:spcAft>
              <a:buClrTx/>
              <a:buSzTx/>
              <a:buFontTx/>
              <a:buNone/>
              <a:tabLst/>
              <a:defRPr/>
            </a:pPr>
            <a:r>
              <a:rPr kumimoji="0" lang="en-US" sz="1568" b="0" i="0" u="none" strike="noStrike" kern="0" cap="none" spc="0" normalizeH="0" baseline="0" noProof="0" dirty="0" err="1">
                <a:ln>
                  <a:noFill/>
                </a:ln>
                <a:solidFill>
                  <a:srgbClr val="505050">
                    <a:lumMod val="75000"/>
                  </a:srgbClr>
                </a:solidFill>
                <a:effectLst/>
                <a:uLnTx/>
                <a:uFillTx/>
                <a:latin typeface="Segoe UI Semilight"/>
              </a:rPr>
              <a:t>IoT</a:t>
            </a:r>
            <a:r>
              <a:rPr kumimoji="0" lang="en-US" sz="1568" b="0" i="0" u="none" strike="noStrike" kern="0" cap="none" spc="0" normalizeH="0" baseline="0" noProof="0" dirty="0">
                <a:ln>
                  <a:noFill/>
                </a:ln>
                <a:solidFill>
                  <a:srgbClr val="505050">
                    <a:lumMod val="75000"/>
                  </a:srgbClr>
                </a:solidFill>
                <a:effectLst/>
                <a:uLnTx/>
                <a:uFillTx/>
                <a:latin typeface="Segoe UI Semilight"/>
              </a:rPr>
              <a:t> analytics solution used by McDonalds to increase daily customer traffic and drive an uplift in revenue.</a:t>
            </a:r>
          </a:p>
          <a:p>
            <a:pPr marL="0" marR="0" lvl="0" indent="0" defTabSz="914180" eaLnBrk="1" fontAlgn="auto" latinLnBrk="0" hangingPunct="1">
              <a:lnSpc>
                <a:spcPct val="90000"/>
              </a:lnSpc>
              <a:spcBef>
                <a:spcPts val="0"/>
              </a:spcBef>
              <a:spcAft>
                <a:spcPts val="1176"/>
              </a:spcAft>
              <a:buClrTx/>
              <a:buSzTx/>
              <a:buFontTx/>
              <a:buNone/>
              <a:tabLst/>
              <a:defRPr/>
            </a:pPr>
            <a:r>
              <a:rPr kumimoji="0" lang="en-US" sz="1568" b="0" i="0" u="none" strike="noStrike" kern="0" cap="none" spc="0" normalizeH="0" baseline="0" noProof="0" dirty="0" err="1">
                <a:ln>
                  <a:noFill/>
                </a:ln>
                <a:solidFill>
                  <a:srgbClr val="505050">
                    <a:lumMod val="75000"/>
                  </a:srgbClr>
                </a:solidFill>
                <a:effectLst/>
                <a:uLnTx/>
                <a:uFillTx/>
                <a:latin typeface="Segoe UI Semilight"/>
              </a:rPr>
              <a:t>VMob</a:t>
            </a:r>
            <a:r>
              <a:rPr kumimoji="0" lang="en-US" sz="1568" b="0" i="0" u="none" strike="noStrike" kern="0" cap="none" spc="0" normalizeH="0" baseline="0" noProof="0" dirty="0">
                <a:ln>
                  <a:noFill/>
                </a:ln>
                <a:solidFill>
                  <a:srgbClr val="505050">
                    <a:lumMod val="75000"/>
                  </a:srgbClr>
                </a:solidFill>
                <a:effectLst/>
                <a:uLnTx/>
                <a:uFillTx/>
                <a:latin typeface="Segoe UI Semilight"/>
              </a:rPr>
              <a:t> delivers an intelligent personalization platform built using Microsoft Azure and Power BI.</a:t>
            </a:r>
          </a:p>
        </p:txBody>
      </p:sp>
      <p:sp>
        <p:nvSpPr>
          <p:cNvPr id="17" name="Oval 16"/>
          <p:cNvSpPr/>
          <p:nvPr/>
        </p:nvSpPr>
        <p:spPr bwMode="auto">
          <a:xfrm>
            <a:off x="2990666" y="821856"/>
            <a:ext cx="1387120" cy="1387120"/>
          </a:xfrm>
          <a:prstGeom prst="ellipse">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91" rIns="0" bIns="143391" numCol="1" spcCol="0" rtlCol="0" fromWordArt="0" anchor="ctr"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r>
              <a:rPr kumimoji="0" lang="en-US" sz="1568" b="1" i="0" u="none" strike="noStrike" kern="0" cap="none" spc="0" normalizeH="0" baseline="0" noProof="0" dirty="0">
                <a:ln>
                  <a:noFill/>
                </a:ln>
                <a:solidFill>
                  <a:srgbClr val="FFFF00"/>
                </a:solidFill>
                <a:effectLst/>
                <a:uLnTx/>
                <a:uFillTx/>
                <a:latin typeface="Segoe UI Semilight"/>
                <a:ea typeface="Segoe UI" pitchFamily="34" charset="0"/>
                <a:cs typeface="Segoe UI" pitchFamily="34" charset="0"/>
              </a:rPr>
              <a:t>McDonalds</a:t>
            </a: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749" y="1258543"/>
            <a:ext cx="1376043" cy="533127"/>
          </a:xfrm>
          <a:prstGeom prst="rect">
            <a:avLst/>
          </a:prstGeom>
        </p:spPr>
      </p:pic>
      <p:sp>
        <p:nvSpPr>
          <p:cNvPr id="20" name="Rectangle 19"/>
          <p:cNvSpPr/>
          <p:nvPr/>
        </p:nvSpPr>
        <p:spPr bwMode="auto">
          <a:xfrm>
            <a:off x="5471272" y="1484096"/>
            <a:ext cx="6100772" cy="371304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2" name="Picture 21" descr="VMob McDonald's Front page.PNG"/>
          <p:cNvPicPr>
            <a:picLocks noChangeAspect="1"/>
          </p:cNvPicPr>
          <p:nvPr/>
        </p:nvPicPr>
        <p:blipFill rotWithShape="1">
          <a:blip r:embed="rId4">
            <a:extLst>
              <a:ext uri="{28A0092B-C50C-407E-A947-70E740481C1C}">
                <a14:useLocalDpi xmlns:a14="http://schemas.microsoft.com/office/drawing/2010/main" val="0"/>
              </a:ext>
            </a:extLst>
          </a:blip>
          <a:srcRect r="21472" b="17564"/>
          <a:stretch/>
        </p:blipFill>
        <p:spPr>
          <a:xfrm>
            <a:off x="5526306" y="1599373"/>
            <a:ext cx="6023754" cy="3578206"/>
          </a:xfrm>
          <a:prstGeom prst="rect">
            <a:avLst/>
          </a:prstGeom>
        </p:spPr>
      </p:pic>
      <p:sp>
        <p:nvSpPr>
          <p:cNvPr id="24" name="TextBox 23"/>
          <p:cNvSpPr txBox="1"/>
          <p:nvPr/>
        </p:nvSpPr>
        <p:spPr>
          <a:xfrm>
            <a:off x="343851" y="4450290"/>
            <a:ext cx="4018343" cy="1006811"/>
          </a:xfrm>
          <a:prstGeom prst="rect">
            <a:avLst/>
          </a:prstGeom>
          <a:noFill/>
        </p:spPr>
        <p:txBody>
          <a:bodyPr wrap="square" lIns="179238" tIns="143391" rIns="179238" bIns="143391" rtlCol="0">
            <a:noAutofit/>
          </a:bodyPr>
          <a:lstStyle/>
          <a:p>
            <a:pPr marL="0" marR="0" lvl="0" indent="0" defTabSz="914180" eaLnBrk="1" fontAlgn="auto" latinLnBrk="0" hangingPunct="1">
              <a:lnSpc>
                <a:spcPct val="90000"/>
              </a:lnSpc>
              <a:spcBef>
                <a:spcPts val="0"/>
              </a:spcBef>
              <a:spcAft>
                <a:spcPts val="1176"/>
              </a:spcAft>
              <a:buClrTx/>
              <a:buSzTx/>
              <a:buFontTx/>
              <a:buNone/>
              <a:tabLst/>
              <a:defRPr/>
            </a:pPr>
            <a:r>
              <a:rPr kumimoji="0" lang="en-US" sz="2744" b="0" i="0" u="none" strike="noStrike" kern="0" cap="none" spc="0" normalizeH="0" baseline="0" noProof="0" dirty="0">
                <a:ln>
                  <a:noFill/>
                </a:ln>
                <a:solidFill>
                  <a:srgbClr val="505050">
                    <a:lumMod val="75000"/>
                  </a:srgbClr>
                </a:solidFill>
                <a:effectLst/>
                <a:uLnTx/>
                <a:uFillTx/>
                <a:latin typeface="Segoe UI Semilight"/>
              </a:rPr>
              <a:t>Scott Bradley</a:t>
            </a:r>
            <a:br>
              <a:rPr kumimoji="0" lang="en-US" sz="2744" b="0" i="0" u="none" strike="noStrike" kern="0" cap="none" spc="0" normalizeH="0" baseline="0" noProof="0" dirty="0">
                <a:ln>
                  <a:noFill/>
                </a:ln>
                <a:solidFill>
                  <a:srgbClr val="505050">
                    <a:lumMod val="75000"/>
                  </a:srgbClr>
                </a:solidFill>
                <a:effectLst/>
                <a:uLnTx/>
                <a:uFillTx/>
                <a:latin typeface="Segoe UI Semilight"/>
              </a:rPr>
            </a:br>
            <a:r>
              <a:rPr kumimoji="0" lang="en-US" sz="1960" b="0" i="0" u="none" strike="noStrike" kern="0" cap="none" spc="0" normalizeH="0" baseline="0" noProof="0" dirty="0">
                <a:ln>
                  <a:noFill/>
                </a:ln>
                <a:solidFill>
                  <a:srgbClr val="505050">
                    <a:lumMod val="75000"/>
                  </a:srgbClr>
                </a:solidFill>
                <a:effectLst/>
                <a:uLnTx/>
                <a:uFillTx/>
                <a:latin typeface="Segoe UI Semilight"/>
              </a:rPr>
              <a:t>CEO, </a:t>
            </a:r>
            <a:r>
              <a:rPr kumimoji="0" lang="en-US" sz="1960" b="0" i="0" u="none" strike="noStrike" kern="0" cap="none" spc="0" normalizeH="0" baseline="0" noProof="0" dirty="0" err="1">
                <a:ln>
                  <a:noFill/>
                </a:ln>
                <a:solidFill>
                  <a:srgbClr val="505050">
                    <a:lumMod val="75000"/>
                  </a:srgbClr>
                </a:solidFill>
                <a:effectLst/>
                <a:uLnTx/>
                <a:uFillTx/>
                <a:latin typeface="Segoe UI Semilight"/>
              </a:rPr>
              <a:t>VMob</a:t>
            </a:r>
            <a:endParaRPr kumimoji="0" lang="en-US" sz="1960" b="0" i="0" u="none" strike="noStrike" kern="0" cap="none" spc="0" normalizeH="0" baseline="0" noProof="0" dirty="0">
              <a:ln>
                <a:noFill/>
              </a:ln>
              <a:solidFill>
                <a:srgbClr val="505050">
                  <a:lumMod val="75000"/>
                </a:srgbClr>
              </a:solidFill>
              <a:effectLst/>
              <a:uLnTx/>
              <a:uFillTx/>
              <a:latin typeface="Segoe UI Semilight"/>
            </a:endParaRPr>
          </a:p>
        </p:txBody>
      </p:sp>
      <p:sp>
        <p:nvSpPr>
          <p:cNvPr id="5" name="TextBox 4"/>
          <p:cNvSpPr txBox="1"/>
          <p:nvPr/>
        </p:nvSpPr>
        <p:spPr>
          <a:xfrm>
            <a:off x="5318743" y="5179004"/>
            <a:ext cx="2000993" cy="452472"/>
          </a:xfrm>
          <a:prstGeom prst="rect">
            <a:avLst/>
          </a:prstGeom>
          <a:noFill/>
        </p:spPr>
        <p:txBody>
          <a:bodyPr wrap="none" lIns="179238" tIns="143391" rIns="179238" bIns="143391" rtlCol="0">
            <a:spAutoFit/>
          </a:bodyPr>
          <a:lstStyle/>
          <a:p>
            <a:pPr marL="0" marR="0" lvl="0" indent="0" defTabSz="91418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rgbClr val="FFFFFF">
                    <a:lumMod val="50000"/>
                  </a:srgbClr>
                </a:solidFill>
                <a:effectLst/>
                <a:uLnTx/>
                <a:uFillTx/>
                <a:latin typeface="Segoe UI Semilight"/>
              </a:rPr>
              <a:t>Not actual customer data</a:t>
            </a:r>
          </a:p>
        </p:txBody>
      </p:sp>
      <p:cxnSp>
        <p:nvCxnSpPr>
          <p:cNvPr id="36" name="Straight Connector 35"/>
          <p:cNvCxnSpPr/>
          <p:nvPr/>
        </p:nvCxnSpPr>
        <p:spPr>
          <a:xfrm>
            <a:off x="516311" y="4451151"/>
            <a:ext cx="3885598" cy="0"/>
          </a:xfrm>
          <a:prstGeom prst="line">
            <a:avLst/>
          </a:prstGeom>
          <a:ln>
            <a:solidFill>
              <a:schemeClr val="bg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516311" y="2712064"/>
            <a:ext cx="3885598" cy="0"/>
          </a:xfrm>
          <a:prstGeom prst="line">
            <a:avLst/>
          </a:prstGeom>
          <a:ln>
            <a:solidFill>
              <a:schemeClr val="bg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5471272" y="1143480"/>
            <a:ext cx="6100772" cy="345327"/>
            <a:chOff x="5582436" y="1165305"/>
            <a:chExt cx="6224726" cy="352343"/>
          </a:xfrm>
        </p:grpSpPr>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2436" y="1165305"/>
              <a:ext cx="6224726" cy="352343"/>
            </a:xfrm>
            <a:prstGeom prst="rect">
              <a:avLst/>
            </a:prstGeom>
          </p:spPr>
        </p:pic>
        <p:sp>
          <p:nvSpPr>
            <p:cNvPr id="7" name="TextBox 6"/>
            <p:cNvSpPr txBox="1"/>
            <p:nvPr/>
          </p:nvSpPr>
          <p:spPr>
            <a:xfrm>
              <a:off x="5732871" y="1207953"/>
              <a:ext cx="611640" cy="69250"/>
            </a:xfrm>
            <a:prstGeom prst="rect">
              <a:avLst/>
            </a:prstGeom>
            <a:solidFill>
              <a:srgbClr val="F2F2F2"/>
            </a:solidFill>
          </p:spPr>
          <p:txBody>
            <a:bodyPr wrap="square" lIns="0" tIns="0" rIns="0" bIns="0" rtlCol="0">
              <a:spAutoFit/>
            </a:bodyPr>
            <a:lstStyle/>
            <a:p>
              <a:pPr marL="0" marR="0" lvl="0" indent="0" defTabSz="914180" eaLnBrk="1" fontAlgn="auto" latinLnBrk="0" hangingPunct="1">
                <a:lnSpc>
                  <a:spcPct val="90000"/>
                </a:lnSpc>
                <a:spcBef>
                  <a:spcPts val="0"/>
                </a:spcBef>
                <a:spcAft>
                  <a:spcPts val="588"/>
                </a:spcAft>
                <a:buClrTx/>
                <a:buSzTx/>
                <a:buFontTx/>
                <a:buNone/>
                <a:tabLst/>
                <a:defRPr/>
              </a:pPr>
              <a:r>
                <a:rPr kumimoji="0" lang="en-US" sz="490" b="0" i="0" u="none" strike="noStrike" kern="0" cap="none" spc="0" normalizeH="0" baseline="0" noProof="0" dirty="0">
                  <a:ln>
                    <a:noFill/>
                  </a:ln>
                  <a:solidFill>
                    <a:srgbClr val="666666"/>
                  </a:solidFill>
                  <a:effectLst/>
                  <a:uLnTx/>
                  <a:uFillTx/>
                  <a:latin typeface="Segoe UI Semilight"/>
                </a:rPr>
                <a:t>Portal – Power BI</a:t>
              </a:r>
            </a:p>
          </p:txBody>
        </p:sp>
        <p:sp>
          <p:nvSpPr>
            <p:cNvPr id="19" name="TextBox 18"/>
            <p:cNvSpPr txBox="1"/>
            <p:nvPr/>
          </p:nvSpPr>
          <p:spPr>
            <a:xfrm>
              <a:off x="6492735" y="1384875"/>
              <a:ext cx="840240" cy="62325"/>
            </a:xfrm>
            <a:prstGeom prst="rect">
              <a:avLst/>
            </a:prstGeom>
            <a:solidFill>
              <a:srgbClr val="F2F2F2"/>
            </a:solidFill>
          </p:spPr>
          <p:txBody>
            <a:bodyPr wrap="square" lIns="0" tIns="0" rIns="0" bIns="0" rtlCol="0">
              <a:spAutoFit/>
            </a:bodyPr>
            <a:lstStyle/>
            <a:p>
              <a:pPr marL="0" marR="0" lvl="0" indent="0" defTabSz="914180" eaLnBrk="1" fontAlgn="auto" latinLnBrk="0" hangingPunct="1">
                <a:lnSpc>
                  <a:spcPct val="90000"/>
                </a:lnSpc>
                <a:spcBef>
                  <a:spcPts val="0"/>
                </a:spcBef>
                <a:spcAft>
                  <a:spcPts val="588"/>
                </a:spcAft>
                <a:buClrTx/>
                <a:buSzTx/>
                <a:buFontTx/>
                <a:buNone/>
                <a:tabLst/>
                <a:defRPr/>
              </a:pPr>
              <a:r>
                <a:rPr kumimoji="0" lang="en-US" sz="441" b="0" i="0" u="none" strike="noStrike" kern="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rPr>
                <a:t>http</a:t>
              </a:r>
              <a:r>
                <a:rPr kumimoji="0" lang="en-US" sz="441" b="0" i="0" u="none" strike="noStrike" kern="0" cap="none" spc="0" normalizeH="0" baseline="0" noProof="0" dirty="0">
                  <a:ln>
                    <a:noFill/>
                  </a:ln>
                  <a:solidFill>
                    <a:srgbClr val="666666"/>
                  </a:solidFill>
                  <a:effectLst/>
                  <a:uLnTx/>
                  <a:uFillTx/>
                  <a:latin typeface="Segoe UI Semibold" panose="020B0702040204020203" pitchFamily="34" charset="0"/>
                  <a:cs typeface="Segoe UI Semibold" panose="020B0702040204020203" pitchFamily="34" charset="0"/>
                </a:rPr>
                <a:t>://</a:t>
              </a:r>
              <a:r>
                <a:rPr kumimoji="0" lang="en-US" sz="441" b="0" i="0" u="none" strike="noStrike" kern="0" cap="none" spc="0" normalizeH="0" baseline="0" noProof="0" dirty="0">
                  <a:ln>
                    <a:noFill/>
                  </a:ln>
                  <a:solidFill>
                    <a:srgbClr val="A1A1A1"/>
                  </a:solidFill>
                  <a:effectLst/>
                  <a:uLnTx/>
                  <a:uFillTx/>
                  <a:latin typeface="Segoe UI Semibold" panose="020B0702040204020203" pitchFamily="34" charset="0"/>
                  <a:cs typeface="Segoe UI Semibold" panose="020B0702040204020203" pitchFamily="34" charset="0"/>
                </a:rPr>
                <a:t>portal.</a:t>
              </a:r>
              <a:r>
                <a:rPr kumimoji="0" lang="en-US" sz="441" b="0" i="0" u="none" strike="noStrike" kern="0" cap="none" spc="0" normalizeH="0" baseline="0" noProof="0" dirty="0">
                  <a:ln>
                    <a:noFill/>
                  </a:ln>
                  <a:solidFill>
                    <a:srgbClr val="535353"/>
                  </a:solidFill>
                  <a:effectLst/>
                  <a:uLnTx/>
                  <a:uFillTx/>
                  <a:latin typeface="Segoe UI Semibold" panose="020B0702040204020203" pitchFamily="34" charset="0"/>
                  <a:cs typeface="Segoe UI Semibold" panose="020B0702040204020203" pitchFamily="34" charset="0"/>
                </a:rPr>
                <a:t>powerbi.com</a:t>
              </a:r>
            </a:p>
          </p:txBody>
        </p:sp>
      </p:grpSp>
      <p:sp>
        <p:nvSpPr>
          <p:cNvPr id="21" name="Cross 20"/>
          <p:cNvSpPr/>
          <p:nvPr/>
        </p:nvSpPr>
        <p:spPr bwMode="auto">
          <a:xfrm>
            <a:off x="2274524" y="1384953"/>
            <a:ext cx="385267" cy="385267"/>
          </a:xfrm>
          <a:prstGeom prst="plus">
            <a:avLst>
              <a:gd name="adj" fmla="val 4791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026" name="FA785C79-DDF5-4513-AC54-23F79467B6C1" descr="cid:image001.png@01D0BCFC.3914CF7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53861" y="1791670"/>
            <a:ext cx="2108742" cy="3857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830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25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000" fill="hold"/>
                                        <p:tgtEl>
                                          <p:spTgt spid="22"/>
                                        </p:tgtEl>
                                        <p:attrNameLst>
                                          <p:attrName>ppt_x</p:attrName>
                                        </p:attrNameLst>
                                      </p:cBhvr>
                                      <p:tavLst>
                                        <p:tav tm="0">
                                          <p:val>
                                            <p:strVal val="1+#ppt_w/2"/>
                                          </p:val>
                                        </p:tav>
                                        <p:tav tm="100000">
                                          <p:val>
                                            <p:strVal val="#ppt_x"/>
                                          </p:val>
                                        </p:tav>
                                      </p:tavLst>
                                    </p:anim>
                                    <p:anim calcmode="lin" valueType="num">
                                      <p:cBhvr additive="base">
                                        <p:cTn id="8" dur="10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1+#ppt_w/2"/>
                                          </p:val>
                                        </p:tav>
                                        <p:tav tm="100000">
                                          <p:val>
                                            <p:strVal val="#ppt_x"/>
                                          </p:val>
                                        </p:tav>
                                      </p:tavLst>
                                    </p:anim>
                                    <p:anim calcmode="lin" valueType="num">
                                      <p:cBhvr additive="base">
                                        <p:cTn id="12" dur="10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1+#ppt_w/2"/>
                                          </p:val>
                                        </p:tav>
                                        <p:tav tm="100000">
                                          <p:val>
                                            <p:strVal val="#ppt_x"/>
                                          </p:val>
                                        </p:tav>
                                      </p:tavLst>
                                    </p:anim>
                                    <p:anim calcmode="lin" valueType="num">
                                      <p:cBhvr additive="base">
                                        <p:cTn id="16" dur="10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250"/>
                                  </p:stCondLst>
                                  <p:childTnLst>
                                    <p:set>
                                      <p:cBhvr>
                                        <p:cTn id="18" dur="1" fill="hold">
                                          <p:stCondLst>
                                            <p:cond delay="0"/>
                                          </p:stCondLst>
                                        </p:cTn>
                                        <p:tgtEl>
                                          <p:spTgt spid="1026"/>
                                        </p:tgtEl>
                                        <p:attrNameLst>
                                          <p:attrName>style.visibility</p:attrName>
                                        </p:attrNameLst>
                                      </p:cBhvr>
                                      <p:to>
                                        <p:strVal val="visible"/>
                                      </p:to>
                                    </p:set>
                                    <p:anim calcmode="lin" valueType="num">
                                      <p:cBhvr additive="base">
                                        <p:cTn id="19" dur="1000" fill="hold"/>
                                        <p:tgtEl>
                                          <p:spTgt spid="1026"/>
                                        </p:tgtEl>
                                        <p:attrNameLst>
                                          <p:attrName>ppt_x</p:attrName>
                                        </p:attrNameLst>
                                      </p:cBhvr>
                                      <p:tavLst>
                                        <p:tav tm="0">
                                          <p:val>
                                            <p:strVal val="1+#ppt_w/2"/>
                                          </p:val>
                                        </p:tav>
                                        <p:tav tm="100000">
                                          <p:val>
                                            <p:strVal val="#ppt_x"/>
                                          </p:val>
                                        </p:tav>
                                      </p:tavLst>
                                    </p:anim>
                                    <p:anim calcmode="lin" valueType="num">
                                      <p:cBhvr additive="base">
                                        <p:cTn id="20" dur="1000" fill="hold"/>
                                        <p:tgtEl>
                                          <p:spTgt spid="1026"/>
                                        </p:tgtEl>
                                        <p:attrNameLst>
                                          <p:attrName>ppt_y</p:attrName>
                                        </p:attrNameLst>
                                      </p:cBhvr>
                                      <p:tavLst>
                                        <p:tav tm="0">
                                          <p:val>
                                            <p:strVal val="#ppt_y"/>
                                          </p:val>
                                        </p:tav>
                                        <p:tav tm="100000">
                                          <p:val>
                                            <p:strVal val="#ppt_y"/>
                                          </p:val>
                                        </p:tav>
                                      </p:tavLst>
                                    </p:anim>
                                  </p:childTnLst>
                                </p:cTn>
                              </p:par>
                            </p:childTnLst>
                          </p:cTn>
                        </p:par>
                        <p:par>
                          <p:cTn id="21" fill="hold">
                            <p:stCondLst>
                              <p:cond delay="1250"/>
                            </p:stCondLst>
                            <p:childTnLst>
                              <p:par>
                                <p:cTn id="22" presetID="10"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9" name="Title 1"/>
          <p:cNvSpPr txBox="1">
            <a:spLocks/>
          </p:cNvSpPr>
          <p:nvPr/>
        </p:nvSpPr>
        <p:spPr>
          <a:xfrm>
            <a:off x="418533" y="472595"/>
            <a:ext cx="11426440" cy="899303"/>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defRPr/>
            </a:pPr>
            <a:r>
              <a:rPr lang="en-US" sz="4901" spc="-100" dirty="0">
                <a:solidFill>
                  <a:srgbClr val="FFFFFF"/>
                </a:solidFill>
                <a:latin typeface="Segoe UI Semibold" panose="020B0702040204020203" pitchFamily="34" charset="0"/>
                <a:cs typeface="Segoe UI Semibold" panose="020B0702040204020203" pitchFamily="34" charset="0"/>
              </a:rPr>
              <a:t>Leading</a:t>
            </a:r>
            <a:r>
              <a:rPr lang="en-US" sz="4901" spc="-100" dirty="0">
                <a:solidFill>
                  <a:srgbClr val="FFFFFF"/>
                </a:solidFill>
                <a:latin typeface="Segoe UI Light"/>
              </a:rPr>
              <a:t> the journey to the Cloud</a:t>
            </a:r>
          </a:p>
        </p:txBody>
      </p:sp>
      <p:sp>
        <p:nvSpPr>
          <p:cNvPr id="42" name="Rounded Rectangle 41"/>
          <p:cNvSpPr/>
          <p:nvPr/>
        </p:nvSpPr>
        <p:spPr bwMode="auto">
          <a:xfrm>
            <a:off x="439376" y="1972584"/>
            <a:ext cx="11297048" cy="3382213"/>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42"/>
          <p:cNvGrpSpPr/>
          <p:nvPr/>
        </p:nvGrpSpPr>
        <p:grpSpPr>
          <a:xfrm>
            <a:off x="567899" y="4491342"/>
            <a:ext cx="11053027" cy="703250"/>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67899" y="3070093"/>
            <a:ext cx="11053027" cy="704059"/>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67899" y="3781200"/>
            <a:ext cx="11053027" cy="704061"/>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Azure </a:t>
              </a:r>
              <a:r>
                <a:rPr lang="en-US" sz="1960" dirty="0" err="1">
                  <a:solidFill>
                    <a:srgbClr val="FFFFFF"/>
                  </a:solidFill>
                  <a:latin typeface="Segoe UI Semilight"/>
                  <a:ea typeface="Segoe UI" pitchFamily="34" charset="0"/>
                  <a:cs typeface="Segoe UI" pitchFamily="34" charset="0"/>
                </a:rPr>
                <a:t>IoT</a:t>
              </a:r>
              <a:r>
                <a:rPr lang="en-US" sz="1960"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63" name="TextBox 62"/>
          <p:cNvSpPr txBox="1"/>
          <p:nvPr/>
        </p:nvSpPr>
        <p:spPr>
          <a:xfrm>
            <a:off x="375192" y="1907141"/>
            <a:ext cx="1813217" cy="533917"/>
          </a:xfrm>
          <a:prstGeom prst="rect">
            <a:avLst/>
          </a:prstGeom>
          <a:noFill/>
        </p:spPr>
        <p:txBody>
          <a:bodyPr wrap="none" lIns="179238" tIns="143391" rIns="179238" bIns="143391" rtlCol="0">
            <a:spAutoFit/>
          </a:bodyPr>
          <a:lstStyle/>
          <a:p>
            <a:pPr defTabSz="896203">
              <a:lnSpc>
                <a:spcPct val="90000"/>
              </a:lnSpc>
              <a:spcAft>
                <a:spcPts val="588"/>
              </a:spcAft>
            </a:pPr>
            <a:r>
              <a:rPr lang="en-US" sz="1764" kern="0" spc="-98"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grpSp>
        <p:nvGrpSpPr>
          <p:cNvPr id="64" name="Group 63"/>
          <p:cNvGrpSpPr/>
          <p:nvPr/>
        </p:nvGrpSpPr>
        <p:grpSpPr>
          <a:xfrm>
            <a:off x="567899" y="2355077"/>
            <a:ext cx="11053027" cy="703250"/>
            <a:chOff x="579437" y="-1074737"/>
            <a:chExt cx="11277600" cy="717538"/>
          </a:xfrm>
        </p:grpSpPr>
        <p:sp>
          <p:nvSpPr>
            <p:cNvPr id="65" name="Rectangle 64"/>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6" name="Rectangle 65"/>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Rectangle 66"/>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Visual Studio Family + Azure App Service</a:t>
              </a:r>
            </a:p>
          </p:txBody>
        </p:sp>
        <p:sp>
          <p:nvSpPr>
            <p:cNvPr id="68" name="Rectangle 67"/>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spTree>
    <p:extLst>
      <p:ext uri="{BB962C8B-B14F-4D97-AF65-F5344CB8AC3E}">
        <p14:creationId xmlns:p14="http://schemas.microsoft.com/office/powerpoint/2010/main" val="1458875291"/>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rot="18900000">
            <a:off x="3301271" y="2905637"/>
            <a:ext cx="1139816" cy="11398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p:nvSpPr>
        <p:spPr bwMode="auto">
          <a:xfrm>
            <a:off x="1" y="1380"/>
            <a:ext cx="4301719" cy="68552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6" name="Table 5"/>
          <p:cNvGraphicFramePr>
            <a:graphicFrameLocks noGrp="1"/>
          </p:cNvGraphicFramePr>
          <p:nvPr>
            <p:extLst/>
          </p:nvPr>
        </p:nvGraphicFramePr>
        <p:xfrm>
          <a:off x="4974173" y="-48500892"/>
          <a:ext cx="7214652" cy="56090377"/>
        </p:xfrm>
        <a:graphic>
          <a:graphicData uri="http://schemas.openxmlformats.org/drawingml/2006/table">
            <a:tbl>
              <a:tblPr/>
              <a:tblGrid>
                <a:gridCol w="7214652">
                  <a:extLst>
                    <a:ext uri="{9D8B030D-6E8A-4147-A177-3AD203B41FA5}">
                      <a16:colId xmlns:a16="http://schemas.microsoft.com/office/drawing/2014/main" val="1075190229"/>
                    </a:ext>
                  </a:extLst>
                </a:gridCol>
              </a:tblGrid>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err="1">
                          <a:solidFill>
                            <a:schemeClr val="tx1"/>
                          </a:solidFill>
                          <a:effectLst/>
                          <a:latin typeface="Segoe UI Semilight" panose="020B0402040204020203" pitchFamily="34" charset="0"/>
                          <a:cs typeface="Segoe UI Semilight" panose="020B0402040204020203" pitchFamily="34" charset="0"/>
                        </a:rPr>
                        <a:t>StorSimple</a:t>
                      </a:r>
                      <a:endParaRPr lang="en-US" sz="2000" b="0" i="0" u="none" strike="noStrike" dirty="0">
                        <a:solidFill>
                          <a:schemeClr val="tx1"/>
                        </a:solidFill>
                        <a:effectLst/>
                        <a:latin typeface="Segoe UI Semilight" panose="020B0402040204020203" pitchFamily="34" charset="0"/>
                        <a:cs typeface="Segoe UI Semilight" panose="020B0402040204020203" pitchFamily="34" charset="0"/>
                      </a:endParaRPr>
                    </a:p>
                  </a:txBody>
                  <a:tcPr marL="0" marR="0" marT="0" marB="179238">
                    <a:lnL>
                      <a:noFill/>
                    </a:lnL>
                    <a:lnR>
                      <a:noFill/>
                    </a:lnR>
                    <a:lnT>
                      <a:noFill/>
                    </a:lnT>
                    <a:lnB>
                      <a:noFill/>
                    </a:lnB>
                  </a:tcPr>
                </a:tc>
                <a:extLst>
                  <a:ext uri="{0D108BD9-81ED-4DB2-BD59-A6C34878D82A}">
                    <a16:rowId xmlns:a16="http://schemas.microsoft.com/office/drawing/2014/main" val="3690216852"/>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in Open</a:t>
                      </a:r>
                    </a:p>
                  </a:txBody>
                  <a:tcPr marL="0" marR="0" marT="0" marB="179238">
                    <a:lnL>
                      <a:noFill/>
                    </a:lnL>
                    <a:lnR>
                      <a:noFill/>
                    </a:lnR>
                    <a:lnT>
                      <a:noFill/>
                    </a:lnT>
                    <a:lnB>
                      <a:noFill/>
                    </a:lnB>
                  </a:tcPr>
                </a:tc>
                <a:extLst>
                  <a:ext uri="{0D108BD9-81ED-4DB2-BD59-A6C34878D82A}">
                    <a16:rowId xmlns:a16="http://schemas.microsoft.com/office/drawing/2014/main" val="207610893"/>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Government</a:t>
                      </a:r>
                    </a:p>
                  </a:txBody>
                  <a:tcPr marL="0" marR="0" marT="0" marB="179238">
                    <a:lnL>
                      <a:noFill/>
                    </a:lnL>
                    <a:lnR>
                      <a:noFill/>
                    </a:lnR>
                    <a:lnT>
                      <a:noFill/>
                    </a:lnT>
                    <a:lnB>
                      <a:noFill/>
                    </a:lnB>
                  </a:tcPr>
                </a:tc>
                <a:extLst>
                  <a:ext uri="{0D108BD9-81ED-4DB2-BD59-A6C34878D82A}">
                    <a16:rowId xmlns:a16="http://schemas.microsoft.com/office/drawing/2014/main" val="225434435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a:t>
                      </a:r>
                    </a:p>
                  </a:txBody>
                  <a:tcPr marL="0" marR="0" marT="0" marB="179238">
                    <a:lnL>
                      <a:noFill/>
                    </a:lnL>
                    <a:lnR>
                      <a:noFill/>
                    </a:lnR>
                    <a:lnT>
                      <a:noFill/>
                    </a:lnT>
                    <a:lnB>
                      <a:noFill/>
                    </a:lnB>
                  </a:tcPr>
                </a:tc>
                <a:extLst>
                  <a:ext uri="{0D108BD9-81ED-4DB2-BD59-A6C34878D82A}">
                    <a16:rowId xmlns:a16="http://schemas.microsoft.com/office/drawing/2014/main" val="2607925238"/>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Rights Management (RMS)</a:t>
                      </a:r>
                    </a:p>
                  </a:txBody>
                  <a:tcPr marL="0" marR="0" marT="0" marB="179238">
                    <a:lnL>
                      <a:noFill/>
                    </a:lnL>
                    <a:lnR>
                      <a:noFill/>
                    </a:lnR>
                    <a:lnT>
                      <a:noFill/>
                    </a:lnT>
                    <a:lnB>
                      <a:noFill/>
                    </a:lnB>
                  </a:tcPr>
                </a:tc>
                <a:extLst>
                  <a:ext uri="{0D108BD9-81ED-4DB2-BD59-A6C34878D82A}">
                    <a16:rowId xmlns:a16="http://schemas.microsoft.com/office/drawing/2014/main" val="3067102875"/>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API Management</a:t>
                      </a:r>
                    </a:p>
                  </a:txBody>
                  <a:tcPr marL="0" marR="0" marT="0" marB="179238">
                    <a:lnL>
                      <a:noFill/>
                    </a:lnL>
                    <a:lnR>
                      <a:noFill/>
                    </a:lnR>
                    <a:lnT>
                      <a:noFill/>
                    </a:lnT>
                    <a:lnB>
                      <a:noFill/>
                    </a:lnB>
                  </a:tcPr>
                </a:tc>
                <a:extLst>
                  <a:ext uri="{0D108BD9-81ED-4DB2-BD59-A6C34878D82A}">
                    <a16:rowId xmlns:a16="http://schemas.microsoft.com/office/drawing/2014/main" val="156887356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Site Recovery</a:t>
                      </a:r>
                    </a:p>
                  </a:txBody>
                  <a:tcPr marL="0" marR="0" marT="0" marB="179238">
                    <a:lnL>
                      <a:noFill/>
                    </a:lnL>
                    <a:lnR>
                      <a:noFill/>
                    </a:lnR>
                    <a:lnT>
                      <a:noFill/>
                    </a:lnT>
                    <a:lnB>
                      <a:noFill/>
                    </a:lnB>
                  </a:tcPr>
                </a:tc>
                <a:extLst>
                  <a:ext uri="{0D108BD9-81ED-4DB2-BD59-A6C34878D82A}">
                    <a16:rowId xmlns:a16="http://schemas.microsoft.com/office/drawing/2014/main" val="309320623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Automation</a:t>
                      </a:r>
                    </a:p>
                  </a:txBody>
                  <a:tcPr marL="0" marR="0" marT="0" marB="179238">
                    <a:lnL>
                      <a:noFill/>
                    </a:lnL>
                    <a:lnR>
                      <a:noFill/>
                    </a:lnR>
                    <a:lnT>
                      <a:noFill/>
                    </a:lnT>
                    <a:lnB>
                      <a:noFill/>
                    </a:lnB>
                  </a:tcPr>
                </a:tc>
                <a:extLst>
                  <a:ext uri="{0D108BD9-81ED-4DB2-BD59-A6C34878D82A}">
                    <a16:rowId xmlns:a16="http://schemas.microsoft.com/office/drawing/2014/main" val="74575224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Instance Level Public Ips</a:t>
                      </a:r>
                    </a:p>
                  </a:txBody>
                  <a:tcPr marL="0" marR="0" marT="0" marB="179238">
                    <a:lnL>
                      <a:noFill/>
                    </a:lnL>
                    <a:lnR>
                      <a:noFill/>
                    </a:lnR>
                    <a:lnT>
                      <a:noFill/>
                    </a:lnT>
                    <a:lnB>
                      <a:noFill/>
                    </a:lnB>
                  </a:tcPr>
                </a:tc>
                <a:extLst>
                  <a:ext uri="{0D108BD9-81ED-4DB2-BD59-A6C34878D82A}">
                    <a16:rowId xmlns:a16="http://schemas.microsoft.com/office/drawing/2014/main" val="236137786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Redis Cache</a:t>
                      </a:r>
                    </a:p>
                  </a:txBody>
                  <a:tcPr marL="0" marR="0" marT="0" marB="179238">
                    <a:lnL>
                      <a:noFill/>
                    </a:lnL>
                    <a:lnR>
                      <a:noFill/>
                    </a:lnR>
                    <a:lnT>
                      <a:noFill/>
                    </a:lnT>
                    <a:lnB>
                      <a:noFill/>
                    </a:lnB>
                  </a:tcPr>
                </a:tc>
                <a:extLst>
                  <a:ext uri="{0D108BD9-81ED-4DB2-BD59-A6C34878D82A}">
                    <a16:rowId xmlns:a16="http://schemas.microsoft.com/office/drawing/2014/main" val="6046463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Batch</a:t>
                      </a:r>
                    </a:p>
                  </a:txBody>
                  <a:tcPr marL="0" marR="0" marT="0" marB="179238">
                    <a:lnL>
                      <a:noFill/>
                    </a:lnL>
                    <a:lnR>
                      <a:noFill/>
                    </a:lnR>
                    <a:lnT>
                      <a:noFill/>
                    </a:lnT>
                    <a:lnB>
                      <a:noFill/>
                    </a:lnB>
                  </a:tcPr>
                </a:tc>
                <a:extLst>
                  <a:ext uri="{0D108BD9-81ED-4DB2-BD59-A6C34878D82A}">
                    <a16:rowId xmlns:a16="http://schemas.microsoft.com/office/drawing/2014/main" val="285574281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Marketplace</a:t>
                      </a:r>
                    </a:p>
                  </a:txBody>
                  <a:tcPr marL="0" marR="0" marT="0" marB="179238">
                    <a:lnL>
                      <a:noFill/>
                    </a:lnL>
                    <a:lnR>
                      <a:noFill/>
                    </a:lnR>
                    <a:lnT>
                      <a:noFill/>
                    </a:lnT>
                    <a:lnB>
                      <a:noFill/>
                    </a:lnB>
                  </a:tcPr>
                </a:tc>
                <a:extLst>
                  <a:ext uri="{0D108BD9-81ED-4DB2-BD59-A6C34878D82A}">
                    <a16:rowId xmlns:a16="http://schemas.microsoft.com/office/drawing/2014/main" val="118008672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Data Factory</a:t>
                      </a:r>
                    </a:p>
                  </a:txBody>
                  <a:tcPr marL="0" marR="0" marT="0" marB="179238">
                    <a:lnL>
                      <a:noFill/>
                    </a:lnL>
                    <a:lnR>
                      <a:noFill/>
                    </a:lnR>
                    <a:lnT>
                      <a:noFill/>
                    </a:lnT>
                    <a:lnB>
                      <a:noFill/>
                    </a:lnB>
                  </a:tcPr>
                </a:tc>
                <a:extLst>
                  <a:ext uri="{0D108BD9-81ED-4DB2-BD59-A6C34878D82A}">
                    <a16:rowId xmlns:a16="http://schemas.microsoft.com/office/drawing/2014/main" val="312588191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Stream Analytics</a:t>
                      </a:r>
                    </a:p>
                  </a:txBody>
                  <a:tcPr marL="0" marR="0" marT="0" marB="179238">
                    <a:lnL>
                      <a:noFill/>
                    </a:lnL>
                    <a:lnR>
                      <a:noFill/>
                    </a:lnR>
                    <a:lnT>
                      <a:noFill/>
                    </a:lnT>
                    <a:lnB>
                      <a:noFill/>
                    </a:lnB>
                  </a:tcPr>
                </a:tc>
                <a:extLst>
                  <a:ext uri="{0D108BD9-81ED-4DB2-BD59-A6C34878D82A}">
                    <a16:rowId xmlns:a16="http://schemas.microsoft.com/office/drawing/2014/main" val="262174363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Event Hubs</a:t>
                      </a:r>
                    </a:p>
                  </a:txBody>
                  <a:tcPr marL="0" marR="0" marT="0" marB="179238">
                    <a:lnL>
                      <a:noFill/>
                    </a:lnL>
                    <a:lnR>
                      <a:noFill/>
                    </a:lnR>
                    <a:lnT>
                      <a:noFill/>
                    </a:lnT>
                    <a:lnB>
                      <a:noFill/>
                    </a:lnB>
                  </a:tcPr>
                </a:tc>
                <a:extLst>
                  <a:ext uri="{0D108BD9-81ED-4DB2-BD59-A6C34878D82A}">
                    <a16:rowId xmlns:a16="http://schemas.microsoft.com/office/drawing/2014/main" val="52403889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Operational Insights</a:t>
                      </a:r>
                    </a:p>
                  </a:txBody>
                  <a:tcPr marL="0" marR="0" marT="0" marB="179238">
                    <a:lnL>
                      <a:noFill/>
                    </a:lnL>
                    <a:lnR>
                      <a:noFill/>
                    </a:lnR>
                    <a:lnT>
                      <a:noFill/>
                    </a:lnT>
                    <a:lnB>
                      <a:noFill/>
                    </a:lnB>
                  </a:tcPr>
                </a:tc>
                <a:extLst>
                  <a:ext uri="{0D108BD9-81ED-4DB2-BD59-A6C34878D82A}">
                    <a16:rowId xmlns:a16="http://schemas.microsoft.com/office/drawing/2014/main" val="347061320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Premium Storage</a:t>
                      </a:r>
                    </a:p>
                  </a:txBody>
                  <a:tcPr marL="0" marR="0" marT="0" marB="179238">
                    <a:lnL>
                      <a:noFill/>
                    </a:lnL>
                    <a:lnR>
                      <a:noFill/>
                    </a:lnR>
                    <a:lnT>
                      <a:noFill/>
                    </a:lnT>
                    <a:lnB>
                      <a:noFill/>
                    </a:lnB>
                  </a:tcPr>
                </a:tc>
                <a:extLst>
                  <a:ext uri="{0D108BD9-81ED-4DB2-BD59-A6C34878D82A}">
                    <a16:rowId xmlns:a16="http://schemas.microsoft.com/office/drawing/2014/main" val="3050117082"/>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Virtual Machine Converter 3.0</a:t>
                      </a:r>
                    </a:p>
                  </a:txBody>
                  <a:tcPr marL="0" marR="0" marT="0" marB="179238">
                    <a:lnL>
                      <a:noFill/>
                    </a:lnL>
                    <a:lnR>
                      <a:noFill/>
                    </a:lnR>
                    <a:lnT>
                      <a:noFill/>
                    </a:lnT>
                    <a:lnB>
                      <a:noFill/>
                    </a:lnB>
                  </a:tcPr>
                </a:tc>
                <a:extLst>
                  <a:ext uri="{0D108BD9-81ED-4DB2-BD59-A6C34878D82A}">
                    <a16:rowId xmlns:a16="http://schemas.microsoft.com/office/drawing/2014/main" val="188851639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Cloud Platform System (CPS)</a:t>
                      </a:r>
                    </a:p>
                  </a:txBody>
                  <a:tcPr marL="0" marR="0" marT="0" marB="179238">
                    <a:lnL>
                      <a:noFill/>
                    </a:lnL>
                    <a:lnR>
                      <a:noFill/>
                    </a:lnR>
                    <a:lnT>
                      <a:noFill/>
                    </a:lnT>
                    <a:lnB>
                      <a:noFill/>
                    </a:lnB>
                  </a:tcPr>
                </a:tc>
                <a:extLst>
                  <a:ext uri="{0D108BD9-81ED-4DB2-BD59-A6C34878D82A}">
                    <a16:rowId xmlns:a16="http://schemas.microsoft.com/office/drawing/2014/main" val="399913837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Antimalware for Cloud Services and VMs</a:t>
                      </a:r>
                    </a:p>
                  </a:txBody>
                  <a:tcPr marL="0" marR="0" marT="0" marB="179238">
                    <a:lnL>
                      <a:noFill/>
                    </a:lnL>
                    <a:lnR>
                      <a:noFill/>
                    </a:lnR>
                    <a:lnT>
                      <a:noFill/>
                    </a:lnT>
                    <a:lnB>
                      <a:noFill/>
                    </a:lnB>
                  </a:tcPr>
                </a:tc>
                <a:extLst>
                  <a:ext uri="{0D108BD9-81ED-4DB2-BD59-A6C34878D82A}">
                    <a16:rowId xmlns:a16="http://schemas.microsoft.com/office/drawing/2014/main" val="559021308"/>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Identity Manager vNext</a:t>
                      </a:r>
                    </a:p>
                  </a:txBody>
                  <a:tcPr marL="0" marR="0" marT="0" marB="179238">
                    <a:lnL>
                      <a:noFill/>
                    </a:lnL>
                    <a:lnR>
                      <a:noFill/>
                    </a:lnR>
                    <a:lnT>
                      <a:noFill/>
                    </a:lnT>
                    <a:lnB>
                      <a:noFill/>
                    </a:lnB>
                  </a:tcPr>
                </a:tc>
                <a:extLst>
                  <a:ext uri="{0D108BD9-81ED-4DB2-BD59-A6C34878D82A}">
                    <a16:rowId xmlns:a16="http://schemas.microsoft.com/office/drawing/2014/main" val="77651219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Analytics Platform System (APS)</a:t>
                      </a:r>
                    </a:p>
                  </a:txBody>
                  <a:tcPr marL="0" marR="0" marT="0" marB="179238">
                    <a:lnL>
                      <a:noFill/>
                    </a:lnL>
                    <a:lnR>
                      <a:noFill/>
                    </a:lnR>
                    <a:lnT>
                      <a:noFill/>
                    </a:lnT>
                    <a:lnB>
                      <a:noFill/>
                    </a:lnB>
                  </a:tcPr>
                </a:tc>
                <a:extLst>
                  <a:ext uri="{0D108BD9-81ED-4DB2-BD59-A6C34878D82A}">
                    <a16:rowId xmlns:a16="http://schemas.microsoft.com/office/drawing/2014/main" val="388044905"/>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Community 2013</a:t>
                      </a:r>
                    </a:p>
                  </a:txBody>
                  <a:tcPr marL="0" marR="0" marT="0" marB="179238">
                    <a:lnL>
                      <a:noFill/>
                    </a:lnL>
                    <a:lnR>
                      <a:noFill/>
                    </a:lnR>
                    <a:lnT>
                      <a:noFill/>
                    </a:lnT>
                    <a:lnB>
                      <a:noFill/>
                    </a:lnB>
                  </a:tcPr>
                </a:tc>
                <a:extLst>
                  <a:ext uri="{0D108BD9-81ED-4DB2-BD59-A6C34878D82A}">
                    <a16:rowId xmlns:a16="http://schemas.microsoft.com/office/drawing/2014/main" val="412904395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2015 Preview</a:t>
                      </a:r>
                    </a:p>
                  </a:txBody>
                  <a:tcPr marL="0" marR="0" marT="0" marB="179238">
                    <a:lnL>
                      <a:noFill/>
                    </a:lnL>
                    <a:lnR>
                      <a:noFill/>
                    </a:lnR>
                    <a:lnT>
                      <a:noFill/>
                    </a:lnT>
                    <a:lnB>
                      <a:noFill/>
                    </a:lnB>
                  </a:tcPr>
                </a:tc>
                <a:extLst>
                  <a:ext uri="{0D108BD9-81ED-4DB2-BD59-A6C34878D82A}">
                    <a16:rowId xmlns:a16="http://schemas.microsoft.com/office/drawing/2014/main" val="179642918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.NET 2015</a:t>
                      </a:r>
                    </a:p>
                  </a:txBody>
                  <a:tcPr marL="0" marR="0" marT="0" marB="179238">
                    <a:lnL>
                      <a:noFill/>
                    </a:lnL>
                    <a:lnR>
                      <a:noFill/>
                    </a:lnR>
                    <a:lnT>
                      <a:noFill/>
                    </a:lnT>
                    <a:lnB>
                      <a:noFill/>
                    </a:lnB>
                  </a:tcPr>
                </a:tc>
                <a:extLst>
                  <a:ext uri="{0D108BD9-81ED-4DB2-BD59-A6C34878D82A}">
                    <a16:rowId xmlns:a16="http://schemas.microsoft.com/office/drawing/2014/main" val="3942302977"/>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RemoteApp</a:t>
                      </a:r>
                    </a:p>
                  </a:txBody>
                  <a:tcPr marL="0" marR="0" marT="0" marB="179238">
                    <a:lnL>
                      <a:noFill/>
                    </a:lnL>
                    <a:lnR>
                      <a:noFill/>
                    </a:lnR>
                    <a:lnT>
                      <a:noFill/>
                    </a:lnT>
                    <a:lnB>
                      <a:noFill/>
                    </a:lnB>
                  </a:tcPr>
                </a:tc>
                <a:extLst>
                  <a:ext uri="{0D108BD9-81ED-4DB2-BD59-A6C34878D82A}">
                    <a16:rowId xmlns:a16="http://schemas.microsoft.com/office/drawing/2014/main" val="293677287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Basic</a:t>
                      </a:r>
                    </a:p>
                  </a:txBody>
                  <a:tcPr marL="0" marR="0" marT="0" marB="179238">
                    <a:lnL>
                      <a:noFill/>
                    </a:lnL>
                    <a:lnR>
                      <a:noFill/>
                    </a:lnR>
                    <a:lnT>
                      <a:noFill/>
                    </a:lnT>
                    <a:lnB>
                      <a:noFill/>
                    </a:lnB>
                  </a:tcPr>
                </a:tc>
                <a:extLst>
                  <a:ext uri="{0D108BD9-81ED-4DB2-BD59-A6C34878D82A}">
                    <a16:rowId xmlns:a16="http://schemas.microsoft.com/office/drawing/2014/main" val="509813237"/>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SSD-based instances for Microsoft Azure VMs and Cloud Services</a:t>
                      </a:r>
                    </a:p>
                  </a:txBody>
                  <a:tcPr marL="0" marR="0" marT="0" marB="179238">
                    <a:lnL>
                      <a:noFill/>
                    </a:lnL>
                    <a:lnR>
                      <a:noFill/>
                    </a:lnR>
                    <a:lnT>
                      <a:noFill/>
                    </a:lnT>
                    <a:lnB>
                      <a:noFill/>
                    </a:lnB>
                  </a:tcPr>
                </a:tc>
                <a:extLst>
                  <a:ext uri="{0D108BD9-81ED-4DB2-BD59-A6C34878D82A}">
                    <a16:rowId xmlns:a16="http://schemas.microsoft.com/office/drawing/2014/main" val="2510411595"/>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Auditing</a:t>
                      </a:r>
                    </a:p>
                  </a:txBody>
                  <a:tcPr marL="0" marR="0" marT="0" marB="179238">
                    <a:lnL>
                      <a:noFill/>
                    </a:lnL>
                    <a:lnR>
                      <a:noFill/>
                    </a:lnR>
                    <a:lnT>
                      <a:noFill/>
                    </a:lnT>
                    <a:lnB>
                      <a:noFill/>
                    </a:lnB>
                  </a:tcPr>
                </a:tc>
                <a:extLst>
                  <a:ext uri="{0D108BD9-81ED-4DB2-BD59-A6C34878D82A}">
                    <a16:rowId xmlns:a16="http://schemas.microsoft.com/office/drawing/2014/main" val="121465148"/>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Live Channels for Azure Media Services</a:t>
                      </a:r>
                    </a:p>
                  </a:txBody>
                  <a:tcPr marL="0" marR="0" marT="0" marB="179238">
                    <a:lnL>
                      <a:noFill/>
                    </a:lnL>
                    <a:lnR>
                      <a:noFill/>
                    </a:lnR>
                    <a:lnT>
                      <a:noFill/>
                    </a:lnT>
                    <a:lnB>
                      <a:noFill/>
                    </a:lnB>
                  </a:tcPr>
                </a:tc>
                <a:extLst>
                  <a:ext uri="{0D108BD9-81ED-4DB2-BD59-A6C34878D82A}">
                    <a16:rowId xmlns:a16="http://schemas.microsoft.com/office/drawing/2014/main" val="2183828767"/>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AAD Application Proxy</a:t>
                      </a:r>
                    </a:p>
                  </a:txBody>
                  <a:tcPr marL="0" marR="0" marT="0" marB="179238">
                    <a:lnL>
                      <a:noFill/>
                    </a:lnL>
                    <a:lnR>
                      <a:noFill/>
                    </a:lnR>
                    <a:lnT>
                      <a:noFill/>
                    </a:lnT>
                    <a:lnB>
                      <a:noFill/>
                    </a:lnB>
                  </a:tcPr>
                </a:tc>
                <a:extLst>
                  <a:ext uri="{0D108BD9-81ED-4DB2-BD59-A6C34878D82A}">
                    <a16:rowId xmlns:a16="http://schemas.microsoft.com/office/drawing/2014/main" val="241181833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New experiences in Power BI</a:t>
                      </a:r>
                    </a:p>
                  </a:txBody>
                  <a:tcPr marL="0" marR="0" marT="0" marB="179238">
                    <a:lnL>
                      <a:noFill/>
                    </a:lnL>
                    <a:lnR>
                      <a:noFill/>
                    </a:lnR>
                    <a:lnT>
                      <a:noFill/>
                    </a:lnT>
                    <a:lnB>
                      <a:noFill/>
                    </a:lnB>
                  </a:tcPr>
                </a:tc>
                <a:extLst>
                  <a:ext uri="{0D108BD9-81ED-4DB2-BD59-A6C34878D82A}">
                    <a16:rowId xmlns:a16="http://schemas.microsoft.com/office/drawing/2014/main" val="258466476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DocumentDB</a:t>
                      </a:r>
                    </a:p>
                  </a:txBody>
                  <a:tcPr marL="0" marR="0" marT="0" marB="179238">
                    <a:lnL>
                      <a:noFill/>
                    </a:lnL>
                    <a:lnR>
                      <a:noFill/>
                    </a:lnR>
                    <a:lnT>
                      <a:noFill/>
                    </a:lnT>
                    <a:lnB>
                      <a:noFill/>
                    </a:lnB>
                  </a:tcPr>
                </a:tc>
                <a:extLst>
                  <a:ext uri="{0D108BD9-81ED-4DB2-BD59-A6C34878D82A}">
                    <a16:rowId xmlns:a16="http://schemas.microsoft.com/office/drawing/2014/main" val="70778567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Search</a:t>
                      </a:r>
                    </a:p>
                  </a:txBody>
                  <a:tcPr marL="0" marR="0" marT="0" marB="179238">
                    <a:lnL>
                      <a:noFill/>
                    </a:lnL>
                    <a:lnR>
                      <a:noFill/>
                    </a:lnR>
                    <a:lnT>
                      <a:noFill/>
                    </a:lnT>
                    <a:lnB>
                      <a:noFill/>
                    </a:lnB>
                  </a:tcPr>
                </a:tc>
                <a:extLst>
                  <a:ext uri="{0D108BD9-81ED-4DB2-BD59-A6C34878D82A}">
                    <a16:rowId xmlns:a16="http://schemas.microsoft.com/office/drawing/2014/main" val="3237538808"/>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HDInsight for Storm Public Preview &amp; GA</a:t>
                      </a:r>
                    </a:p>
                  </a:txBody>
                  <a:tcPr marL="0" marR="0" marT="0" marB="179238">
                    <a:lnL>
                      <a:noFill/>
                    </a:lnL>
                    <a:lnR>
                      <a:noFill/>
                    </a:lnR>
                    <a:lnT>
                      <a:noFill/>
                    </a:lnT>
                    <a:lnB>
                      <a:noFill/>
                    </a:lnB>
                  </a:tcPr>
                </a:tc>
                <a:extLst>
                  <a:ext uri="{0D108BD9-81ED-4DB2-BD59-A6C34878D82A}">
                    <a16:rowId xmlns:a16="http://schemas.microsoft.com/office/drawing/2014/main" val="1005518097"/>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Zone Redundant Storage</a:t>
                      </a:r>
                    </a:p>
                  </a:txBody>
                  <a:tcPr marL="0" marR="0" marT="0" marB="179238">
                    <a:lnL>
                      <a:noFill/>
                    </a:lnL>
                    <a:lnR>
                      <a:noFill/>
                    </a:lnR>
                    <a:lnT>
                      <a:noFill/>
                    </a:lnT>
                    <a:lnB>
                      <a:noFill/>
                    </a:lnB>
                  </a:tcPr>
                </a:tc>
                <a:extLst>
                  <a:ext uri="{0D108BD9-81ED-4DB2-BD59-A6C34878D82A}">
                    <a16:rowId xmlns:a16="http://schemas.microsoft.com/office/drawing/2014/main" val="357035653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HDInsight for Hbase</a:t>
                      </a:r>
                    </a:p>
                  </a:txBody>
                  <a:tcPr marL="0" marR="0" marT="0" marB="179238">
                    <a:lnL>
                      <a:noFill/>
                    </a:lnL>
                    <a:lnR>
                      <a:noFill/>
                    </a:lnR>
                    <a:lnT>
                      <a:noFill/>
                    </a:lnT>
                    <a:lnB>
                      <a:noFill/>
                    </a:lnB>
                  </a:tcPr>
                </a:tc>
                <a:extLst>
                  <a:ext uri="{0D108BD9-81ED-4DB2-BD59-A6C34878D82A}">
                    <a16:rowId xmlns:a16="http://schemas.microsoft.com/office/drawing/2014/main" val="2616175444"/>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WSSC vNext tech preview</a:t>
                      </a:r>
                    </a:p>
                  </a:txBody>
                  <a:tcPr marL="0" marR="0" marT="0" marB="179238">
                    <a:lnL>
                      <a:noFill/>
                    </a:lnL>
                    <a:lnR>
                      <a:noFill/>
                    </a:lnR>
                    <a:lnT>
                      <a:noFill/>
                    </a:lnT>
                    <a:lnB>
                      <a:noFill/>
                    </a:lnB>
                  </a:tcPr>
                </a:tc>
                <a:extLst>
                  <a:ext uri="{0D108BD9-81ED-4DB2-BD59-A6C34878D82A}">
                    <a16:rowId xmlns:a16="http://schemas.microsoft.com/office/drawing/2014/main" val="35266305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Content Protection pub preview</a:t>
                      </a:r>
                    </a:p>
                  </a:txBody>
                  <a:tcPr marL="0" marR="0" marT="0" marB="179238">
                    <a:lnL>
                      <a:noFill/>
                    </a:lnL>
                    <a:lnR>
                      <a:noFill/>
                    </a:lnR>
                    <a:lnT>
                      <a:noFill/>
                    </a:lnT>
                    <a:lnB>
                      <a:noFill/>
                    </a:lnB>
                  </a:tcPr>
                </a:tc>
                <a:extLst>
                  <a:ext uri="{0D108BD9-81ED-4DB2-BD59-A6C34878D82A}">
                    <a16:rowId xmlns:a16="http://schemas.microsoft.com/office/drawing/2014/main" val="201956781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Intune - Nov update and Dec update</a:t>
                      </a:r>
                    </a:p>
                  </a:txBody>
                  <a:tcPr marL="0" marR="0" marT="0" marB="179238">
                    <a:lnL>
                      <a:noFill/>
                    </a:lnL>
                    <a:lnR>
                      <a:noFill/>
                    </a:lnR>
                    <a:lnT>
                      <a:noFill/>
                    </a:lnT>
                    <a:lnB>
                      <a:noFill/>
                    </a:lnB>
                  </a:tcPr>
                </a:tc>
                <a:extLst>
                  <a:ext uri="{0D108BD9-81ED-4DB2-BD59-A6C34878D82A}">
                    <a16:rowId xmlns:a16="http://schemas.microsoft.com/office/drawing/2014/main" val="19492337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AAD premium features</a:t>
                      </a:r>
                    </a:p>
                  </a:txBody>
                  <a:tcPr marL="0" marR="0" marT="0" marB="179238">
                    <a:lnL>
                      <a:noFill/>
                    </a:lnL>
                    <a:lnR>
                      <a:noFill/>
                    </a:lnR>
                    <a:lnT>
                      <a:noFill/>
                    </a:lnT>
                    <a:lnB>
                      <a:noFill/>
                    </a:lnB>
                  </a:tcPr>
                </a:tc>
                <a:extLst>
                  <a:ext uri="{0D108BD9-81ED-4DB2-BD59-A6C34878D82A}">
                    <a16:rowId xmlns:a16="http://schemas.microsoft.com/office/drawing/2014/main" val="140324891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Multi-Factor Auth enhancements</a:t>
                      </a:r>
                    </a:p>
                  </a:txBody>
                  <a:tcPr marL="0" marR="0" marT="0" marB="179238">
                    <a:lnL>
                      <a:noFill/>
                    </a:lnL>
                    <a:lnR>
                      <a:noFill/>
                    </a:lnR>
                    <a:lnT>
                      <a:noFill/>
                    </a:lnT>
                    <a:lnB>
                      <a:noFill/>
                    </a:lnB>
                  </a:tcPr>
                </a:tc>
                <a:extLst>
                  <a:ext uri="{0D108BD9-81ED-4DB2-BD59-A6C34878D82A}">
                    <a16:rowId xmlns:a16="http://schemas.microsoft.com/office/drawing/2014/main" val="766608160"/>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Cloudera and Hortonworks on clustered Azure VMs</a:t>
                      </a:r>
                    </a:p>
                  </a:txBody>
                  <a:tcPr marL="0" marR="0" marT="0" marB="179238">
                    <a:lnL>
                      <a:noFill/>
                    </a:lnL>
                    <a:lnR>
                      <a:noFill/>
                    </a:lnR>
                    <a:lnT>
                      <a:noFill/>
                    </a:lnT>
                    <a:lnB>
                      <a:noFill/>
                    </a:lnB>
                  </a:tcPr>
                </a:tc>
                <a:extLst>
                  <a:ext uri="{0D108BD9-81ED-4DB2-BD59-A6C34878D82A}">
                    <a16:rowId xmlns:a16="http://schemas.microsoft.com/office/drawing/2014/main" val="154787292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Instance level IP</a:t>
                      </a:r>
                    </a:p>
                  </a:txBody>
                  <a:tcPr marL="0" marR="0" marT="0" marB="179238">
                    <a:lnL>
                      <a:noFill/>
                    </a:lnL>
                    <a:lnR>
                      <a:noFill/>
                    </a:lnR>
                    <a:lnT>
                      <a:noFill/>
                    </a:lnT>
                    <a:lnB>
                      <a:noFill/>
                    </a:lnB>
                  </a:tcPr>
                </a:tc>
                <a:extLst>
                  <a:ext uri="{0D108BD9-81ED-4DB2-BD59-A6C34878D82A}">
                    <a16:rowId xmlns:a16="http://schemas.microsoft.com/office/drawing/2014/main" val="219421554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Role Based Access Controls</a:t>
                      </a:r>
                    </a:p>
                  </a:txBody>
                  <a:tcPr marL="0" marR="0" marT="0" marB="179238">
                    <a:lnL>
                      <a:noFill/>
                    </a:lnL>
                    <a:lnR>
                      <a:noFill/>
                    </a:lnR>
                    <a:lnT>
                      <a:noFill/>
                    </a:lnT>
                    <a:lnB>
                      <a:noFill/>
                    </a:lnB>
                  </a:tcPr>
                </a:tc>
                <a:extLst>
                  <a:ext uri="{0D108BD9-81ED-4DB2-BD59-A6C34878D82A}">
                    <a16:rowId xmlns:a16="http://schemas.microsoft.com/office/drawing/2014/main" val="109982369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VPN support pub preview</a:t>
                      </a:r>
                    </a:p>
                  </a:txBody>
                  <a:tcPr marL="0" marR="0" marT="0" marB="179238">
                    <a:lnL>
                      <a:noFill/>
                    </a:lnL>
                    <a:lnR>
                      <a:noFill/>
                    </a:lnR>
                    <a:lnT>
                      <a:noFill/>
                    </a:lnT>
                    <a:lnB>
                      <a:noFill/>
                    </a:lnB>
                  </a:tcPr>
                </a:tc>
                <a:extLst>
                  <a:ext uri="{0D108BD9-81ED-4DB2-BD59-A6C34878D82A}">
                    <a16:rowId xmlns:a16="http://schemas.microsoft.com/office/drawing/2014/main" val="57832444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TiP Testing pub preview</a:t>
                      </a:r>
                    </a:p>
                  </a:txBody>
                  <a:tcPr marL="0" marR="0" marT="0" marB="179238">
                    <a:lnL>
                      <a:noFill/>
                    </a:lnL>
                    <a:lnR>
                      <a:noFill/>
                    </a:lnR>
                    <a:lnT>
                      <a:noFill/>
                    </a:lnT>
                    <a:lnB>
                      <a:noFill/>
                    </a:lnB>
                  </a:tcPr>
                </a:tc>
                <a:extLst>
                  <a:ext uri="{0D108BD9-81ED-4DB2-BD59-A6C34878D82A}">
                    <a16:rowId xmlns:a16="http://schemas.microsoft.com/office/drawing/2014/main" val="1303947148"/>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AD Workday A148 Integration</a:t>
                      </a:r>
                    </a:p>
                  </a:txBody>
                  <a:tcPr marL="0" marR="0" marT="0" marB="179238">
                    <a:lnL>
                      <a:noFill/>
                    </a:lnL>
                    <a:lnR>
                      <a:noFill/>
                    </a:lnR>
                    <a:lnT>
                      <a:noFill/>
                    </a:lnT>
                    <a:lnB>
                      <a:noFill/>
                    </a:lnB>
                  </a:tcPr>
                </a:tc>
                <a:extLst>
                  <a:ext uri="{0D108BD9-81ED-4DB2-BD59-A6C34878D82A}">
                    <a16:rowId xmlns:a16="http://schemas.microsoft.com/office/drawing/2014/main" val="779787287"/>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Standard SSG </a:t>
                      </a:r>
                    </a:p>
                  </a:txBody>
                  <a:tcPr marL="0" marR="0" marT="0" marB="179238">
                    <a:lnL>
                      <a:noFill/>
                    </a:lnL>
                    <a:lnR>
                      <a:noFill/>
                    </a:lnR>
                    <a:lnT>
                      <a:noFill/>
                    </a:lnT>
                    <a:lnB>
                      <a:noFill/>
                    </a:lnB>
                  </a:tcPr>
                </a:tc>
                <a:extLst>
                  <a:ext uri="{0D108BD9-81ED-4DB2-BD59-A6C34878D82A}">
                    <a16:rowId xmlns:a16="http://schemas.microsoft.com/office/drawing/2014/main" val="386508427"/>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ExpressRoute S2S, P2S GA</a:t>
                      </a:r>
                    </a:p>
                  </a:txBody>
                  <a:tcPr marL="0" marR="0" marT="0" marB="179238">
                    <a:lnL>
                      <a:noFill/>
                    </a:lnL>
                    <a:lnR>
                      <a:noFill/>
                    </a:lnR>
                    <a:lnT>
                      <a:noFill/>
                    </a:lnT>
                    <a:lnB>
                      <a:noFill/>
                    </a:lnB>
                  </a:tcPr>
                </a:tc>
                <a:extLst>
                  <a:ext uri="{0D108BD9-81ED-4DB2-BD59-A6C34878D82A}">
                    <a16:rowId xmlns:a16="http://schemas.microsoft.com/office/drawing/2014/main" val="227115162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Multiple NICs</a:t>
                      </a:r>
                    </a:p>
                  </a:txBody>
                  <a:tcPr marL="0" marR="0" marT="0" marB="179238">
                    <a:lnL>
                      <a:noFill/>
                    </a:lnL>
                    <a:lnR>
                      <a:noFill/>
                    </a:lnR>
                    <a:lnT>
                      <a:noFill/>
                    </a:lnT>
                    <a:lnB>
                      <a:noFill/>
                    </a:lnB>
                  </a:tcPr>
                </a:tc>
                <a:extLst>
                  <a:ext uri="{0D108BD9-81ED-4DB2-BD59-A6C34878D82A}">
                    <a16:rowId xmlns:a16="http://schemas.microsoft.com/office/drawing/2014/main" val="2574477075"/>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Networking Appliances</a:t>
                      </a:r>
                    </a:p>
                  </a:txBody>
                  <a:tcPr marL="0" marR="0" marT="0" marB="179238">
                    <a:lnL>
                      <a:noFill/>
                    </a:lnL>
                    <a:lnR>
                      <a:noFill/>
                    </a:lnR>
                    <a:lnT>
                      <a:noFill/>
                    </a:lnT>
                    <a:lnB>
                      <a:noFill/>
                    </a:lnB>
                  </a:tcPr>
                </a:tc>
                <a:extLst>
                  <a:ext uri="{0D108BD9-81ED-4DB2-BD59-A6C34878D82A}">
                    <a16:rowId xmlns:a16="http://schemas.microsoft.com/office/drawing/2014/main" val="190733246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Traffic Manager Nested policies</a:t>
                      </a:r>
                    </a:p>
                  </a:txBody>
                  <a:tcPr marL="0" marR="0" marT="0" marB="179238">
                    <a:lnL>
                      <a:noFill/>
                    </a:lnL>
                    <a:lnR>
                      <a:noFill/>
                    </a:lnR>
                    <a:lnT>
                      <a:noFill/>
                    </a:lnT>
                    <a:lnB>
                      <a:noFill/>
                    </a:lnB>
                  </a:tcPr>
                </a:tc>
                <a:extLst>
                  <a:ext uri="{0D108BD9-81ED-4DB2-BD59-A6C34878D82A}">
                    <a16:rowId xmlns:a16="http://schemas.microsoft.com/office/drawing/2014/main" val="103058457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VM Image Gallery expansion</a:t>
                      </a:r>
                    </a:p>
                  </a:txBody>
                  <a:tcPr marL="0" marR="0" marT="0" marB="179238">
                    <a:lnL>
                      <a:noFill/>
                    </a:lnL>
                    <a:lnR>
                      <a:noFill/>
                    </a:lnR>
                    <a:lnT>
                      <a:noFill/>
                    </a:lnT>
                    <a:lnB>
                      <a:noFill/>
                    </a:lnB>
                  </a:tcPr>
                </a:tc>
                <a:extLst>
                  <a:ext uri="{0D108BD9-81ED-4DB2-BD59-A6C34878D82A}">
                    <a16:rowId xmlns:a16="http://schemas.microsoft.com/office/drawing/2014/main" val="372630879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Vnet</a:t>
                      </a:r>
                    </a:p>
                  </a:txBody>
                  <a:tcPr marL="0" marR="0" marT="0" marB="179238">
                    <a:lnL>
                      <a:noFill/>
                    </a:lnL>
                    <a:lnR>
                      <a:noFill/>
                    </a:lnR>
                    <a:lnT>
                      <a:noFill/>
                    </a:lnT>
                    <a:lnB>
                      <a:noFill/>
                    </a:lnB>
                  </a:tcPr>
                </a:tc>
                <a:extLst>
                  <a:ext uri="{0D108BD9-81ED-4DB2-BD59-A6C34878D82A}">
                    <a16:rowId xmlns:a16="http://schemas.microsoft.com/office/drawing/2014/main" val="3187833752"/>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Web Jobs</a:t>
                      </a:r>
                    </a:p>
                  </a:txBody>
                  <a:tcPr marL="0" marR="0" marT="0" marB="179238">
                    <a:lnL>
                      <a:noFill/>
                    </a:lnL>
                    <a:lnR>
                      <a:noFill/>
                    </a:lnR>
                    <a:lnT>
                      <a:noFill/>
                    </a:lnT>
                    <a:lnB>
                      <a:noFill/>
                    </a:lnB>
                  </a:tcPr>
                </a:tc>
                <a:extLst>
                  <a:ext uri="{0D108BD9-81ED-4DB2-BD59-A6C34878D82A}">
                    <a16:rowId xmlns:a16="http://schemas.microsoft.com/office/drawing/2014/main" val="282110557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VSO datacenter expansion</a:t>
                      </a:r>
                    </a:p>
                  </a:txBody>
                  <a:tcPr marL="0" marR="0" marT="0" marB="179238">
                    <a:lnL>
                      <a:noFill/>
                    </a:lnL>
                    <a:lnR>
                      <a:noFill/>
                    </a:lnR>
                    <a:lnT>
                      <a:noFill/>
                    </a:lnT>
                    <a:lnB>
                      <a:noFill/>
                    </a:lnB>
                  </a:tcPr>
                </a:tc>
                <a:extLst>
                  <a:ext uri="{0D108BD9-81ED-4DB2-BD59-A6C34878D82A}">
                    <a16:rowId xmlns:a16="http://schemas.microsoft.com/office/drawing/2014/main" val="118500922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VSO REST Hooks pub preview</a:t>
                      </a:r>
                    </a:p>
                  </a:txBody>
                  <a:tcPr marL="0" marR="0" marT="0" marB="179238">
                    <a:lnL>
                      <a:noFill/>
                    </a:lnL>
                    <a:lnR>
                      <a:noFill/>
                    </a:lnR>
                    <a:lnT>
                      <a:noFill/>
                    </a:lnT>
                    <a:lnB>
                      <a:noFill/>
                    </a:lnB>
                  </a:tcPr>
                </a:tc>
                <a:extLst>
                  <a:ext uri="{0D108BD9-81ED-4DB2-BD59-A6C34878D82A}">
                    <a16:rowId xmlns:a16="http://schemas.microsoft.com/office/drawing/2014/main" val="3284757338"/>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Australia datacenter </a:t>
                      </a:r>
                    </a:p>
                  </a:txBody>
                  <a:tcPr marL="0" marR="0" marT="0" marB="179238">
                    <a:lnL>
                      <a:noFill/>
                    </a:lnL>
                    <a:lnR>
                      <a:noFill/>
                    </a:lnR>
                    <a:lnT>
                      <a:noFill/>
                    </a:lnT>
                    <a:lnB>
                      <a:noFill/>
                    </a:lnB>
                  </a:tcPr>
                </a:tc>
                <a:extLst>
                  <a:ext uri="{0D108BD9-81ED-4DB2-BD59-A6C34878D82A}">
                    <a16:rowId xmlns:a16="http://schemas.microsoft.com/office/drawing/2014/main" val="1507723167"/>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Forced Tunneling</a:t>
                      </a:r>
                    </a:p>
                  </a:txBody>
                  <a:tcPr marL="0" marR="0" marT="0" marB="179238">
                    <a:lnL>
                      <a:noFill/>
                    </a:lnL>
                    <a:lnR>
                      <a:noFill/>
                    </a:lnR>
                    <a:lnT>
                      <a:noFill/>
                    </a:lnT>
                    <a:lnB>
                      <a:noFill/>
                    </a:lnB>
                  </a:tcPr>
                </a:tc>
                <a:extLst>
                  <a:ext uri="{0D108BD9-81ED-4DB2-BD59-A6C34878D82A}">
                    <a16:rowId xmlns:a16="http://schemas.microsoft.com/office/drawing/2014/main" val="593289642"/>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WSSC Azure Packs</a:t>
                      </a:r>
                    </a:p>
                  </a:txBody>
                  <a:tcPr marL="0" marR="0" marT="0" marB="179238">
                    <a:lnL>
                      <a:noFill/>
                    </a:lnL>
                    <a:lnR>
                      <a:noFill/>
                    </a:lnR>
                    <a:lnT>
                      <a:noFill/>
                    </a:lnT>
                    <a:lnB>
                      <a:noFill/>
                    </a:lnB>
                  </a:tcPr>
                </a:tc>
                <a:extLst>
                  <a:ext uri="{0D108BD9-81ED-4DB2-BD59-A6C34878D82A}">
                    <a16:rowId xmlns:a16="http://schemas.microsoft.com/office/drawing/2014/main" val="387449310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G-Serves Instances</a:t>
                      </a:r>
                    </a:p>
                  </a:txBody>
                  <a:tcPr marL="0" marR="0" marT="0" marB="179238">
                    <a:lnL>
                      <a:noFill/>
                    </a:lnL>
                    <a:lnR>
                      <a:noFill/>
                    </a:lnR>
                    <a:lnT>
                      <a:noFill/>
                    </a:lnT>
                    <a:lnB>
                      <a:noFill/>
                    </a:lnB>
                  </a:tcPr>
                </a:tc>
                <a:extLst>
                  <a:ext uri="{0D108BD9-81ED-4DB2-BD59-A6C34878D82A}">
                    <a16:rowId xmlns:a16="http://schemas.microsoft.com/office/drawing/2014/main" val="2442170635"/>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Key Vault</a:t>
                      </a:r>
                    </a:p>
                  </a:txBody>
                  <a:tcPr marL="0" marR="0" marT="0" marB="179238">
                    <a:lnL>
                      <a:noFill/>
                    </a:lnL>
                    <a:lnR>
                      <a:noFill/>
                    </a:lnR>
                    <a:lnT>
                      <a:noFill/>
                    </a:lnT>
                    <a:lnB>
                      <a:noFill/>
                    </a:lnB>
                  </a:tcPr>
                </a:tc>
                <a:extLst>
                  <a:ext uri="{0D108BD9-81ED-4DB2-BD59-A6C34878D82A}">
                    <a16:rowId xmlns:a16="http://schemas.microsoft.com/office/drawing/2014/main" val="2470675249"/>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Drivers for SQL Server</a:t>
                      </a:r>
                    </a:p>
                  </a:txBody>
                  <a:tcPr marL="0" marR="0" marT="0" marB="179238">
                    <a:lnL>
                      <a:noFill/>
                    </a:lnL>
                    <a:lnR>
                      <a:noFill/>
                    </a:lnR>
                    <a:lnT>
                      <a:noFill/>
                    </a:lnT>
                    <a:lnB>
                      <a:noFill/>
                    </a:lnB>
                  </a:tcPr>
                </a:tc>
                <a:extLst>
                  <a:ext uri="{0D108BD9-81ED-4DB2-BD59-A6C34878D82A}">
                    <a16:rowId xmlns:a16="http://schemas.microsoft.com/office/drawing/2014/main" val="1910180780"/>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MDM for Office 365 public preview and GA</a:t>
                      </a:r>
                    </a:p>
                  </a:txBody>
                  <a:tcPr marL="0" marR="0" marT="0" marB="179238">
                    <a:lnL>
                      <a:noFill/>
                    </a:lnL>
                    <a:lnR>
                      <a:noFill/>
                    </a:lnR>
                    <a:lnT>
                      <a:noFill/>
                    </a:lnT>
                    <a:lnB>
                      <a:noFill/>
                    </a:lnB>
                  </a:tcPr>
                </a:tc>
                <a:extLst>
                  <a:ext uri="{0D108BD9-81ED-4DB2-BD59-A6C34878D82A}">
                    <a16:rowId xmlns:a16="http://schemas.microsoft.com/office/drawing/2014/main" val="4272584413"/>
                  </a:ext>
                </a:extLst>
              </a:tr>
              <a:tr h="477969">
                <a:tc>
                  <a:txBody>
                    <a:bodyPr/>
                    <a:lstStyle/>
                    <a:p>
                      <a:pPr algn="l" fontAlgn="b"/>
                      <a:r>
                        <a:rPr lang="fr-FR" sz="2000" b="0" i="0" u="none" strike="noStrike">
                          <a:solidFill>
                            <a:schemeClr val="tx1"/>
                          </a:solidFill>
                          <a:effectLst/>
                          <a:latin typeface="Segoe UI Semilight" panose="020B0402040204020203" pitchFamily="34" charset="0"/>
                          <a:cs typeface="Segoe UI Semilight" panose="020B0402040204020203" pitchFamily="34" charset="0"/>
                        </a:rPr>
                        <a:t>Azure Media Services Content Protection</a:t>
                      </a:r>
                    </a:p>
                  </a:txBody>
                  <a:tcPr marL="0" marR="0" marT="0" marB="179238">
                    <a:lnL>
                      <a:noFill/>
                    </a:lnL>
                    <a:lnR>
                      <a:noFill/>
                    </a:lnR>
                    <a:lnT>
                      <a:noFill/>
                    </a:lnT>
                    <a:lnB>
                      <a:noFill/>
                    </a:lnB>
                  </a:tcPr>
                </a:tc>
                <a:extLst>
                  <a:ext uri="{0D108BD9-81ED-4DB2-BD59-A6C34878D82A}">
                    <a16:rowId xmlns:a16="http://schemas.microsoft.com/office/drawing/2014/main" val="50926787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Mobile Engagement</a:t>
                      </a:r>
                    </a:p>
                  </a:txBody>
                  <a:tcPr marL="0" marR="0" marT="0" marB="179238">
                    <a:lnL>
                      <a:noFill/>
                    </a:lnL>
                    <a:lnR>
                      <a:noFill/>
                    </a:lnR>
                    <a:lnT>
                      <a:noFill/>
                    </a:lnT>
                    <a:lnB>
                      <a:noFill/>
                    </a:lnB>
                  </a:tcPr>
                </a:tc>
                <a:extLst>
                  <a:ext uri="{0D108BD9-81ED-4DB2-BD59-A6C34878D82A}">
                    <a16:rowId xmlns:a16="http://schemas.microsoft.com/office/drawing/2014/main" val="27111377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Node.js Tools for Visual Studio</a:t>
                      </a:r>
                    </a:p>
                  </a:txBody>
                  <a:tcPr marL="0" marR="0" marT="0" marB="179238">
                    <a:lnL>
                      <a:noFill/>
                    </a:lnL>
                    <a:lnR>
                      <a:noFill/>
                    </a:lnR>
                    <a:lnT>
                      <a:noFill/>
                    </a:lnT>
                    <a:lnB>
                      <a:noFill/>
                    </a:lnB>
                  </a:tcPr>
                </a:tc>
                <a:extLst>
                  <a:ext uri="{0D108BD9-81ED-4DB2-BD59-A6C34878D82A}">
                    <a16:rowId xmlns:a16="http://schemas.microsoft.com/office/drawing/2014/main" val="393775443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2013 updates</a:t>
                      </a:r>
                    </a:p>
                  </a:txBody>
                  <a:tcPr marL="0" marR="0" marT="0" marB="179238">
                    <a:lnL>
                      <a:noFill/>
                    </a:lnL>
                    <a:lnR>
                      <a:noFill/>
                    </a:lnR>
                    <a:lnT>
                      <a:noFill/>
                    </a:lnT>
                    <a:lnB>
                      <a:noFill/>
                    </a:lnB>
                  </a:tcPr>
                </a:tc>
                <a:extLst>
                  <a:ext uri="{0D108BD9-81ED-4DB2-BD59-A6C34878D82A}">
                    <a16:rowId xmlns:a16="http://schemas.microsoft.com/office/drawing/2014/main" val="241766588"/>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Auto-HA for SQL Server VM</a:t>
                      </a:r>
                    </a:p>
                  </a:txBody>
                  <a:tcPr marL="0" marR="0" marT="0" marB="179238">
                    <a:lnL>
                      <a:noFill/>
                    </a:lnL>
                    <a:lnR>
                      <a:noFill/>
                    </a:lnR>
                    <a:lnT>
                      <a:noFill/>
                    </a:lnT>
                    <a:lnB>
                      <a:noFill/>
                    </a:lnB>
                  </a:tcPr>
                </a:tc>
                <a:extLst>
                  <a:ext uri="{0D108BD9-81ED-4DB2-BD59-A6C34878D82A}">
                    <a16:rowId xmlns:a16="http://schemas.microsoft.com/office/drawing/2014/main" val="230836092"/>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Auto-Patching and Backup for SQL Server VMs</a:t>
                      </a:r>
                    </a:p>
                  </a:txBody>
                  <a:tcPr marL="0" marR="0" marT="0" marB="179238">
                    <a:lnL>
                      <a:noFill/>
                    </a:lnL>
                    <a:lnR>
                      <a:noFill/>
                    </a:lnR>
                    <a:lnT>
                      <a:noFill/>
                    </a:lnT>
                    <a:lnB>
                      <a:noFill/>
                    </a:lnB>
                  </a:tcPr>
                </a:tc>
                <a:extLst>
                  <a:ext uri="{0D108BD9-81ED-4DB2-BD59-A6C34878D82A}">
                    <a16:rowId xmlns:a16="http://schemas.microsoft.com/office/drawing/2014/main" val="302979554"/>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SQL Database Increased Compatibility</a:t>
                      </a:r>
                    </a:p>
                  </a:txBody>
                  <a:tcPr marL="0" marR="0" marT="0" marB="179238">
                    <a:lnL>
                      <a:noFill/>
                    </a:lnL>
                    <a:lnR>
                      <a:noFill/>
                    </a:lnR>
                    <a:lnT>
                      <a:noFill/>
                    </a:lnT>
                    <a:lnB>
                      <a:noFill/>
                    </a:lnB>
                  </a:tcPr>
                </a:tc>
                <a:extLst>
                  <a:ext uri="{0D108BD9-81ED-4DB2-BD59-A6C34878D82A}">
                    <a16:rowId xmlns:a16="http://schemas.microsoft.com/office/drawing/2014/main" val="2228604224"/>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AD Connect Health pub preview</a:t>
                      </a:r>
                    </a:p>
                  </a:txBody>
                  <a:tcPr marL="0" marR="0" marT="0" marB="179238">
                    <a:lnL>
                      <a:noFill/>
                    </a:lnL>
                    <a:lnR>
                      <a:noFill/>
                    </a:lnR>
                    <a:lnT>
                      <a:noFill/>
                    </a:lnT>
                    <a:lnB>
                      <a:noFill/>
                    </a:lnB>
                  </a:tcPr>
                </a:tc>
                <a:extLst>
                  <a:ext uri="{0D108BD9-81ED-4DB2-BD59-A6C34878D82A}">
                    <a16:rowId xmlns:a16="http://schemas.microsoft.com/office/drawing/2014/main" val="1181534194"/>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AD MFA Per App / Conditional access pub preview</a:t>
                      </a:r>
                    </a:p>
                  </a:txBody>
                  <a:tcPr marL="0" marR="0" marT="0" marB="179238">
                    <a:lnL>
                      <a:noFill/>
                    </a:lnL>
                    <a:lnR>
                      <a:noFill/>
                    </a:lnR>
                    <a:lnT>
                      <a:noFill/>
                    </a:lnT>
                    <a:lnB>
                      <a:noFill/>
                    </a:lnB>
                  </a:tcPr>
                </a:tc>
                <a:extLst>
                  <a:ext uri="{0D108BD9-81ED-4DB2-BD59-A6C34878D82A}">
                    <a16:rowId xmlns:a16="http://schemas.microsoft.com/office/drawing/2014/main" val="205994442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RMS controlled user deployment</a:t>
                      </a:r>
                    </a:p>
                  </a:txBody>
                  <a:tcPr marL="0" marR="0" marT="0" marB="179238">
                    <a:lnL>
                      <a:noFill/>
                    </a:lnL>
                    <a:lnR>
                      <a:noFill/>
                    </a:lnR>
                    <a:lnT>
                      <a:noFill/>
                    </a:lnT>
                    <a:lnB>
                      <a:noFill/>
                    </a:lnB>
                  </a:tcPr>
                </a:tc>
                <a:extLst>
                  <a:ext uri="{0D108BD9-81ED-4DB2-BD59-A6C34878D82A}">
                    <a16:rowId xmlns:a16="http://schemas.microsoft.com/office/drawing/2014/main" val="4105136637"/>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RMS departmental templates pub preview</a:t>
                      </a:r>
                    </a:p>
                  </a:txBody>
                  <a:tcPr marL="0" marR="0" marT="0" marB="179238">
                    <a:lnL>
                      <a:noFill/>
                    </a:lnL>
                    <a:lnR>
                      <a:noFill/>
                    </a:lnR>
                    <a:lnT>
                      <a:noFill/>
                    </a:lnT>
                    <a:lnB>
                      <a:noFill/>
                    </a:lnB>
                  </a:tcPr>
                </a:tc>
                <a:extLst>
                  <a:ext uri="{0D108BD9-81ED-4DB2-BD59-A6C34878D82A}">
                    <a16:rowId xmlns:a16="http://schemas.microsoft.com/office/drawing/2014/main" val="319528391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Site Recovery SAN Replication</a:t>
                      </a:r>
                    </a:p>
                  </a:txBody>
                  <a:tcPr marL="0" marR="0" marT="0" marB="179238">
                    <a:lnL>
                      <a:noFill/>
                    </a:lnL>
                    <a:lnR>
                      <a:noFill/>
                    </a:lnR>
                    <a:lnT>
                      <a:noFill/>
                    </a:lnT>
                    <a:lnB>
                      <a:noFill/>
                    </a:lnB>
                  </a:tcPr>
                </a:tc>
                <a:extLst>
                  <a:ext uri="{0D108BD9-81ED-4DB2-BD59-A6C34878D82A}">
                    <a16:rowId xmlns:a16="http://schemas.microsoft.com/office/drawing/2014/main" val="3542346788"/>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ASP.NET 5 Preview</a:t>
                      </a:r>
                    </a:p>
                  </a:txBody>
                  <a:tcPr marL="0" marR="0" marT="0" marB="179238">
                    <a:lnL>
                      <a:noFill/>
                    </a:lnL>
                    <a:lnR>
                      <a:noFill/>
                    </a:lnR>
                    <a:lnT>
                      <a:noFill/>
                    </a:lnT>
                    <a:lnB>
                      <a:noFill/>
                    </a:lnB>
                  </a:tcPr>
                </a:tc>
                <a:extLst>
                  <a:ext uri="{0D108BD9-81ED-4DB2-BD59-A6C34878D82A}">
                    <a16:rowId xmlns:a16="http://schemas.microsoft.com/office/drawing/2014/main" val="122967885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SDK 2.5.1</a:t>
                      </a:r>
                    </a:p>
                  </a:txBody>
                  <a:tcPr marL="0" marR="0" marT="0" marB="179238">
                    <a:lnL>
                      <a:noFill/>
                    </a:lnL>
                    <a:lnR>
                      <a:noFill/>
                    </a:lnR>
                    <a:lnT>
                      <a:noFill/>
                    </a:lnT>
                    <a:lnB>
                      <a:noFill/>
                    </a:lnB>
                  </a:tcPr>
                </a:tc>
                <a:extLst>
                  <a:ext uri="{0D108BD9-81ED-4DB2-BD59-A6C34878D82A}">
                    <a16:rowId xmlns:a16="http://schemas.microsoft.com/office/drawing/2014/main" val="282177608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Team Foundation Server 2015 preview</a:t>
                      </a:r>
                    </a:p>
                  </a:txBody>
                  <a:tcPr marL="0" marR="0" marT="0" marB="179238">
                    <a:lnL>
                      <a:noFill/>
                    </a:lnL>
                    <a:lnR>
                      <a:noFill/>
                    </a:lnR>
                    <a:lnT>
                      <a:noFill/>
                    </a:lnT>
                    <a:lnB>
                      <a:noFill/>
                    </a:lnB>
                  </a:tcPr>
                </a:tc>
                <a:extLst>
                  <a:ext uri="{0D108BD9-81ED-4DB2-BD59-A6C34878D82A}">
                    <a16:rowId xmlns:a16="http://schemas.microsoft.com/office/drawing/2014/main" val="117092781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Machine Learning GA</a:t>
                      </a:r>
                    </a:p>
                  </a:txBody>
                  <a:tcPr marL="0" marR="0" marT="0" marB="179238">
                    <a:lnL>
                      <a:noFill/>
                    </a:lnL>
                    <a:lnR>
                      <a:noFill/>
                    </a:lnR>
                    <a:lnT>
                      <a:noFill/>
                    </a:lnT>
                    <a:lnB>
                      <a:noFill/>
                    </a:lnB>
                  </a:tcPr>
                </a:tc>
                <a:extLst>
                  <a:ext uri="{0D108BD9-81ED-4DB2-BD59-A6C34878D82A}">
                    <a16:rowId xmlns:a16="http://schemas.microsoft.com/office/drawing/2014/main" val="2896550118"/>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for Linux Pub Preview</a:t>
                      </a:r>
                    </a:p>
                  </a:txBody>
                  <a:tcPr marL="0" marR="0" marT="0" marB="179238">
                    <a:lnL>
                      <a:noFill/>
                    </a:lnL>
                    <a:lnR>
                      <a:noFill/>
                    </a:lnR>
                    <a:lnT>
                      <a:noFill/>
                    </a:lnT>
                    <a:lnB>
                      <a:noFill/>
                    </a:lnB>
                  </a:tcPr>
                </a:tc>
                <a:extLst>
                  <a:ext uri="{0D108BD9-81ED-4DB2-BD59-A6C34878D82A}">
                    <a16:rowId xmlns:a16="http://schemas.microsoft.com/office/drawing/2014/main" val="3093615594"/>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Support for Hadoop 2.6 pub preview</a:t>
                      </a:r>
                    </a:p>
                  </a:txBody>
                  <a:tcPr marL="0" marR="0" marT="0" marB="179238">
                    <a:lnL>
                      <a:noFill/>
                    </a:lnL>
                    <a:lnR>
                      <a:noFill/>
                    </a:lnR>
                    <a:lnT>
                      <a:noFill/>
                    </a:lnT>
                    <a:lnB>
                      <a:noFill/>
                    </a:lnB>
                  </a:tcPr>
                </a:tc>
                <a:extLst>
                  <a:ext uri="{0D108BD9-81ED-4DB2-BD59-A6C34878D82A}">
                    <a16:rowId xmlns:a16="http://schemas.microsoft.com/office/drawing/2014/main" val="3847685404"/>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security feature - Data Masking pub preview</a:t>
                      </a:r>
                    </a:p>
                  </a:txBody>
                  <a:tcPr marL="0" marR="0" marT="0" marB="179238">
                    <a:lnL>
                      <a:noFill/>
                    </a:lnL>
                    <a:lnR>
                      <a:noFill/>
                    </a:lnR>
                    <a:lnT>
                      <a:noFill/>
                    </a:lnT>
                    <a:lnB>
                      <a:noFill/>
                    </a:lnB>
                  </a:tcPr>
                </a:tc>
                <a:extLst>
                  <a:ext uri="{0D108BD9-81ED-4DB2-BD59-A6C34878D82A}">
                    <a16:rowId xmlns:a16="http://schemas.microsoft.com/office/drawing/2014/main" val="3575823102"/>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SQL Database security features - Encryption</a:t>
                      </a:r>
                    </a:p>
                  </a:txBody>
                  <a:tcPr marL="0" marR="0" marT="0" marB="179238">
                    <a:lnL>
                      <a:noFill/>
                    </a:lnL>
                    <a:lnR>
                      <a:noFill/>
                    </a:lnR>
                    <a:lnT>
                      <a:noFill/>
                    </a:lnT>
                    <a:lnB>
                      <a:noFill/>
                    </a:lnB>
                  </a:tcPr>
                </a:tc>
                <a:extLst>
                  <a:ext uri="{0D108BD9-81ED-4DB2-BD59-A6C34878D82A}">
                    <a16:rowId xmlns:a16="http://schemas.microsoft.com/office/drawing/2014/main" val="2349930998"/>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SQL Database security features - Row Level security</a:t>
                      </a:r>
                    </a:p>
                  </a:txBody>
                  <a:tcPr marL="0" marR="0" marT="0" marB="179238">
                    <a:lnL>
                      <a:noFill/>
                    </a:lnL>
                    <a:lnR>
                      <a:noFill/>
                    </a:lnR>
                    <a:lnT>
                      <a:noFill/>
                    </a:lnT>
                    <a:lnB>
                      <a:noFill/>
                    </a:lnB>
                  </a:tcPr>
                </a:tc>
                <a:extLst>
                  <a:ext uri="{0D108BD9-81ED-4DB2-BD59-A6C34878D82A}">
                    <a16:rowId xmlns:a16="http://schemas.microsoft.com/office/drawing/2014/main" val="457936728"/>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API for SIEM</a:t>
                      </a:r>
                    </a:p>
                  </a:txBody>
                  <a:tcPr marL="0" marR="0" marT="0" marB="179238">
                    <a:lnL>
                      <a:noFill/>
                    </a:lnL>
                    <a:lnR>
                      <a:noFill/>
                    </a:lnR>
                    <a:lnT>
                      <a:noFill/>
                    </a:lnT>
                    <a:lnB>
                      <a:noFill/>
                    </a:lnB>
                  </a:tcPr>
                </a:tc>
                <a:extLst>
                  <a:ext uri="{0D108BD9-81ED-4DB2-BD59-A6C34878D82A}">
                    <a16:rowId xmlns:a16="http://schemas.microsoft.com/office/drawing/2014/main" val="286881192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Microsoft Intune monthly updates</a:t>
                      </a:r>
                    </a:p>
                  </a:txBody>
                  <a:tcPr marL="0" marR="0" marT="0" marB="179238">
                    <a:lnL>
                      <a:noFill/>
                    </a:lnL>
                    <a:lnR>
                      <a:noFill/>
                    </a:lnR>
                    <a:lnT>
                      <a:noFill/>
                    </a:lnT>
                    <a:lnB>
                      <a:noFill/>
                    </a:lnB>
                  </a:tcPr>
                </a:tc>
                <a:extLst>
                  <a:ext uri="{0D108BD9-81ED-4DB2-BD59-A6C34878D82A}">
                    <a16:rowId xmlns:a16="http://schemas.microsoft.com/office/drawing/2014/main" val="4103734995"/>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Remote Desktop Client for Windows Phone 8.1</a:t>
                      </a:r>
                    </a:p>
                  </a:txBody>
                  <a:tcPr marL="0" marR="0" marT="0" marB="179238">
                    <a:lnL>
                      <a:noFill/>
                    </a:lnL>
                    <a:lnR>
                      <a:noFill/>
                    </a:lnR>
                    <a:lnT>
                      <a:noFill/>
                    </a:lnT>
                    <a:lnB>
                      <a:noFill/>
                    </a:lnB>
                  </a:tcPr>
                </a:tc>
                <a:extLst>
                  <a:ext uri="{0D108BD9-81ED-4DB2-BD59-A6C34878D82A}">
                    <a16:rowId xmlns:a16="http://schemas.microsoft.com/office/drawing/2014/main" val="2643017134"/>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App Service</a:t>
                      </a:r>
                    </a:p>
                  </a:txBody>
                  <a:tcPr marL="0" marR="0" marT="0" marB="179238">
                    <a:lnL>
                      <a:noFill/>
                    </a:lnL>
                    <a:lnR>
                      <a:noFill/>
                    </a:lnR>
                    <a:lnT>
                      <a:noFill/>
                    </a:lnT>
                    <a:lnB>
                      <a:noFill/>
                    </a:lnB>
                  </a:tcPr>
                </a:tc>
                <a:extLst>
                  <a:ext uri="{0D108BD9-81ED-4DB2-BD59-A6C34878D82A}">
                    <a16:rowId xmlns:a16="http://schemas.microsoft.com/office/drawing/2014/main" val="165694706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CDN Integration</a:t>
                      </a:r>
                    </a:p>
                  </a:txBody>
                  <a:tcPr marL="0" marR="0" marT="0" marB="179238">
                    <a:lnL>
                      <a:noFill/>
                    </a:lnL>
                    <a:lnR>
                      <a:noFill/>
                    </a:lnR>
                    <a:lnT>
                      <a:noFill/>
                    </a:lnT>
                    <a:lnB>
                      <a:noFill/>
                    </a:lnB>
                  </a:tcPr>
                </a:tc>
                <a:extLst>
                  <a:ext uri="{0D108BD9-81ED-4DB2-BD59-A6C34878D82A}">
                    <a16:rowId xmlns:a16="http://schemas.microsoft.com/office/drawing/2014/main" val="333031851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Media Encoder Premium</a:t>
                      </a:r>
                    </a:p>
                  </a:txBody>
                  <a:tcPr marL="0" marR="0" marT="0" marB="179238">
                    <a:lnL>
                      <a:noFill/>
                    </a:lnL>
                    <a:lnR>
                      <a:noFill/>
                    </a:lnR>
                    <a:lnT>
                      <a:noFill/>
                    </a:lnT>
                    <a:lnB>
                      <a:noFill/>
                    </a:lnB>
                  </a:tcPr>
                </a:tc>
                <a:extLst>
                  <a:ext uri="{0D108BD9-81ED-4DB2-BD59-A6C34878D82A}">
                    <a16:rowId xmlns:a16="http://schemas.microsoft.com/office/drawing/2014/main" val="407700051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Premium &amp; Basic in CSP</a:t>
                      </a:r>
                    </a:p>
                  </a:txBody>
                  <a:tcPr marL="0" marR="0" marT="0" marB="179238">
                    <a:lnL>
                      <a:noFill/>
                    </a:lnL>
                    <a:lnR>
                      <a:noFill/>
                    </a:lnR>
                    <a:lnT>
                      <a:noFill/>
                    </a:lnT>
                    <a:lnB>
                      <a:noFill/>
                    </a:lnB>
                  </a:tcPr>
                </a:tc>
                <a:extLst>
                  <a:ext uri="{0D108BD9-81ED-4DB2-BD59-A6C34878D82A}">
                    <a16:rowId xmlns:a16="http://schemas.microsoft.com/office/drawing/2014/main" val="219227356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IoT Suite</a:t>
                      </a:r>
                    </a:p>
                  </a:txBody>
                  <a:tcPr marL="0" marR="0" marT="0" marB="179238">
                    <a:lnL>
                      <a:noFill/>
                    </a:lnL>
                    <a:lnR>
                      <a:noFill/>
                    </a:lnR>
                    <a:lnT>
                      <a:noFill/>
                    </a:lnT>
                    <a:lnB>
                      <a:noFill/>
                    </a:lnB>
                  </a:tcPr>
                </a:tc>
                <a:extLst>
                  <a:ext uri="{0D108BD9-81ED-4DB2-BD59-A6C34878D82A}">
                    <a16:rowId xmlns:a16="http://schemas.microsoft.com/office/drawing/2014/main" val="3387432375"/>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Windows Server Containers</a:t>
                      </a:r>
                    </a:p>
                  </a:txBody>
                  <a:tcPr marL="0" marR="0" marT="0" marB="179238">
                    <a:lnL>
                      <a:noFill/>
                    </a:lnL>
                    <a:lnR>
                      <a:noFill/>
                    </a:lnR>
                    <a:lnT>
                      <a:noFill/>
                    </a:lnT>
                    <a:lnB>
                      <a:noFill/>
                    </a:lnB>
                  </a:tcPr>
                </a:tc>
                <a:extLst>
                  <a:ext uri="{0D108BD9-81ED-4DB2-BD59-A6C34878D82A}">
                    <a16:rowId xmlns:a16="http://schemas.microsoft.com/office/drawing/2014/main" val="428386418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Hyper-V Containers</a:t>
                      </a:r>
                    </a:p>
                  </a:txBody>
                  <a:tcPr marL="0" marR="0" marT="0" marB="179238">
                    <a:lnL>
                      <a:noFill/>
                    </a:lnL>
                    <a:lnR>
                      <a:noFill/>
                    </a:lnR>
                    <a:lnT>
                      <a:noFill/>
                    </a:lnT>
                    <a:lnB>
                      <a:noFill/>
                    </a:lnB>
                  </a:tcPr>
                </a:tc>
                <a:extLst>
                  <a:ext uri="{0D108BD9-81ED-4DB2-BD59-A6C34878D82A}">
                    <a16:rowId xmlns:a16="http://schemas.microsoft.com/office/drawing/2014/main" val="360149481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Windows Server Nano Server</a:t>
                      </a:r>
                    </a:p>
                  </a:txBody>
                  <a:tcPr marL="0" marR="0" marT="0" marB="179238">
                    <a:lnL>
                      <a:noFill/>
                    </a:lnL>
                    <a:lnR>
                      <a:noFill/>
                    </a:lnR>
                    <a:lnT>
                      <a:noFill/>
                    </a:lnT>
                    <a:lnB>
                      <a:noFill/>
                    </a:lnB>
                  </a:tcPr>
                </a:tc>
                <a:extLst>
                  <a:ext uri="{0D108BD9-81ED-4DB2-BD59-A6C34878D82A}">
                    <a16:rowId xmlns:a16="http://schemas.microsoft.com/office/drawing/2014/main" val="4240528429"/>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Media Player GA</a:t>
                      </a:r>
                    </a:p>
                  </a:txBody>
                  <a:tcPr marL="0" marR="0" marT="0" marB="179238">
                    <a:lnL>
                      <a:noFill/>
                    </a:lnL>
                    <a:lnR>
                      <a:noFill/>
                    </a:lnR>
                    <a:lnT>
                      <a:noFill/>
                    </a:lnT>
                    <a:lnB>
                      <a:noFill/>
                    </a:lnB>
                  </a:tcPr>
                </a:tc>
                <a:extLst>
                  <a:ext uri="{0D108BD9-81ED-4DB2-BD59-A6C34878D82A}">
                    <a16:rowId xmlns:a16="http://schemas.microsoft.com/office/drawing/2014/main" val="376967056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Service Fabric</a:t>
                      </a:r>
                    </a:p>
                  </a:txBody>
                  <a:tcPr marL="0" marR="0" marT="0" marB="179238">
                    <a:lnL>
                      <a:noFill/>
                    </a:lnL>
                    <a:lnR>
                      <a:noFill/>
                    </a:lnR>
                    <a:lnT>
                      <a:noFill/>
                    </a:lnT>
                    <a:lnB>
                      <a:noFill/>
                    </a:lnB>
                  </a:tcPr>
                </a:tc>
                <a:extLst>
                  <a:ext uri="{0D108BD9-81ED-4DB2-BD59-A6C34878D82A}">
                    <a16:rowId xmlns:a16="http://schemas.microsoft.com/office/drawing/2014/main" val="3327252242"/>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err="1">
                          <a:solidFill>
                            <a:schemeClr val="tx1"/>
                          </a:solidFill>
                          <a:effectLst/>
                          <a:latin typeface="Segoe UI Semilight" panose="020B0402040204020203" pitchFamily="34" charset="0"/>
                          <a:cs typeface="Segoe UI Semilight" panose="020B0402040204020203" pitchFamily="34" charset="0"/>
                        </a:rPr>
                        <a:t>IoT</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 Suite</a:t>
                      </a:r>
                    </a:p>
                  </a:txBody>
                  <a:tcPr marL="0" marR="0" marT="0" marB="179238">
                    <a:lnL>
                      <a:noFill/>
                    </a:lnL>
                    <a:lnR>
                      <a:noFill/>
                    </a:lnR>
                    <a:lnT>
                      <a:noFill/>
                    </a:lnT>
                    <a:lnB>
                      <a:noFill/>
                    </a:lnB>
                  </a:tcPr>
                </a:tc>
                <a:extLst>
                  <a:ext uri="{0D108BD9-81ED-4DB2-BD59-A6C34878D82A}">
                    <a16:rowId xmlns:a16="http://schemas.microsoft.com/office/drawing/2014/main" val="2898087214"/>
                  </a:ext>
                </a:extLst>
              </a:tr>
              <a:tr h="77669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Site Recovery: Protect VMWare and Physical Servers </a:t>
                      </a:r>
                      <a:br>
                        <a:rPr lang="en-US" sz="2000" b="0" i="0" u="none" strike="noStrike" dirty="0">
                          <a:solidFill>
                            <a:schemeClr val="tx1"/>
                          </a:solidFill>
                          <a:effectLst/>
                          <a:latin typeface="Segoe UI Semilight" panose="020B0402040204020203" pitchFamily="34" charset="0"/>
                          <a:cs typeface="Segoe UI Semilight" panose="020B0402040204020203" pitchFamily="34" charset="0"/>
                        </a:rPr>
                      </a:b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in Public Preview</a:t>
                      </a:r>
                    </a:p>
                  </a:txBody>
                  <a:tcPr marL="0" marR="0" marT="0" marB="179238">
                    <a:lnL>
                      <a:noFill/>
                    </a:lnL>
                    <a:lnR>
                      <a:noFill/>
                    </a:lnR>
                    <a:lnT>
                      <a:noFill/>
                    </a:lnT>
                    <a:lnB>
                      <a:noFill/>
                    </a:lnB>
                  </a:tcPr>
                </a:tc>
                <a:extLst>
                  <a:ext uri="{0D108BD9-81ED-4DB2-BD59-A6C34878D82A}">
                    <a16:rowId xmlns:a16="http://schemas.microsoft.com/office/drawing/2014/main" val="186997105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Backup Generally Available </a:t>
                      </a:r>
                    </a:p>
                  </a:txBody>
                  <a:tcPr marL="0" marR="0" marT="0" marB="179238">
                    <a:lnL>
                      <a:noFill/>
                    </a:lnL>
                    <a:lnR>
                      <a:noFill/>
                    </a:lnR>
                    <a:lnT>
                      <a:noFill/>
                    </a:lnT>
                    <a:lnB>
                      <a:noFill/>
                    </a:lnB>
                  </a:tcPr>
                </a:tc>
                <a:extLst>
                  <a:ext uri="{0D108BD9-81ED-4DB2-BD59-A6C34878D82A}">
                    <a16:rowId xmlns:a16="http://schemas.microsoft.com/office/drawing/2014/main" val="2932680333"/>
                  </a:ext>
                </a:extLst>
              </a:tr>
              <a:tr h="77669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API Management Premium simplifies high availability and massive scale for APIs</a:t>
                      </a:r>
                    </a:p>
                  </a:txBody>
                  <a:tcPr marL="0" marR="0" marT="0" marB="179238">
                    <a:lnL>
                      <a:noFill/>
                    </a:lnL>
                    <a:lnR>
                      <a:noFill/>
                    </a:lnR>
                    <a:lnT>
                      <a:noFill/>
                    </a:lnT>
                    <a:lnB>
                      <a:noFill/>
                    </a:lnB>
                  </a:tcPr>
                </a:tc>
                <a:extLst>
                  <a:ext uri="{0D108BD9-81ED-4DB2-BD59-A6C34878D82A}">
                    <a16:rowId xmlns:a16="http://schemas.microsoft.com/office/drawing/2014/main" val="49569833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ExpressRoute for Office 365</a:t>
                      </a:r>
                    </a:p>
                  </a:txBody>
                  <a:tcPr marL="0" marR="0" marT="0" marB="179238">
                    <a:lnL>
                      <a:noFill/>
                    </a:lnL>
                    <a:lnR>
                      <a:noFill/>
                    </a:lnR>
                    <a:lnT>
                      <a:noFill/>
                    </a:lnT>
                    <a:lnB>
                      <a:noFill/>
                    </a:lnB>
                  </a:tcPr>
                </a:tc>
                <a:extLst>
                  <a:ext uri="{0D108BD9-81ED-4DB2-BD59-A6C34878D82A}">
                    <a16:rowId xmlns:a16="http://schemas.microsoft.com/office/drawing/2014/main" val="55436561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Active Directory Dynamic Membership For Groups</a:t>
                      </a:r>
                    </a:p>
                  </a:txBody>
                  <a:tcPr marL="0" marR="0" marT="0" marB="179238">
                    <a:lnL>
                      <a:noFill/>
                    </a:lnL>
                    <a:lnR>
                      <a:noFill/>
                    </a:lnR>
                    <a:lnT>
                      <a:noFill/>
                    </a:lnT>
                    <a:lnB>
                      <a:noFill/>
                    </a:lnB>
                  </a:tcPr>
                </a:tc>
                <a:extLst>
                  <a:ext uri="{0D108BD9-81ED-4DB2-BD59-A6C34878D82A}">
                    <a16:rowId xmlns:a16="http://schemas.microsoft.com/office/drawing/2014/main" val="11612026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Automatic Password Change for Social Media Shared Accounts</a:t>
                      </a:r>
                    </a:p>
                  </a:txBody>
                  <a:tcPr marL="0" marR="0" marT="0" marB="179238">
                    <a:lnL>
                      <a:noFill/>
                    </a:lnL>
                    <a:lnR>
                      <a:noFill/>
                    </a:lnR>
                    <a:lnT>
                      <a:noFill/>
                    </a:lnT>
                    <a:lnB>
                      <a:noFill/>
                    </a:lnB>
                  </a:tcPr>
                </a:tc>
                <a:extLst>
                  <a:ext uri="{0D108BD9-81ED-4DB2-BD59-A6C34878D82A}">
                    <a16:rowId xmlns:a16="http://schemas.microsoft.com/office/drawing/2014/main" val="158170420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Compute-Intensive A10 and A11 Virtual Machine Instances</a:t>
                      </a:r>
                    </a:p>
                  </a:txBody>
                  <a:tcPr marL="0" marR="0" marT="0" marB="179238">
                    <a:lnL>
                      <a:noFill/>
                    </a:lnL>
                    <a:lnR>
                      <a:noFill/>
                    </a:lnR>
                    <a:lnT>
                      <a:noFill/>
                    </a:lnT>
                    <a:lnB>
                      <a:noFill/>
                    </a:lnB>
                  </a:tcPr>
                </a:tc>
                <a:extLst>
                  <a:ext uri="{0D108BD9-81ED-4DB2-BD59-A6C34878D82A}">
                    <a16:rowId xmlns:a16="http://schemas.microsoft.com/office/drawing/2014/main" val="1301369183"/>
                  </a:ext>
                </a:extLst>
              </a:tr>
              <a:tr h="77669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Remote Desktop app for Windows Phone support for Gateway </a:t>
                      </a:r>
                      <a:br>
                        <a:rPr lang="en-US" sz="2000" b="0" i="0" u="none" strike="noStrike" dirty="0">
                          <a:solidFill>
                            <a:schemeClr val="tx1"/>
                          </a:solidFill>
                          <a:effectLst/>
                          <a:latin typeface="Segoe UI Semilight" panose="020B0402040204020203" pitchFamily="34" charset="0"/>
                          <a:cs typeface="Segoe UI Semilight" panose="020B0402040204020203" pitchFamily="34" charset="0"/>
                        </a:rPr>
                      </a:b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and Remote Resources</a:t>
                      </a:r>
                    </a:p>
                  </a:txBody>
                  <a:tcPr marL="0" marR="0" marT="0" marB="179238">
                    <a:lnL>
                      <a:noFill/>
                    </a:lnL>
                    <a:lnR>
                      <a:noFill/>
                    </a:lnR>
                    <a:lnT>
                      <a:noFill/>
                    </a:lnT>
                    <a:lnB>
                      <a:noFill/>
                    </a:lnB>
                  </a:tcPr>
                </a:tc>
                <a:extLst>
                  <a:ext uri="{0D108BD9-81ED-4DB2-BD59-A6C34878D82A}">
                    <a16:rowId xmlns:a16="http://schemas.microsoft.com/office/drawing/2014/main" val="1709837304"/>
                  </a:ext>
                </a:extLst>
              </a:tr>
              <a:tr h="77669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Informatica Cloud Agent availability in Linux and Windows Virtual Machines</a:t>
                      </a:r>
                    </a:p>
                  </a:txBody>
                  <a:tcPr marL="0" marR="0" marT="0" marB="179238">
                    <a:lnL>
                      <a:noFill/>
                    </a:lnL>
                    <a:lnR>
                      <a:noFill/>
                    </a:lnR>
                    <a:lnT>
                      <a:noFill/>
                    </a:lnT>
                    <a:lnB>
                      <a:noFill/>
                    </a:lnB>
                  </a:tcPr>
                </a:tc>
                <a:extLst>
                  <a:ext uri="{0D108BD9-81ED-4DB2-BD59-A6C34878D82A}">
                    <a16:rowId xmlns:a16="http://schemas.microsoft.com/office/drawing/2014/main" val="179224108"/>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DocumentDB Hadoop Connector</a:t>
                      </a:r>
                    </a:p>
                  </a:txBody>
                  <a:tcPr marL="0" marR="0" marT="0" marB="179238">
                    <a:lnL>
                      <a:noFill/>
                    </a:lnL>
                    <a:lnR>
                      <a:noFill/>
                    </a:lnR>
                    <a:lnT>
                      <a:noFill/>
                    </a:lnT>
                    <a:lnB>
                      <a:noFill/>
                    </a:lnB>
                  </a:tcPr>
                </a:tc>
                <a:extLst>
                  <a:ext uri="{0D108BD9-81ED-4DB2-BD59-A6C34878D82A}">
                    <a16:rowId xmlns:a16="http://schemas.microsoft.com/office/drawing/2014/main" val="1449559895"/>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support for more VM sizes</a:t>
                      </a:r>
                    </a:p>
                  </a:txBody>
                  <a:tcPr marL="0" marR="0" marT="0" marB="179238">
                    <a:lnL>
                      <a:noFill/>
                    </a:lnL>
                    <a:lnR>
                      <a:noFill/>
                    </a:lnR>
                    <a:lnT>
                      <a:noFill/>
                    </a:lnT>
                    <a:lnB>
                      <a:noFill/>
                    </a:lnB>
                  </a:tcPr>
                </a:tc>
                <a:extLst>
                  <a:ext uri="{0D108BD9-81ED-4DB2-BD59-A6C34878D82A}">
                    <a16:rowId xmlns:a16="http://schemas.microsoft.com/office/drawing/2014/main" val="2013597603"/>
                  </a:ext>
                </a:extLst>
              </a:tr>
              <a:tr h="11429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Enterprise-Grade Array-Based Replication and Disaster Recovery with ASR and System Center GA</a:t>
                      </a:r>
                    </a:p>
                    <a:p>
                      <a:pPr algn="l" fontAlgn="b"/>
                      <a:endParaRPr lang="en-US" sz="2000" b="0" i="0" u="none" strike="noStrike" dirty="0">
                        <a:solidFill>
                          <a:schemeClr val="tx1"/>
                        </a:solidFill>
                        <a:effectLst/>
                        <a:latin typeface="Segoe UI Semilight" panose="020B0402040204020203" pitchFamily="34" charset="0"/>
                        <a:cs typeface="Segoe UI Semilight" panose="020B0402040204020203" pitchFamily="34" charset="0"/>
                      </a:endParaRPr>
                    </a:p>
                  </a:txBody>
                  <a:tcPr marL="0" marR="0" marT="0" marB="179238">
                    <a:lnL>
                      <a:noFill/>
                    </a:lnL>
                    <a:lnR>
                      <a:noFill/>
                    </a:lnR>
                    <a:lnT>
                      <a:noFill/>
                    </a:lnT>
                    <a:lnB>
                      <a:noFill/>
                    </a:lnB>
                  </a:tcPr>
                </a:tc>
                <a:extLst>
                  <a:ext uri="{0D108BD9-81ED-4DB2-BD59-A6C34878D82A}">
                    <a16:rowId xmlns:a16="http://schemas.microsoft.com/office/drawing/2014/main" val="1566536340"/>
                  </a:ext>
                </a:extLst>
              </a:tr>
            </a:tbl>
          </a:graphicData>
        </a:graphic>
      </p:graphicFrame>
      <p:grpSp>
        <p:nvGrpSpPr>
          <p:cNvPr id="8" name="Group 7"/>
          <p:cNvGrpSpPr/>
          <p:nvPr/>
        </p:nvGrpSpPr>
        <p:grpSpPr>
          <a:xfrm>
            <a:off x="-566409" y="2082008"/>
            <a:ext cx="5500661" cy="3608916"/>
            <a:chOff x="152506" y="2264943"/>
            <a:chExt cx="5612422" cy="3682241"/>
          </a:xfrm>
        </p:grpSpPr>
        <p:sp>
          <p:nvSpPr>
            <p:cNvPr id="9" name="Title 1"/>
            <p:cNvSpPr txBox="1">
              <a:spLocks/>
            </p:cNvSpPr>
            <p:nvPr/>
          </p:nvSpPr>
          <p:spPr>
            <a:xfrm>
              <a:off x="736218" y="2264943"/>
              <a:ext cx="4648198" cy="1600200"/>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80" rtl="0" eaLnBrk="1" fontAlgn="auto" latinLnBrk="0" hangingPunct="1">
                <a:lnSpc>
                  <a:spcPct val="90000"/>
                </a:lnSpc>
                <a:spcBef>
                  <a:spcPct val="0"/>
                </a:spcBef>
                <a:spcAft>
                  <a:spcPts val="0"/>
                </a:spcAft>
                <a:buClrTx/>
                <a:buSzTx/>
                <a:buFontTx/>
                <a:buNone/>
                <a:tabLst/>
                <a:defRPr/>
              </a:pPr>
              <a:r>
                <a:rPr kumimoji="0" lang="en-US" sz="13525" b="0" i="0" u="none" strike="noStrike" kern="1200" cap="none" spc="-294" normalizeH="0" baseline="0" noProof="0" dirty="0">
                  <a:ln w="3175">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500+</a:t>
              </a:r>
            </a:p>
          </p:txBody>
        </p:sp>
        <p:sp>
          <p:nvSpPr>
            <p:cNvPr id="10" name="Title 1"/>
            <p:cNvSpPr txBox="1">
              <a:spLocks/>
            </p:cNvSpPr>
            <p:nvPr/>
          </p:nvSpPr>
          <p:spPr>
            <a:xfrm>
              <a:off x="152506" y="4346984"/>
              <a:ext cx="5612422" cy="1600200"/>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80" rtl="0" eaLnBrk="1" fontAlgn="auto" latinLnBrk="0" hangingPunct="1">
                <a:lnSpc>
                  <a:spcPct val="90000"/>
                </a:lnSpc>
                <a:spcBef>
                  <a:spcPct val="0"/>
                </a:spcBef>
                <a:spcAft>
                  <a:spcPts val="0"/>
                </a:spcAft>
                <a:buClrTx/>
                <a:buSzTx/>
                <a:buFontTx/>
                <a:buNone/>
                <a:tabLst/>
                <a:defRPr/>
              </a:pPr>
              <a:r>
                <a:rPr kumimoji="0" lang="en-US" sz="3528" b="0" i="0" u="none" strike="noStrike" kern="1200" cap="none" spc="-49" normalizeH="0" baseline="0" noProof="0" dirty="0">
                  <a:ln w="3175">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New releases in</a:t>
              </a:r>
            </a:p>
            <a:p>
              <a:pPr marL="0" marR="0" lvl="0" indent="0" algn="ctr" defTabSz="914180" rtl="0" eaLnBrk="1" fontAlgn="auto" latinLnBrk="0" hangingPunct="1">
                <a:lnSpc>
                  <a:spcPct val="90000"/>
                </a:lnSpc>
                <a:spcBef>
                  <a:spcPct val="0"/>
                </a:spcBef>
                <a:spcAft>
                  <a:spcPts val="0"/>
                </a:spcAft>
                <a:buClrTx/>
                <a:buSzTx/>
                <a:buFontTx/>
                <a:buNone/>
                <a:tabLst/>
                <a:defRPr/>
              </a:pPr>
              <a:r>
                <a:rPr kumimoji="0" lang="en-US" sz="3528" b="0" i="0" u="none" strike="noStrike" kern="1200" cap="none" spc="-49" normalizeH="0" baseline="0" noProof="0" dirty="0">
                  <a:ln w="3175">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the last 12 months</a:t>
              </a:r>
            </a:p>
          </p:txBody>
        </p:sp>
      </p:grpSp>
      <p:cxnSp>
        <p:nvCxnSpPr>
          <p:cNvPr id="13" name="Straight Connector 12"/>
          <p:cNvCxnSpPr/>
          <p:nvPr/>
        </p:nvCxnSpPr>
        <p:spPr>
          <a:xfrm>
            <a:off x="0" y="3989709"/>
            <a:ext cx="12188825"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9513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par>
                                <p:cTn id="9" presetID="10" presetClass="entr" presetSubtype="0" fill="hold" nodeType="withEffect">
                                  <p:stCondLst>
                                    <p:cond delay="5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2" presetClass="entr" presetSubtype="8" fill="hold" grpId="0" nodeType="withEffect">
                                  <p:stCondLst>
                                    <p:cond delay="75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ppt_x</p:attrName>
                                        </p:attrNameLst>
                                      </p:cBhvr>
                                      <p:tavLst>
                                        <p:tav tm="0">
                                          <p:val>
                                            <p:strVal val="#ppt_x-#ppt_w*1.125000"/>
                                          </p:val>
                                        </p:tav>
                                        <p:tav tm="100000">
                                          <p:val>
                                            <p:strVal val="#ppt_x"/>
                                          </p:val>
                                        </p:tav>
                                      </p:tavLst>
                                    </p:anim>
                                    <p:animEffect transition="in" filter="wipe(right)">
                                      <p:cBhvr>
                                        <p:cTn id="15" dur="500"/>
                                        <p:tgtEl>
                                          <p:spTgt spid="5"/>
                                        </p:tgtEl>
                                      </p:cBhvr>
                                    </p:animEffect>
                                  </p:childTnLst>
                                </p:cTn>
                              </p:par>
                              <p:par>
                                <p:cTn id="16" presetID="10" presetClass="entr" presetSubtype="0" fill="hold" nodeType="withEffect">
                                  <p:stCondLst>
                                    <p:cond delay="5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2750"/>
                                        <p:tgtEl>
                                          <p:spTgt spid="6"/>
                                        </p:tgtEl>
                                      </p:cBhvr>
                                    </p:animEffect>
                                  </p:childTnLst>
                                </p:cTn>
                              </p:par>
                              <p:par>
                                <p:cTn id="19" presetID="2" presetClass="entr" presetSubtype="4" fill="hold" nodeType="withEffect">
                                  <p:stCondLst>
                                    <p:cond delay="5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2000" fill="hold"/>
                                        <p:tgtEl>
                                          <p:spTgt spid="6"/>
                                        </p:tgtEl>
                                        <p:attrNameLst>
                                          <p:attrName>ppt_x</p:attrName>
                                        </p:attrNameLst>
                                      </p:cBhvr>
                                      <p:tavLst>
                                        <p:tav tm="0">
                                          <p:val>
                                            <p:strVal val="#ppt_x"/>
                                          </p:val>
                                        </p:tav>
                                        <p:tav tm="100000">
                                          <p:val>
                                            <p:strVal val="#ppt_x"/>
                                          </p:val>
                                        </p:tav>
                                      </p:tavLst>
                                    </p:anim>
                                    <p:anim calcmode="lin" valueType="num">
                                      <p:cBhvr additive="base">
                                        <p:cTn id="22" dur="12000" fill="hold"/>
                                        <p:tgtEl>
                                          <p:spTgt spid="6"/>
                                        </p:tgtEl>
                                        <p:attrNameLst>
                                          <p:attrName>ppt_y</p:attrName>
                                        </p:attrNameLst>
                                      </p:cBhvr>
                                      <p:tavLst>
                                        <p:tav tm="0">
                                          <p:val>
                                            <p:strVal val="1+#ppt_h/2"/>
                                          </p:val>
                                        </p:tav>
                                        <p:tav tm="100000">
                                          <p:val>
                                            <p:strVal val="#ppt_y"/>
                                          </p:val>
                                        </p:tav>
                                      </p:tavLst>
                                    </p:anim>
                                  </p:childTnLst>
                                </p:cTn>
                              </p:par>
                              <p:par>
                                <p:cTn id="23" presetID="10" presetClass="exit" presetSubtype="0" fill="hold" nodeType="withEffect">
                                  <p:stCondLst>
                                    <p:cond delay="9500"/>
                                  </p:stCondLst>
                                  <p:childTnLst>
                                    <p:animEffect transition="out" filter="fade">
                                      <p:cBhvr>
                                        <p:cTn id="24" dur="2500"/>
                                        <p:tgtEl>
                                          <p:spTgt spid="6"/>
                                        </p:tgtEl>
                                      </p:cBhvr>
                                    </p:animEffect>
                                    <p:set>
                                      <p:cBhvr>
                                        <p:cTn id="25" dur="1" fill="hold">
                                          <p:stCondLst>
                                            <p:cond delay="2499"/>
                                          </p:stCondLst>
                                        </p:cTn>
                                        <p:tgtEl>
                                          <p:spTgt spid="6"/>
                                        </p:tgtEl>
                                        <p:attrNameLst>
                                          <p:attrName>style.visibility</p:attrName>
                                        </p:attrNameLst>
                                      </p:cBhvr>
                                      <p:to>
                                        <p:strVal val="hidden"/>
                                      </p:to>
                                    </p:set>
                                  </p:childTnLst>
                                </p:cTn>
                              </p:par>
                              <p:par>
                                <p:cTn id="26" presetID="10" presetClass="exit" presetSubtype="0" fill="hold" grpId="1" nodeType="withEffect">
                                  <p:stCondLst>
                                    <p:cond delay="9500"/>
                                  </p:stCondLst>
                                  <p:childTnLst>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par>
                                <p:cTn id="29" presetID="10" presetClass="exit" presetSubtype="0" fill="hold" grpId="1" nodeType="withEffect">
                                  <p:stCondLst>
                                    <p:cond delay="10250"/>
                                  </p:stCondLst>
                                  <p:childTnLst>
                                    <p:animEffect transition="out" filter="fade">
                                      <p:cBhvr>
                                        <p:cTn id="30" dur="1250"/>
                                        <p:tgtEl>
                                          <p:spTgt spid="11"/>
                                        </p:tgtEl>
                                      </p:cBhvr>
                                    </p:animEffect>
                                    <p:set>
                                      <p:cBhvr>
                                        <p:cTn id="31" dur="1" fill="hold">
                                          <p:stCondLst>
                                            <p:cond delay="1249"/>
                                          </p:stCondLst>
                                        </p:cTn>
                                        <p:tgtEl>
                                          <p:spTgt spid="11"/>
                                        </p:tgtEl>
                                        <p:attrNameLst>
                                          <p:attrName>style.visibility</p:attrName>
                                        </p:attrNameLst>
                                      </p:cBhvr>
                                      <p:to>
                                        <p:strVal val="hidden"/>
                                      </p:to>
                                    </p:set>
                                  </p:childTnLst>
                                </p:cTn>
                              </p:par>
                              <p:par>
                                <p:cTn id="32" presetID="63" presetClass="path" presetSubtype="0" accel="50000" decel="50000" fill="hold" nodeType="withEffect">
                                  <p:stCondLst>
                                    <p:cond delay="11750"/>
                                  </p:stCondLst>
                                  <p:childTnLst>
                                    <p:animMotion origin="layout" path="M -1.14118E-6 2.8098E-6 L 0.3227 2.8098E-6 " pathEditMode="relative" rAng="0" ptsTypes="AA">
                                      <p:cBhvr>
                                        <p:cTn id="33" dur="2000" fill="hold"/>
                                        <p:tgtEl>
                                          <p:spTgt spid="8"/>
                                        </p:tgtEl>
                                        <p:attrNameLst>
                                          <p:attrName>ppt_x</p:attrName>
                                          <p:attrName>ppt_y</p:attrName>
                                        </p:attrNameLst>
                                      </p:cBhvr>
                                      <p:rCtr x="16135" y="0"/>
                                    </p:animMotion>
                                  </p:childTnLst>
                                </p:cTn>
                              </p:par>
                              <p:par>
                                <p:cTn id="34" presetID="16" presetClass="entr" presetSubtype="37" fill="hold" nodeType="withEffect">
                                  <p:stCondLst>
                                    <p:cond delay="13250"/>
                                  </p:stCondLst>
                                  <p:childTnLst>
                                    <p:set>
                                      <p:cBhvr>
                                        <p:cTn id="35" dur="1" fill="hold">
                                          <p:stCondLst>
                                            <p:cond delay="0"/>
                                          </p:stCondLst>
                                        </p:cTn>
                                        <p:tgtEl>
                                          <p:spTgt spid="13"/>
                                        </p:tgtEl>
                                        <p:attrNameLst>
                                          <p:attrName>style.visibility</p:attrName>
                                        </p:attrNameLst>
                                      </p:cBhvr>
                                      <p:to>
                                        <p:strVal val="visible"/>
                                      </p:to>
                                    </p:set>
                                    <p:animEffect transition="in" filter="barn(outVertical)">
                                      <p:cBhvr>
                                        <p:cTn id="36" dur="1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1" grpId="0" animBg="1"/>
      <p:bldP spid="11"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469" dirty="0"/>
              <a:t>Demo: Azure Portal</a:t>
            </a:r>
          </a:p>
        </p:txBody>
      </p:sp>
    </p:spTree>
    <p:extLst>
      <p:ext uri="{BB962C8B-B14F-4D97-AF65-F5344CB8AC3E}">
        <p14:creationId xmlns:p14="http://schemas.microsoft.com/office/powerpoint/2010/main" val="65518369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67899" y="2342684"/>
            <a:ext cx="11053027" cy="704059"/>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67899" y="1632385"/>
            <a:ext cx="11053027" cy="706548"/>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Dynamics</a:t>
                </a:r>
              </a:p>
            </p:txBody>
          </p:sp>
        </p:grpSp>
      </p:grpSp>
      <p:sp>
        <p:nvSpPr>
          <p:cNvPr id="3" name="Rectangle 2"/>
          <p:cNvSpPr/>
          <p:nvPr/>
        </p:nvSpPr>
        <p:spPr bwMode="auto">
          <a:xfrm>
            <a:off x="439376" y="1632384"/>
            <a:ext cx="11297048" cy="154128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itle 1"/>
          <p:cNvSpPr txBox="1">
            <a:spLocks/>
          </p:cNvSpPr>
          <p:nvPr/>
        </p:nvSpPr>
        <p:spPr>
          <a:xfrm>
            <a:off x="418533" y="472595"/>
            <a:ext cx="11426440" cy="899303"/>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defRPr/>
            </a:pPr>
            <a:r>
              <a:rPr lang="en-US" sz="4901" spc="-100" dirty="0">
                <a:solidFill>
                  <a:srgbClr val="FFFFFF"/>
                </a:solidFill>
                <a:latin typeface="Segoe UI Semibold" panose="020B0702040204020203" pitchFamily="34" charset="0"/>
                <a:cs typeface="Segoe UI Semibold" panose="020B0702040204020203" pitchFamily="34" charset="0"/>
              </a:rPr>
              <a:t>Leading</a:t>
            </a:r>
            <a:r>
              <a:rPr lang="en-US" sz="4901" spc="-100" dirty="0">
                <a:solidFill>
                  <a:srgbClr val="FFFFFF"/>
                </a:solidFill>
                <a:latin typeface="Segoe UI Light"/>
              </a:rPr>
              <a:t> the journey to the Cloud</a:t>
            </a:r>
          </a:p>
        </p:txBody>
      </p:sp>
      <p:sp>
        <p:nvSpPr>
          <p:cNvPr id="42" name="Rounded Rectangle 41"/>
          <p:cNvSpPr/>
          <p:nvPr/>
        </p:nvSpPr>
        <p:spPr bwMode="auto">
          <a:xfrm>
            <a:off x="439376" y="1972584"/>
            <a:ext cx="11297048" cy="3382213"/>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567899" y="2355078"/>
            <a:ext cx="11053027" cy="2846605"/>
            <a:chOff x="579437" y="2401520"/>
            <a:chExt cx="11277600" cy="2904442"/>
          </a:xfrm>
        </p:grpSpPr>
        <p:grpSp>
          <p:nvGrpSpPr>
            <p:cNvPr id="48" name="Group 47"/>
            <p:cNvGrpSpPr/>
            <p:nvPr/>
          </p:nvGrpSpPr>
          <p:grpSpPr>
            <a:xfrm>
              <a:off x="579437" y="2401520"/>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5" name="Group 4"/>
            <p:cNvGrpSpPr/>
            <p:nvPr/>
          </p:nvGrpSpPr>
          <p:grpSpPr>
            <a:xfrm>
              <a:off x="579437" y="3131063"/>
              <a:ext cx="11277600" cy="2174899"/>
              <a:chOff x="579437" y="3131063"/>
              <a:chExt cx="11277600" cy="2174899"/>
            </a:xfrm>
          </p:grpSpPr>
          <p:grpSp>
            <p:nvGrpSpPr>
              <p:cNvPr id="43" name="Group 42"/>
              <p:cNvGrpSpPr/>
              <p:nvPr/>
            </p:nvGrpSpPr>
            <p:grpSpPr>
              <a:xfrm>
                <a:off x="579437" y="4588424"/>
                <a:ext cx="11277600" cy="717538"/>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3131063"/>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3856618"/>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Azure </a:t>
                  </a:r>
                  <a:r>
                    <a:rPr lang="en-US" sz="1960" dirty="0" err="1">
                      <a:solidFill>
                        <a:srgbClr val="FFFFFF"/>
                      </a:solidFill>
                      <a:latin typeface="Segoe UI Semilight"/>
                      <a:ea typeface="Segoe UI" pitchFamily="34" charset="0"/>
                      <a:cs typeface="Segoe UI" pitchFamily="34" charset="0"/>
                    </a:rPr>
                    <a:t>IoT</a:t>
                  </a:r>
                  <a:r>
                    <a:rPr lang="en-US" sz="1960"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grpSp>
      </p:grpSp>
      <p:sp>
        <p:nvSpPr>
          <p:cNvPr id="63" name="TextBox 62"/>
          <p:cNvSpPr txBox="1"/>
          <p:nvPr/>
        </p:nvSpPr>
        <p:spPr>
          <a:xfrm>
            <a:off x="375192" y="1907141"/>
            <a:ext cx="1813217" cy="533917"/>
          </a:xfrm>
          <a:prstGeom prst="rect">
            <a:avLst/>
          </a:prstGeom>
          <a:noFill/>
        </p:spPr>
        <p:txBody>
          <a:bodyPr wrap="none" lIns="179238" tIns="143391" rIns="179238" bIns="143391" rtlCol="0">
            <a:spAutoFit/>
          </a:bodyPr>
          <a:lstStyle/>
          <a:p>
            <a:pPr defTabSz="896203">
              <a:lnSpc>
                <a:spcPct val="90000"/>
              </a:lnSpc>
              <a:spcAft>
                <a:spcPts val="588"/>
              </a:spcAft>
            </a:pPr>
            <a:r>
              <a:rPr lang="en-US" sz="1764" kern="0" spc="-98"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sp>
        <p:nvSpPr>
          <p:cNvPr id="4" name="TextBox 3"/>
          <p:cNvSpPr txBox="1"/>
          <p:nvPr/>
        </p:nvSpPr>
        <p:spPr>
          <a:xfrm>
            <a:off x="394674" y="405269"/>
            <a:ext cx="3446828" cy="778252"/>
          </a:xfrm>
          <a:prstGeom prst="rect">
            <a:avLst/>
          </a:prstGeom>
          <a:noFill/>
        </p:spPr>
        <p:txBody>
          <a:bodyPr wrap="none" lIns="179238" tIns="143391" rIns="179238" bIns="143391" rtlCol="0">
            <a:spAutoFit/>
          </a:bodyPr>
          <a:lstStyle/>
          <a:p>
            <a:pPr defTabSz="896203">
              <a:lnSpc>
                <a:spcPct val="90000"/>
              </a:lnSpc>
              <a:spcAft>
                <a:spcPts val="588"/>
              </a:spcAft>
            </a:pPr>
            <a:r>
              <a:rPr lang="en-US" sz="3528" kern="0" spc="-98"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grpSp>
        <p:nvGrpSpPr>
          <p:cNvPr id="7" name="Group 6"/>
          <p:cNvGrpSpPr/>
          <p:nvPr/>
        </p:nvGrpSpPr>
        <p:grpSpPr>
          <a:xfrm>
            <a:off x="567899" y="1085311"/>
            <a:ext cx="11053027" cy="3224026"/>
            <a:chOff x="581169" y="-769074"/>
            <a:chExt cx="11277600" cy="2630832"/>
          </a:xfrm>
        </p:grpSpPr>
        <p:sp>
          <p:nvSpPr>
            <p:cNvPr id="64" name="Rectangle 63"/>
            <p:cNvSpPr/>
            <p:nvPr/>
          </p:nvSpPr>
          <p:spPr bwMode="auto">
            <a:xfrm>
              <a:off x="581169" y="-769074"/>
              <a:ext cx="11277600" cy="263083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630832"/>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63989" y="1146448"/>
            <a:ext cx="3584765" cy="6460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chemeClr val="tx1"/>
                </a:solidFill>
                <a:latin typeface="Segoe UI Semibold" panose="020B0702040204020203" pitchFamily="34" charset="0"/>
                <a:ea typeface="Segoe UI" pitchFamily="34" charset="0"/>
                <a:cs typeface="Segoe UI Semibold" panose="020B0702040204020203" pitchFamily="34" charset="0"/>
              </a:rPr>
              <a:t>Developer + App Platform</a:t>
            </a:r>
          </a:p>
        </p:txBody>
      </p:sp>
      <p:grpSp>
        <p:nvGrpSpPr>
          <p:cNvPr id="229" name="Group 228"/>
          <p:cNvGrpSpPr/>
          <p:nvPr/>
        </p:nvGrpSpPr>
        <p:grpSpPr>
          <a:xfrm>
            <a:off x="4239678" y="1222207"/>
            <a:ext cx="1837794" cy="2789587"/>
            <a:chOff x="4325819" y="1245631"/>
            <a:chExt cx="1875134" cy="2846265"/>
          </a:xfrm>
        </p:grpSpPr>
        <p:grpSp>
          <p:nvGrpSpPr>
            <p:cNvPr id="22" name="Group 21"/>
            <p:cNvGrpSpPr/>
            <p:nvPr/>
          </p:nvGrpSpPr>
          <p:grpSpPr>
            <a:xfrm>
              <a:off x="4485486" y="2232635"/>
              <a:ext cx="1715467" cy="447815"/>
              <a:chOff x="9396710" y="7675791"/>
              <a:chExt cx="1715467" cy="447815"/>
            </a:xfrm>
          </p:grpSpPr>
          <p:sp>
            <p:nvSpPr>
              <p:cNvPr id="189" name="Rectangle 188"/>
              <p:cNvSpPr/>
              <p:nvPr/>
            </p:nvSpPr>
            <p:spPr bwMode="auto">
              <a:xfrm>
                <a:off x="9396710"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0" name="TextBox 189"/>
              <p:cNvSpPr txBox="1"/>
              <p:nvPr/>
            </p:nvSpPr>
            <p:spPr>
              <a:xfrm>
                <a:off x="9720129" y="7675791"/>
                <a:ext cx="1392048"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Notification Hubs</a:t>
                </a:r>
              </a:p>
            </p:txBody>
          </p:sp>
          <p:pic>
            <p:nvPicPr>
              <p:cNvPr id="225" name="Picture 224"/>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455232" y="7760663"/>
                <a:ext cx="289222" cy="289222"/>
              </a:xfrm>
              <a:prstGeom prst="rect">
                <a:avLst/>
              </a:prstGeom>
              <a:noFill/>
            </p:spPr>
          </p:pic>
        </p:grpSp>
        <p:grpSp>
          <p:nvGrpSpPr>
            <p:cNvPr id="24" name="Group 23"/>
            <p:cNvGrpSpPr/>
            <p:nvPr/>
          </p:nvGrpSpPr>
          <p:grpSpPr>
            <a:xfrm>
              <a:off x="4485486" y="2689847"/>
              <a:ext cx="1712261" cy="447815"/>
              <a:chOff x="9396710" y="7101633"/>
              <a:chExt cx="1712261" cy="447815"/>
            </a:xfrm>
          </p:grpSpPr>
          <p:sp>
            <p:nvSpPr>
              <p:cNvPr id="176" name="Rectangle 175"/>
              <p:cNvSpPr/>
              <p:nvPr/>
            </p:nvSpPr>
            <p:spPr bwMode="auto">
              <a:xfrm>
                <a:off x="9396710"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TextBox 176"/>
              <p:cNvSpPr txBox="1"/>
              <p:nvPr/>
            </p:nvSpPr>
            <p:spPr>
              <a:xfrm>
                <a:off x="9720129" y="7101633"/>
                <a:ext cx="1388842"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API Management</a:t>
                </a:r>
              </a:p>
            </p:txBody>
          </p:sp>
          <p:pic>
            <p:nvPicPr>
              <p:cNvPr id="257" name="Picture 256"/>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9452770" y="7184780"/>
                <a:ext cx="266534" cy="266535"/>
              </a:xfrm>
              <a:prstGeom prst="rect">
                <a:avLst/>
              </a:prstGeom>
              <a:noFill/>
            </p:spPr>
          </p:pic>
        </p:grpSp>
        <p:grpSp>
          <p:nvGrpSpPr>
            <p:cNvPr id="10" name="Group 9"/>
            <p:cNvGrpSpPr/>
            <p:nvPr/>
          </p:nvGrpSpPr>
          <p:grpSpPr>
            <a:xfrm>
              <a:off x="4485486" y="3644081"/>
              <a:ext cx="1534328" cy="447815"/>
              <a:chOff x="9945352" y="2501885"/>
              <a:chExt cx="1534328" cy="447815"/>
            </a:xfrm>
          </p:grpSpPr>
          <p:sp>
            <p:nvSpPr>
              <p:cNvPr id="178" name="Rectangle 177"/>
              <p:cNvSpPr/>
              <p:nvPr/>
            </p:nvSpPr>
            <p:spPr bwMode="auto">
              <a:xfrm>
                <a:off x="9945352" y="252761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9" name="TextBox 178"/>
              <p:cNvSpPr txBox="1"/>
              <p:nvPr/>
            </p:nvSpPr>
            <p:spPr>
              <a:xfrm>
                <a:off x="10268771" y="2501885"/>
                <a:ext cx="1210909"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Cloud Services</a:t>
                </a:r>
              </a:p>
            </p:txBody>
          </p:sp>
          <p:pic>
            <p:nvPicPr>
              <p:cNvPr id="260" name="Picture 259"/>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9996502" y="2579644"/>
                <a:ext cx="289761" cy="289760"/>
              </a:xfrm>
              <a:prstGeom prst="rect">
                <a:avLst/>
              </a:prstGeom>
              <a:noFill/>
            </p:spPr>
          </p:pic>
        </p:grpSp>
        <p:grpSp>
          <p:nvGrpSpPr>
            <p:cNvPr id="11" name="Group 10"/>
            <p:cNvGrpSpPr/>
            <p:nvPr/>
          </p:nvGrpSpPr>
          <p:grpSpPr>
            <a:xfrm>
              <a:off x="4485486" y="3157706"/>
              <a:ext cx="1481428" cy="447815"/>
              <a:chOff x="9945352" y="1927727"/>
              <a:chExt cx="1481428" cy="447815"/>
            </a:xfrm>
          </p:grpSpPr>
          <p:sp>
            <p:nvSpPr>
              <p:cNvPr id="165" name="Rectangle 164"/>
              <p:cNvSpPr/>
              <p:nvPr/>
            </p:nvSpPr>
            <p:spPr bwMode="auto">
              <a:xfrm>
                <a:off x="9945352" y="195345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TextBox 165"/>
              <p:cNvSpPr txBox="1"/>
              <p:nvPr/>
            </p:nvSpPr>
            <p:spPr>
              <a:xfrm>
                <a:off x="10268771" y="1927727"/>
                <a:ext cx="1158009"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Service Fabric</a:t>
                </a:r>
              </a:p>
            </p:txBody>
          </p:sp>
          <p:sp>
            <p:nvSpPr>
              <p:cNvPr id="268" name="Freeform 267"/>
              <p:cNvSpPr/>
              <p:nvPr/>
            </p:nvSpPr>
            <p:spPr bwMode="auto">
              <a:xfrm>
                <a:off x="9996144" y="2006207"/>
                <a:ext cx="282401" cy="271425"/>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a:lnSpc>
                    <a:spcPct val="90000"/>
                  </a:lnSpc>
                </a:pPr>
                <a:endParaRPr lang="en-US" sz="1764" b="1" kern="0" dirty="0">
                  <a:solidFill>
                    <a:prstClr val="white"/>
                  </a:solidFill>
                  <a:latin typeface="Calibri Light" panose="020F0302020204030204"/>
                  <a:ea typeface="Segoe UI" pitchFamily="34" charset="0"/>
                  <a:cs typeface="Segoe UI" pitchFamily="34" charset="0"/>
                </a:endParaRPr>
              </a:p>
            </p:txBody>
          </p:sp>
        </p:grpSp>
        <p:grpSp>
          <p:nvGrpSpPr>
            <p:cNvPr id="9" name="Group 8"/>
            <p:cNvGrpSpPr/>
            <p:nvPr/>
          </p:nvGrpSpPr>
          <p:grpSpPr>
            <a:xfrm>
              <a:off x="4485486" y="1772804"/>
              <a:ext cx="1380440" cy="447815"/>
              <a:chOff x="4413164" y="1353569"/>
              <a:chExt cx="1380440" cy="447815"/>
            </a:xfrm>
          </p:grpSpPr>
          <p:sp>
            <p:nvSpPr>
              <p:cNvPr id="86" name="Rectangle 85"/>
              <p:cNvSpPr/>
              <p:nvPr/>
            </p:nvSpPr>
            <p:spPr bwMode="auto">
              <a:xfrm>
                <a:off x="4413164"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TextBox 86"/>
              <p:cNvSpPr txBox="1"/>
              <p:nvPr/>
            </p:nvSpPr>
            <p:spPr>
              <a:xfrm>
                <a:off x="4736583" y="1353569"/>
                <a:ext cx="1057021"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App Service</a:t>
                </a:r>
              </a:p>
            </p:txBody>
          </p:sp>
          <p:pic>
            <p:nvPicPr>
              <p:cNvPr id="114" name="Picture 113"/>
              <p:cNvPicPr>
                <a:picLocks noChangeAspect="1"/>
              </p:cNvPicPr>
              <p:nvPr/>
            </p:nvPicPr>
            <p:blipFill>
              <a:blip r:embed="rId8"/>
              <a:stretch>
                <a:fillRect/>
              </a:stretch>
            </p:blipFill>
            <p:spPr>
              <a:xfrm>
                <a:off x="4486323" y="1442435"/>
                <a:ext cx="254575" cy="254074"/>
              </a:xfrm>
              <a:prstGeom prst="rect">
                <a:avLst/>
              </a:prstGeom>
            </p:spPr>
          </p:pic>
        </p:grpSp>
        <p:grpSp>
          <p:nvGrpSpPr>
            <p:cNvPr id="123" name="Group 122"/>
            <p:cNvGrpSpPr/>
            <p:nvPr/>
          </p:nvGrpSpPr>
          <p:grpSpPr>
            <a:xfrm>
              <a:off x="4325819" y="1245631"/>
              <a:ext cx="1847696" cy="433965"/>
              <a:chOff x="4325819" y="3441704"/>
              <a:chExt cx="1847696" cy="433965"/>
            </a:xfrm>
          </p:grpSpPr>
          <p:sp>
            <p:nvSpPr>
              <p:cNvPr id="124" name="TextBox 123"/>
              <p:cNvSpPr txBox="1"/>
              <p:nvPr/>
            </p:nvSpPr>
            <p:spPr>
              <a:xfrm>
                <a:off x="4325819" y="3441704"/>
                <a:ext cx="1610056"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App Platform Services</a:t>
                </a:r>
              </a:p>
            </p:txBody>
          </p:sp>
          <p:cxnSp>
            <p:nvCxnSpPr>
              <p:cNvPr id="125" name="Straight Connector 124"/>
              <p:cNvCxnSpPr/>
              <p:nvPr/>
            </p:nvCxnSpPr>
            <p:spPr>
              <a:xfrm>
                <a:off x="4495192"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1" name="Group 230"/>
          <p:cNvGrpSpPr/>
          <p:nvPr/>
        </p:nvGrpSpPr>
        <p:grpSpPr>
          <a:xfrm>
            <a:off x="6074738" y="1222206"/>
            <a:ext cx="1789564" cy="2312897"/>
            <a:chOff x="6198163" y="1245631"/>
            <a:chExt cx="1825924" cy="2359890"/>
          </a:xfrm>
        </p:grpSpPr>
        <p:grpSp>
          <p:nvGrpSpPr>
            <p:cNvPr id="224" name="Group 223"/>
            <p:cNvGrpSpPr/>
            <p:nvPr/>
          </p:nvGrpSpPr>
          <p:grpSpPr>
            <a:xfrm>
              <a:off x="6346253" y="2238541"/>
              <a:ext cx="1595242" cy="447815"/>
              <a:chOff x="6961352" y="8249949"/>
              <a:chExt cx="1595242" cy="447815"/>
            </a:xfrm>
          </p:grpSpPr>
          <p:sp>
            <p:nvSpPr>
              <p:cNvPr id="200" name="Rectangle 199"/>
              <p:cNvSpPr/>
              <p:nvPr/>
            </p:nvSpPr>
            <p:spPr bwMode="auto">
              <a:xfrm>
                <a:off x="6961352"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TextBox 200"/>
              <p:cNvSpPr txBox="1"/>
              <p:nvPr/>
            </p:nvSpPr>
            <p:spPr>
              <a:xfrm>
                <a:off x="7284771" y="8249949"/>
                <a:ext cx="1271823"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BizTalk Services</a:t>
                </a:r>
              </a:p>
            </p:txBody>
          </p:sp>
          <p:pic>
            <p:nvPicPr>
              <p:cNvPr id="235" name="Picture 234" descr="BizTalk Services.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012247" y="8312418"/>
                <a:ext cx="293772" cy="293772"/>
              </a:xfrm>
              <a:prstGeom prst="rect">
                <a:avLst/>
              </a:prstGeom>
              <a:noFill/>
            </p:spPr>
          </p:pic>
        </p:grpSp>
        <p:grpSp>
          <p:nvGrpSpPr>
            <p:cNvPr id="31" name="Group 30"/>
            <p:cNvGrpSpPr/>
            <p:nvPr/>
          </p:nvGrpSpPr>
          <p:grpSpPr>
            <a:xfrm>
              <a:off x="6346253" y="1772804"/>
              <a:ext cx="1624096" cy="447815"/>
              <a:chOff x="6961352" y="7675791"/>
              <a:chExt cx="1624096" cy="447815"/>
            </a:xfrm>
          </p:grpSpPr>
          <p:sp>
            <p:nvSpPr>
              <p:cNvPr id="187" name="Rectangle 186"/>
              <p:cNvSpPr/>
              <p:nvPr/>
            </p:nvSpPr>
            <p:spPr bwMode="auto">
              <a:xfrm>
                <a:off x="6961352"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8" name="TextBox 187"/>
              <p:cNvSpPr txBox="1"/>
              <p:nvPr/>
            </p:nvSpPr>
            <p:spPr>
              <a:xfrm>
                <a:off x="7284771" y="7675791"/>
                <a:ext cx="1300677"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Storage Queues</a:t>
                </a:r>
              </a:p>
            </p:txBody>
          </p:sp>
          <p:pic>
            <p:nvPicPr>
              <p:cNvPr id="243" name="Picture 242" descr="Storage queue.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7012247" y="7744881"/>
                <a:ext cx="292579" cy="292579"/>
              </a:xfrm>
              <a:prstGeom prst="rect">
                <a:avLst/>
              </a:prstGeom>
              <a:noFill/>
            </p:spPr>
          </p:pic>
        </p:grpSp>
        <p:grpSp>
          <p:nvGrpSpPr>
            <p:cNvPr id="12" name="Group 11"/>
            <p:cNvGrpSpPr/>
            <p:nvPr/>
          </p:nvGrpSpPr>
          <p:grpSpPr>
            <a:xfrm>
              <a:off x="6346253" y="2609275"/>
              <a:ext cx="1415706" cy="600164"/>
              <a:chOff x="9945352" y="1277395"/>
              <a:chExt cx="1415706" cy="600164"/>
            </a:xfrm>
          </p:grpSpPr>
          <p:sp>
            <p:nvSpPr>
              <p:cNvPr id="77" name="Rectangle 76"/>
              <p:cNvSpPr/>
              <p:nvPr/>
            </p:nvSpPr>
            <p:spPr bwMode="auto">
              <a:xfrm>
                <a:off x="9945352"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Box 77"/>
              <p:cNvSpPr txBox="1"/>
              <p:nvPr/>
            </p:nvSpPr>
            <p:spPr>
              <a:xfrm>
                <a:off x="10268771" y="1277395"/>
                <a:ext cx="1092287" cy="600164"/>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Hybrid </a:t>
                </a:r>
                <a:b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Connections</a:t>
                </a:r>
              </a:p>
            </p:txBody>
          </p:sp>
          <p:pic>
            <p:nvPicPr>
              <p:cNvPr id="238" name="Picture 237" descr="Hybrid Connections (BizTalk).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9996144" y="1406444"/>
                <a:ext cx="292084" cy="292083"/>
              </a:xfrm>
              <a:prstGeom prst="rect">
                <a:avLst/>
              </a:prstGeom>
              <a:noFill/>
            </p:spPr>
          </p:pic>
        </p:grpSp>
        <p:grpSp>
          <p:nvGrpSpPr>
            <p:cNvPr id="227" name="Group 226"/>
            <p:cNvGrpSpPr/>
            <p:nvPr/>
          </p:nvGrpSpPr>
          <p:grpSpPr>
            <a:xfrm>
              <a:off x="6346253" y="3157706"/>
              <a:ext cx="1343570" cy="447815"/>
              <a:chOff x="4531206" y="8249949"/>
              <a:chExt cx="1343570" cy="447815"/>
            </a:xfrm>
          </p:grpSpPr>
          <p:sp>
            <p:nvSpPr>
              <p:cNvPr id="198" name="Rectangle 197"/>
              <p:cNvSpPr/>
              <p:nvPr/>
            </p:nvSpPr>
            <p:spPr bwMode="auto">
              <a:xfrm>
                <a:off x="4531206"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TextBox 198"/>
              <p:cNvSpPr txBox="1"/>
              <p:nvPr/>
            </p:nvSpPr>
            <p:spPr>
              <a:xfrm>
                <a:off x="4854625" y="8249949"/>
                <a:ext cx="1020151"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Service Bus</a:t>
                </a:r>
              </a:p>
            </p:txBody>
          </p:sp>
          <p:pic>
            <p:nvPicPr>
              <p:cNvPr id="240" name="Picture 239" descr="Service Bus.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589629" y="8333721"/>
                <a:ext cx="292344" cy="292344"/>
              </a:xfrm>
              <a:prstGeom prst="rect">
                <a:avLst/>
              </a:prstGeom>
              <a:noFill/>
            </p:spPr>
          </p:pic>
        </p:grpSp>
        <p:grpSp>
          <p:nvGrpSpPr>
            <p:cNvPr id="126" name="Group 125"/>
            <p:cNvGrpSpPr/>
            <p:nvPr/>
          </p:nvGrpSpPr>
          <p:grpSpPr>
            <a:xfrm>
              <a:off x="6198163" y="1245631"/>
              <a:ext cx="1825924" cy="433965"/>
              <a:chOff x="6198163" y="3441704"/>
              <a:chExt cx="1825924" cy="433965"/>
            </a:xfrm>
          </p:grpSpPr>
          <p:sp>
            <p:nvSpPr>
              <p:cNvPr id="127" name="TextBox 126"/>
              <p:cNvSpPr txBox="1"/>
              <p:nvPr/>
            </p:nvSpPr>
            <p:spPr>
              <a:xfrm>
                <a:off x="6198163" y="3441704"/>
                <a:ext cx="992901"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Integration</a:t>
                </a:r>
              </a:p>
            </p:txBody>
          </p:sp>
          <p:cxnSp>
            <p:nvCxnSpPr>
              <p:cNvPr id="128" name="Straight Connector 127"/>
              <p:cNvCxnSpPr/>
              <p:nvPr/>
            </p:nvCxnSpPr>
            <p:spPr>
              <a:xfrm>
                <a:off x="6345764"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3" name="Group 232"/>
          <p:cNvGrpSpPr/>
          <p:nvPr/>
        </p:nvGrpSpPr>
        <p:grpSpPr>
          <a:xfrm>
            <a:off x="7867121" y="1222207"/>
            <a:ext cx="1988372" cy="2315681"/>
            <a:chOff x="8026963" y="1245631"/>
            <a:chExt cx="2028771" cy="2362731"/>
          </a:xfrm>
        </p:grpSpPr>
        <p:grpSp>
          <p:nvGrpSpPr>
            <p:cNvPr id="23" name="Group 22"/>
            <p:cNvGrpSpPr/>
            <p:nvPr/>
          </p:nvGrpSpPr>
          <p:grpSpPr>
            <a:xfrm>
              <a:off x="8197599" y="3160547"/>
              <a:ext cx="1308304" cy="447815"/>
              <a:chOff x="9396710" y="8249949"/>
              <a:chExt cx="1308304" cy="447815"/>
            </a:xfrm>
          </p:grpSpPr>
          <p:sp>
            <p:nvSpPr>
              <p:cNvPr id="202" name="Rectangle 201"/>
              <p:cNvSpPr/>
              <p:nvPr/>
            </p:nvSpPr>
            <p:spPr bwMode="auto">
              <a:xfrm>
                <a:off x="9396710"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TextBox 202"/>
              <p:cNvSpPr txBox="1"/>
              <p:nvPr/>
            </p:nvSpPr>
            <p:spPr>
              <a:xfrm>
                <a:off x="9720129" y="8249949"/>
                <a:ext cx="984885"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Azure SDK</a:t>
                </a:r>
              </a:p>
            </p:txBody>
          </p:sp>
          <p:pic>
            <p:nvPicPr>
              <p:cNvPr id="249" name="Picture 248"/>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9452424" y="8321304"/>
                <a:ext cx="279457" cy="279457"/>
              </a:xfrm>
              <a:prstGeom prst="rect">
                <a:avLst/>
              </a:prstGeom>
              <a:noFill/>
            </p:spPr>
          </p:pic>
        </p:grpSp>
        <p:grpSp>
          <p:nvGrpSpPr>
            <p:cNvPr id="25" name="Group 24"/>
            <p:cNvGrpSpPr/>
            <p:nvPr/>
          </p:nvGrpSpPr>
          <p:grpSpPr>
            <a:xfrm>
              <a:off x="8197599" y="2694491"/>
              <a:ext cx="1835692" cy="447815"/>
              <a:chOff x="9396710" y="6527475"/>
              <a:chExt cx="1835692" cy="447815"/>
            </a:xfrm>
          </p:grpSpPr>
          <p:sp>
            <p:nvSpPr>
              <p:cNvPr id="163" name="Rectangle 162"/>
              <p:cNvSpPr/>
              <p:nvPr/>
            </p:nvSpPr>
            <p:spPr bwMode="auto">
              <a:xfrm>
                <a:off x="9396710"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4" name="TextBox 163"/>
              <p:cNvSpPr txBox="1"/>
              <p:nvPr/>
            </p:nvSpPr>
            <p:spPr>
              <a:xfrm>
                <a:off x="9720129" y="6527475"/>
                <a:ext cx="1512273"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Application Insights</a:t>
                </a:r>
              </a:p>
            </p:txBody>
          </p:sp>
          <p:pic>
            <p:nvPicPr>
              <p:cNvPr id="252" name="Picture 251" descr="Application Insights.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453760" y="6606657"/>
                <a:ext cx="264554" cy="264554"/>
              </a:xfrm>
              <a:prstGeom prst="rect">
                <a:avLst/>
              </a:prstGeom>
              <a:noFill/>
            </p:spPr>
          </p:pic>
        </p:grpSp>
        <p:grpSp>
          <p:nvGrpSpPr>
            <p:cNvPr id="27" name="Group 26"/>
            <p:cNvGrpSpPr/>
            <p:nvPr/>
          </p:nvGrpSpPr>
          <p:grpSpPr>
            <a:xfrm>
              <a:off x="8197599" y="1770846"/>
              <a:ext cx="1444560" cy="447815"/>
              <a:chOff x="6961352" y="5953317"/>
              <a:chExt cx="1444560" cy="447815"/>
            </a:xfrm>
          </p:grpSpPr>
          <p:sp>
            <p:nvSpPr>
              <p:cNvPr id="83" name="Rectangle 82"/>
              <p:cNvSpPr/>
              <p:nvPr/>
            </p:nvSpPr>
            <p:spPr bwMode="auto">
              <a:xfrm>
                <a:off x="6961352"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p:cNvSpPr txBox="1"/>
              <p:nvPr/>
            </p:nvSpPr>
            <p:spPr>
              <a:xfrm>
                <a:off x="7284771" y="5953317"/>
                <a:ext cx="1121141"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Visual Studio</a:t>
                </a:r>
              </a:p>
            </p:txBody>
          </p:sp>
          <p:pic>
            <p:nvPicPr>
              <p:cNvPr id="254" name="Picture 253"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045002"/>
                <a:ext cx="231225" cy="231225"/>
              </a:xfrm>
              <a:prstGeom prst="rect">
                <a:avLst/>
              </a:prstGeom>
              <a:noFill/>
            </p:spPr>
          </p:pic>
        </p:grpSp>
        <p:grpSp>
          <p:nvGrpSpPr>
            <p:cNvPr id="29" name="Group 28"/>
            <p:cNvGrpSpPr/>
            <p:nvPr/>
          </p:nvGrpSpPr>
          <p:grpSpPr>
            <a:xfrm>
              <a:off x="8197599" y="2233592"/>
              <a:ext cx="1858135" cy="447815"/>
              <a:chOff x="6961352" y="6527475"/>
              <a:chExt cx="1858135" cy="447815"/>
            </a:xfrm>
          </p:grpSpPr>
          <p:sp>
            <p:nvSpPr>
              <p:cNvPr id="162" name="TextBox 161"/>
              <p:cNvSpPr txBox="1"/>
              <p:nvPr/>
            </p:nvSpPr>
            <p:spPr>
              <a:xfrm>
                <a:off x="7284771" y="6527475"/>
                <a:ext cx="1534716"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Visual Studio Online</a:t>
                </a:r>
              </a:p>
            </p:txBody>
          </p:sp>
          <p:grpSp>
            <p:nvGrpSpPr>
              <p:cNvPr id="28" name="Group 27"/>
              <p:cNvGrpSpPr/>
              <p:nvPr/>
            </p:nvGrpSpPr>
            <p:grpSpPr>
              <a:xfrm>
                <a:off x="6961352" y="6553202"/>
                <a:ext cx="390887" cy="390887"/>
                <a:chOff x="6961352" y="6553202"/>
                <a:chExt cx="390887" cy="390887"/>
              </a:xfrm>
            </p:grpSpPr>
            <p:sp>
              <p:nvSpPr>
                <p:cNvPr id="161" name="Rectangle 160"/>
                <p:cNvSpPr/>
                <p:nvPr/>
              </p:nvSpPr>
              <p:spPr bwMode="auto">
                <a:xfrm>
                  <a:off x="6961352"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96" name="Picture 395"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632232"/>
                  <a:ext cx="231225" cy="231225"/>
                </a:xfrm>
                <a:prstGeom prst="rect">
                  <a:avLst/>
                </a:prstGeom>
                <a:noFill/>
              </p:spPr>
            </p:pic>
          </p:grpSp>
        </p:grpSp>
        <p:grpSp>
          <p:nvGrpSpPr>
            <p:cNvPr id="129" name="Group 128"/>
            <p:cNvGrpSpPr/>
            <p:nvPr/>
          </p:nvGrpSpPr>
          <p:grpSpPr>
            <a:xfrm>
              <a:off x="8026963" y="1245631"/>
              <a:ext cx="1847696" cy="433965"/>
              <a:chOff x="8026963" y="3441704"/>
              <a:chExt cx="1847696" cy="433965"/>
            </a:xfrm>
          </p:grpSpPr>
          <p:sp>
            <p:nvSpPr>
              <p:cNvPr id="130" name="TextBox 129"/>
              <p:cNvSpPr txBox="1"/>
              <p:nvPr/>
            </p:nvSpPr>
            <p:spPr>
              <a:xfrm>
                <a:off x="8026963" y="3441704"/>
                <a:ext cx="1467389"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Development Tools</a:t>
                </a:r>
              </a:p>
            </p:txBody>
          </p:sp>
          <p:cxnSp>
            <p:nvCxnSpPr>
              <p:cNvPr id="131" name="Straight Connector 130"/>
              <p:cNvCxnSpPr/>
              <p:nvPr/>
            </p:nvCxnSpPr>
            <p:spPr>
              <a:xfrm>
                <a:off x="8196336"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4" name="Group 233"/>
          <p:cNvGrpSpPr/>
          <p:nvPr/>
        </p:nvGrpSpPr>
        <p:grpSpPr>
          <a:xfrm>
            <a:off x="9659503" y="1222207"/>
            <a:ext cx="2493584" cy="1407186"/>
            <a:chOff x="9855763" y="1245631"/>
            <a:chExt cx="2544248" cy="1435777"/>
          </a:xfrm>
        </p:grpSpPr>
        <p:grpSp>
          <p:nvGrpSpPr>
            <p:cNvPr id="26" name="Group 25"/>
            <p:cNvGrpSpPr/>
            <p:nvPr/>
          </p:nvGrpSpPr>
          <p:grpSpPr>
            <a:xfrm>
              <a:off x="10040150" y="1693802"/>
              <a:ext cx="2359861" cy="600164"/>
              <a:chOff x="9396710" y="5877143"/>
              <a:chExt cx="2359861" cy="600164"/>
            </a:xfrm>
          </p:grpSpPr>
          <p:sp>
            <p:nvSpPr>
              <p:cNvPr id="80" name="Rectangle 79"/>
              <p:cNvSpPr/>
              <p:nvPr/>
            </p:nvSpPr>
            <p:spPr bwMode="auto">
              <a:xfrm>
                <a:off x="9396710"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TextBox 80"/>
              <p:cNvSpPr txBox="1"/>
              <p:nvPr/>
            </p:nvSpPr>
            <p:spPr>
              <a:xfrm>
                <a:off x="9720129" y="5877143"/>
                <a:ext cx="2036442" cy="600164"/>
              </a:xfrm>
              <a:prstGeom prst="rect">
                <a:avLst/>
              </a:prstGeom>
              <a:noFill/>
            </p:spPr>
            <p:txBody>
              <a:bodyPr wrap="squar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Content Delivery </a:t>
                </a:r>
                <a:b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Network</a:t>
                </a:r>
              </a:p>
            </p:txBody>
          </p:sp>
          <p:pic>
            <p:nvPicPr>
              <p:cNvPr id="232" name="Picture 231"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9452479" y="6000668"/>
                <a:ext cx="296125" cy="296125"/>
              </a:xfrm>
              <a:prstGeom prst="rect">
                <a:avLst/>
              </a:prstGeom>
              <a:noFill/>
            </p:spPr>
          </p:pic>
        </p:grpSp>
        <p:grpSp>
          <p:nvGrpSpPr>
            <p:cNvPr id="30" name="Group 29"/>
            <p:cNvGrpSpPr/>
            <p:nvPr/>
          </p:nvGrpSpPr>
          <p:grpSpPr>
            <a:xfrm>
              <a:off x="10040150" y="2233593"/>
              <a:ext cx="1558372" cy="447815"/>
              <a:chOff x="6961352" y="7101633"/>
              <a:chExt cx="1558372" cy="447815"/>
            </a:xfrm>
          </p:grpSpPr>
          <p:sp>
            <p:nvSpPr>
              <p:cNvPr id="174" name="Rectangle 173"/>
              <p:cNvSpPr/>
              <p:nvPr/>
            </p:nvSpPr>
            <p:spPr bwMode="auto">
              <a:xfrm>
                <a:off x="6961352"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5" name="TextBox 174"/>
              <p:cNvSpPr txBox="1"/>
              <p:nvPr/>
            </p:nvSpPr>
            <p:spPr>
              <a:xfrm>
                <a:off x="7284771" y="7101633"/>
                <a:ext cx="1234953"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Media Services</a:t>
                </a:r>
              </a:p>
            </p:txBody>
          </p:sp>
          <p:pic>
            <p:nvPicPr>
              <p:cNvPr id="230" name="Picture 229"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7025365" y="7188582"/>
                <a:ext cx="263115" cy="263115"/>
              </a:xfrm>
              <a:prstGeom prst="rect">
                <a:avLst/>
              </a:prstGeom>
              <a:noFill/>
            </p:spPr>
          </p:pic>
        </p:grpSp>
        <p:grpSp>
          <p:nvGrpSpPr>
            <p:cNvPr id="132" name="Group 131"/>
            <p:cNvGrpSpPr/>
            <p:nvPr/>
          </p:nvGrpSpPr>
          <p:grpSpPr>
            <a:xfrm>
              <a:off x="9855763" y="1245631"/>
              <a:ext cx="1869468" cy="433967"/>
              <a:chOff x="9855763" y="3441704"/>
              <a:chExt cx="1869468" cy="433967"/>
            </a:xfrm>
          </p:grpSpPr>
          <p:sp>
            <p:nvSpPr>
              <p:cNvPr id="133" name="TextBox 132"/>
              <p:cNvSpPr txBox="1"/>
              <p:nvPr/>
            </p:nvSpPr>
            <p:spPr>
              <a:xfrm>
                <a:off x="9855763" y="3441704"/>
                <a:ext cx="1133144" cy="433967"/>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Media &amp; CDN</a:t>
                </a:r>
              </a:p>
            </p:txBody>
          </p:sp>
          <p:cxnSp>
            <p:nvCxnSpPr>
              <p:cNvPr id="134" name="Straight Connector 133"/>
              <p:cNvCxnSpPr/>
              <p:nvPr/>
            </p:nvCxnSpPr>
            <p:spPr>
              <a:xfrm>
                <a:off x="10046908"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75064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xit" presetSubtype="0" fill="hold" grpId="0" nodeType="afterEffect">
                                  <p:stCondLst>
                                    <p:cond delay="0"/>
                                  </p:stCondLst>
                                  <p:childTnLst>
                                    <p:animEffect transition="out" filter="fade">
                                      <p:cBhvr>
                                        <p:cTn id="13" dur="500"/>
                                        <p:tgtEl>
                                          <p:spTgt spid="42"/>
                                        </p:tgtEl>
                                      </p:cBhvr>
                                    </p:animEffect>
                                    <p:set>
                                      <p:cBhvr>
                                        <p:cTn id="14" dur="1" fill="hold">
                                          <p:stCondLst>
                                            <p:cond delay="499"/>
                                          </p:stCondLst>
                                        </p:cTn>
                                        <p:tgtEl>
                                          <p:spTgt spid="42"/>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63"/>
                                        </p:tgtEl>
                                      </p:cBhvr>
                                    </p:animEffect>
                                    <p:set>
                                      <p:cBhvr>
                                        <p:cTn id="17" dur="1" fill="hold">
                                          <p:stCondLst>
                                            <p:cond delay="499"/>
                                          </p:stCondLst>
                                        </p:cTn>
                                        <p:tgtEl>
                                          <p:spTgt spid="63"/>
                                        </p:tgtEl>
                                        <p:attrNameLst>
                                          <p:attrName>style.visibility</p:attrName>
                                        </p:attrNameLst>
                                      </p:cBhvr>
                                      <p:to>
                                        <p:strVal val="hidden"/>
                                      </p:to>
                                    </p:set>
                                  </p:childTnLst>
                                </p:cTn>
                              </p:par>
                            </p:childTnLst>
                          </p:cTn>
                        </p:par>
                        <p:par>
                          <p:cTn id="18" fill="hold">
                            <p:stCondLst>
                              <p:cond delay="1000"/>
                            </p:stCondLst>
                            <p:childTnLst>
                              <p:par>
                                <p:cTn id="19" presetID="42" presetClass="path" presetSubtype="0" accel="50000" decel="50000" fill="hold" nodeType="afterEffect">
                                  <p:stCondLst>
                                    <p:cond delay="0"/>
                                  </p:stCondLst>
                                  <p:childTnLst>
                                    <p:animMotion origin="layout" path="M 0 2.36042E-7 L 0 0.18202 " pathEditMode="relative" rAng="0" ptsTypes="AA">
                                      <p:cBhvr>
                                        <p:cTn id="20" dur="500" fill="hold"/>
                                        <p:tgtEl>
                                          <p:spTgt spid="6"/>
                                        </p:tgtEl>
                                        <p:attrNameLst>
                                          <p:attrName>ppt_x</p:attrName>
                                          <p:attrName>ppt_y</p:attrName>
                                        </p:attrNameLst>
                                      </p:cBhvr>
                                      <p:rCtr x="0" y="9101"/>
                                    </p:animMotion>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250"/>
                                        <p:tgtEl>
                                          <p:spTgt spid="7"/>
                                        </p:tgtEl>
                                      </p:cBhvr>
                                    </p:animEffect>
                                  </p:childTnLst>
                                </p:cTn>
                              </p:par>
                            </p:childTnLst>
                          </p:cTn>
                        </p:par>
                        <p:par>
                          <p:cTn id="25" fill="hold">
                            <p:stCondLst>
                              <p:cond delay="1750"/>
                            </p:stCondLst>
                            <p:childTnLst>
                              <p:par>
                                <p:cTn id="26" presetID="10" presetClass="entr" presetSubtype="0" fill="hold" grpId="0" nodeType="after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250"/>
                                        <p:tgtEl>
                                          <p:spTgt spid="66"/>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229"/>
                                        </p:tgtEl>
                                        <p:attrNameLst>
                                          <p:attrName>style.visibility</p:attrName>
                                        </p:attrNameLst>
                                      </p:cBhvr>
                                      <p:to>
                                        <p:strVal val="visible"/>
                                      </p:to>
                                    </p:set>
                                    <p:animEffect transition="in" filter="fade">
                                      <p:cBhvr>
                                        <p:cTn id="32" dur="250"/>
                                        <p:tgtEl>
                                          <p:spTgt spid="229"/>
                                        </p:tgtEl>
                                      </p:cBhvr>
                                    </p:animEffect>
                                  </p:childTnLst>
                                </p:cTn>
                              </p:par>
                              <p:par>
                                <p:cTn id="33" presetID="10" presetClass="entr" presetSubtype="0" fill="hold" nodeType="withEffect">
                                  <p:stCondLst>
                                    <p:cond delay="100"/>
                                  </p:stCondLst>
                                  <p:childTnLst>
                                    <p:set>
                                      <p:cBhvr>
                                        <p:cTn id="34" dur="1" fill="hold">
                                          <p:stCondLst>
                                            <p:cond delay="0"/>
                                          </p:stCondLst>
                                        </p:cTn>
                                        <p:tgtEl>
                                          <p:spTgt spid="231"/>
                                        </p:tgtEl>
                                        <p:attrNameLst>
                                          <p:attrName>style.visibility</p:attrName>
                                        </p:attrNameLst>
                                      </p:cBhvr>
                                      <p:to>
                                        <p:strVal val="visible"/>
                                      </p:to>
                                    </p:set>
                                    <p:animEffect transition="in" filter="fade">
                                      <p:cBhvr>
                                        <p:cTn id="35" dur="250"/>
                                        <p:tgtEl>
                                          <p:spTgt spid="231"/>
                                        </p:tgtEl>
                                      </p:cBhvr>
                                    </p:animEffect>
                                  </p:childTnLst>
                                </p:cTn>
                              </p:par>
                              <p:par>
                                <p:cTn id="36" presetID="10" presetClass="entr" presetSubtype="0" fill="hold" nodeType="withEffect">
                                  <p:stCondLst>
                                    <p:cond delay="150"/>
                                  </p:stCondLst>
                                  <p:childTnLst>
                                    <p:set>
                                      <p:cBhvr>
                                        <p:cTn id="37" dur="1" fill="hold">
                                          <p:stCondLst>
                                            <p:cond delay="0"/>
                                          </p:stCondLst>
                                        </p:cTn>
                                        <p:tgtEl>
                                          <p:spTgt spid="233"/>
                                        </p:tgtEl>
                                        <p:attrNameLst>
                                          <p:attrName>style.visibility</p:attrName>
                                        </p:attrNameLst>
                                      </p:cBhvr>
                                      <p:to>
                                        <p:strVal val="visible"/>
                                      </p:to>
                                    </p:set>
                                    <p:animEffect transition="in" filter="fade">
                                      <p:cBhvr>
                                        <p:cTn id="38" dur="250"/>
                                        <p:tgtEl>
                                          <p:spTgt spid="233"/>
                                        </p:tgtEl>
                                      </p:cBhvr>
                                    </p:animEffect>
                                  </p:childTnLst>
                                </p:cTn>
                              </p:par>
                              <p:par>
                                <p:cTn id="39" presetID="10" presetClass="entr" presetSubtype="0" fill="hold" nodeType="withEffect">
                                  <p:stCondLst>
                                    <p:cond delay="200"/>
                                  </p:stCondLst>
                                  <p:childTnLst>
                                    <p:set>
                                      <p:cBhvr>
                                        <p:cTn id="40" dur="1" fill="hold">
                                          <p:stCondLst>
                                            <p:cond delay="0"/>
                                          </p:stCondLst>
                                        </p:cTn>
                                        <p:tgtEl>
                                          <p:spTgt spid="234"/>
                                        </p:tgtEl>
                                        <p:attrNameLst>
                                          <p:attrName>style.visibility</p:attrName>
                                        </p:attrNameLst>
                                      </p:cBhvr>
                                      <p:to>
                                        <p:strVal val="visible"/>
                                      </p:to>
                                    </p:set>
                                    <p:animEffect transition="in" filter="fade">
                                      <p:cBhvr>
                                        <p:cTn id="41" dur="25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2" grpId="0" animBg="1"/>
      <p:bldP spid="63" grpId="0"/>
      <p:bldP spid="4" grpId="0"/>
      <p:bldP spid="6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2233133" y="1989804"/>
            <a:ext cx="7669047" cy="3911503"/>
          </a:xfrm>
          <a:prstGeom prst="roundRect">
            <a:avLst>
              <a:gd name="adj" fmla="val 4889"/>
            </a:avLst>
          </a:prstGeom>
          <a:solidFill>
            <a:srgbClr val="29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1" name="Group 40"/>
          <p:cNvGrpSpPr/>
          <p:nvPr/>
        </p:nvGrpSpPr>
        <p:grpSpPr>
          <a:xfrm>
            <a:off x="5918305" y="3730811"/>
            <a:ext cx="453429" cy="267031"/>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Title 2"/>
          <p:cNvSpPr txBox="1">
            <a:spLocks/>
          </p:cNvSpPr>
          <p:nvPr/>
        </p:nvSpPr>
        <p:spPr>
          <a:xfrm>
            <a:off x="517044" y="440292"/>
            <a:ext cx="11085497" cy="899175"/>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895945">
              <a:lnSpc>
                <a:spcPct val="100000"/>
              </a:lnSpc>
              <a:spcAft>
                <a:spcPts val="588"/>
              </a:spcAft>
              <a:defRPr/>
            </a:pPr>
            <a:r>
              <a:rPr lang="en-US" sz="4704" dirty="0">
                <a:solidFill>
                  <a:srgbClr val="D2D2D2">
                    <a:lumMod val="60000"/>
                    <a:lumOff val="40000"/>
                  </a:srgbClr>
                </a:solidFill>
                <a:latin typeface="Segoe UI Light"/>
              </a:rPr>
              <a:t>Azure App Service</a:t>
            </a:r>
            <a:br>
              <a:rPr lang="en-US" sz="4704" dirty="0">
                <a:solidFill>
                  <a:srgbClr val="FFFFFF"/>
                </a:solidFill>
                <a:latin typeface="Segoe UI Light"/>
              </a:rPr>
            </a:br>
            <a:r>
              <a:rPr lang="en-US" sz="3528" dirty="0">
                <a:solidFill>
                  <a:srgbClr val="343434">
                    <a:lumMod val="20000"/>
                    <a:lumOff val="80000"/>
                  </a:srgbClr>
                </a:solidFill>
                <a:latin typeface="Segoe UI Light"/>
              </a:rPr>
              <a:t>Build and scale great cloud apps</a:t>
            </a:r>
            <a:endParaRPr lang="en-US" sz="1372" dirty="0">
              <a:solidFill>
                <a:srgbClr val="343434">
                  <a:lumMod val="20000"/>
                  <a:lumOff val="80000"/>
                </a:srgbClr>
              </a:solidFill>
              <a:latin typeface="Segoe UI Light"/>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1850" y="2502633"/>
            <a:ext cx="2823418" cy="2823418"/>
          </a:xfrm>
          <a:prstGeom prst="rect">
            <a:avLst/>
          </a:prstGeom>
        </p:spPr>
      </p:pic>
      <p:grpSp>
        <p:nvGrpSpPr>
          <p:cNvPr id="3" name="Group 2"/>
          <p:cNvGrpSpPr/>
          <p:nvPr/>
        </p:nvGrpSpPr>
        <p:grpSpPr>
          <a:xfrm>
            <a:off x="6915922" y="2172772"/>
            <a:ext cx="2544884" cy="3411636"/>
            <a:chOff x="6325445" y="2030785"/>
            <a:chExt cx="2596591" cy="3480953"/>
          </a:xfrm>
        </p:grpSpPr>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62846" y="4868862"/>
              <a:ext cx="434875" cy="434876"/>
            </a:xfrm>
            <a:prstGeom prst="flowChartOffpageConnector">
              <a:avLst/>
            </a:prstGeom>
            <a:noFill/>
          </p:spPr>
        </p:pic>
        <p:pic>
          <p:nvPicPr>
            <p:cNvPr id="32" name="Picture 31"/>
            <p:cNvPicPr>
              <a:picLocks noChangeAspect="1"/>
            </p:cNvPicPr>
            <p:nvPr/>
          </p:nvPicPr>
          <p:blipFill>
            <a:blip r:embed="rId5"/>
            <a:stretch>
              <a:fillRect/>
            </a:stretch>
          </p:blipFill>
          <p:spPr>
            <a:xfrm>
              <a:off x="6348445" y="2377802"/>
              <a:ext cx="473304" cy="462268"/>
            </a:xfrm>
            <a:prstGeom prst="rect">
              <a:avLst/>
            </a:prstGeom>
          </p:spPr>
        </p:pic>
        <p:pic>
          <p:nvPicPr>
            <p:cNvPr id="34" name="Picture 33"/>
            <p:cNvPicPr>
              <a:picLocks noChangeAspect="1"/>
            </p:cNvPicPr>
            <p:nvPr/>
          </p:nvPicPr>
          <p:blipFill>
            <a:blip r:embed="rId6"/>
            <a:stretch>
              <a:fillRect/>
            </a:stretch>
          </p:blipFill>
          <p:spPr>
            <a:xfrm>
              <a:off x="6325445" y="3961154"/>
              <a:ext cx="519305" cy="518725"/>
            </a:xfrm>
            <a:prstGeom prst="rect">
              <a:avLst/>
            </a:prstGeom>
          </p:spPr>
        </p:pic>
        <p:pic>
          <p:nvPicPr>
            <p:cNvPr id="36" name="Picture 35"/>
            <p:cNvPicPr>
              <a:picLocks noChangeAspect="1"/>
            </p:cNvPicPr>
            <p:nvPr/>
          </p:nvPicPr>
          <p:blipFill>
            <a:blip r:embed="rId7"/>
            <a:stretch>
              <a:fillRect/>
            </a:stretch>
          </p:blipFill>
          <p:spPr>
            <a:xfrm>
              <a:off x="6402625" y="3138601"/>
              <a:ext cx="364944" cy="524022"/>
            </a:xfrm>
            <a:prstGeom prst="rect">
              <a:avLst/>
            </a:prstGeom>
          </p:spPr>
        </p:pic>
        <p:sp>
          <p:nvSpPr>
            <p:cNvPr id="2" name="TextBox 1"/>
            <p:cNvSpPr txBox="1"/>
            <p:nvPr/>
          </p:nvSpPr>
          <p:spPr>
            <a:xfrm>
              <a:off x="6827873" y="2030785"/>
              <a:ext cx="2094163" cy="3480953"/>
            </a:xfrm>
            <a:prstGeom prst="rect">
              <a:avLst/>
            </a:prstGeom>
            <a:noFill/>
          </p:spPr>
          <p:txBody>
            <a:bodyPr wrap="none" lIns="179238" tIns="143391" rIns="179238" bIns="143391" rtlCol="0">
              <a:spAutoFit/>
            </a:bodyPr>
            <a:lstStyle/>
            <a:p>
              <a:pPr defTabSz="914126">
                <a:lnSpc>
                  <a:spcPct val="200000"/>
                </a:lnSpc>
                <a:spcAft>
                  <a:spcPts val="588"/>
                </a:spcAft>
                <a:defRPr/>
              </a:pPr>
              <a:r>
                <a:rPr lang="en-US" sz="2352" dirty="0">
                  <a:solidFill>
                    <a:srgbClr val="DFDFDE"/>
                  </a:solidFill>
                  <a:latin typeface="Segoe UI"/>
                </a:rPr>
                <a:t>Web Apps</a:t>
              </a:r>
            </a:p>
            <a:p>
              <a:pPr defTabSz="914126">
                <a:lnSpc>
                  <a:spcPct val="200000"/>
                </a:lnSpc>
                <a:spcAft>
                  <a:spcPts val="588"/>
                </a:spcAft>
                <a:defRPr/>
              </a:pPr>
              <a:r>
                <a:rPr lang="en-US" sz="2352" dirty="0">
                  <a:solidFill>
                    <a:srgbClr val="DFDFDE"/>
                  </a:solidFill>
                  <a:latin typeface="Segoe UI"/>
                </a:rPr>
                <a:t>Mobile Apps</a:t>
              </a:r>
            </a:p>
            <a:p>
              <a:pPr defTabSz="914126">
                <a:lnSpc>
                  <a:spcPct val="200000"/>
                </a:lnSpc>
                <a:spcAft>
                  <a:spcPts val="588"/>
                </a:spcAft>
                <a:defRPr/>
              </a:pPr>
              <a:r>
                <a:rPr lang="en-US" sz="2352" dirty="0">
                  <a:solidFill>
                    <a:srgbClr val="DFDFDE"/>
                  </a:solidFill>
                  <a:latin typeface="Segoe UI"/>
                </a:rPr>
                <a:t>Logic Apps</a:t>
              </a:r>
            </a:p>
            <a:p>
              <a:pPr defTabSz="914126">
                <a:lnSpc>
                  <a:spcPct val="200000"/>
                </a:lnSpc>
                <a:spcAft>
                  <a:spcPts val="588"/>
                </a:spcAft>
                <a:defRPr/>
              </a:pPr>
              <a:r>
                <a:rPr lang="en-US" sz="2352" dirty="0">
                  <a:solidFill>
                    <a:srgbClr val="DFDFDE"/>
                  </a:solidFill>
                  <a:latin typeface="Segoe UI"/>
                </a:rPr>
                <a:t>API Apps</a:t>
              </a:r>
            </a:p>
          </p:txBody>
        </p:sp>
      </p:grpSp>
    </p:spTree>
    <p:extLst>
      <p:ext uri="{BB962C8B-B14F-4D97-AF65-F5344CB8AC3E}">
        <p14:creationId xmlns:p14="http://schemas.microsoft.com/office/powerpoint/2010/main" val="1117513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9"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67899" y="2342684"/>
            <a:ext cx="11053027" cy="704059"/>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67899" y="1632385"/>
            <a:ext cx="11053027" cy="706548"/>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Dynamics</a:t>
                </a:r>
              </a:p>
            </p:txBody>
          </p:sp>
        </p:grpSp>
      </p:grpSp>
      <p:sp>
        <p:nvSpPr>
          <p:cNvPr id="3" name="Rectangle 2"/>
          <p:cNvSpPr/>
          <p:nvPr/>
        </p:nvSpPr>
        <p:spPr bwMode="auto">
          <a:xfrm>
            <a:off x="439376" y="1632384"/>
            <a:ext cx="11297048" cy="154128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8" name="Group 47"/>
          <p:cNvGrpSpPr/>
          <p:nvPr/>
        </p:nvGrpSpPr>
        <p:grpSpPr>
          <a:xfrm>
            <a:off x="567899" y="3534610"/>
            <a:ext cx="11053027" cy="703250"/>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67899" y="5677966"/>
            <a:ext cx="11053027" cy="703250"/>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67899" y="4249626"/>
            <a:ext cx="11053027" cy="704059"/>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67899" y="4960733"/>
            <a:ext cx="11053027" cy="704061"/>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Azure </a:t>
              </a:r>
              <a:r>
                <a:rPr lang="en-US" sz="1960" dirty="0" err="1">
                  <a:solidFill>
                    <a:srgbClr val="FFFFFF"/>
                  </a:solidFill>
                  <a:latin typeface="Segoe UI Semilight"/>
                  <a:ea typeface="Segoe UI" pitchFamily="34" charset="0"/>
                  <a:cs typeface="Segoe UI" pitchFamily="34" charset="0"/>
                </a:rPr>
                <a:t>IoT</a:t>
              </a:r>
              <a:r>
                <a:rPr lang="en-US" sz="1960"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394674" y="405269"/>
            <a:ext cx="3446828" cy="778252"/>
          </a:xfrm>
          <a:prstGeom prst="rect">
            <a:avLst/>
          </a:prstGeom>
          <a:noFill/>
        </p:spPr>
        <p:txBody>
          <a:bodyPr wrap="none" lIns="179238" tIns="143391" rIns="179238" bIns="143391" rtlCol="0">
            <a:spAutoFit/>
          </a:bodyPr>
          <a:lstStyle/>
          <a:p>
            <a:pPr defTabSz="913319" eaLnBrk="0" fontAlgn="base" hangingPunct="0">
              <a:lnSpc>
                <a:spcPct val="90000"/>
              </a:lnSpc>
              <a:spcBef>
                <a:spcPct val="0"/>
              </a:spcBef>
              <a:spcAft>
                <a:spcPts val="588"/>
              </a:spcAft>
              <a:defRPr/>
            </a:pPr>
            <a:r>
              <a:rPr lang="en-US" sz="3528" spc="-98"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67899" y="1889704"/>
            <a:ext cx="11053027" cy="3063558"/>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63989" y="1950840"/>
            <a:ext cx="3584765" cy="6460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chemeClr val="tx1"/>
                </a:solidFill>
                <a:latin typeface="Segoe UI Semibold" panose="020B0702040204020203" pitchFamily="34" charset="0"/>
                <a:ea typeface="Segoe UI" pitchFamily="34" charset="0"/>
                <a:cs typeface="Segoe UI Semibold" panose="020B0702040204020203" pitchFamily="34" charset="0"/>
              </a:rPr>
              <a:t>Data + Analytics</a:t>
            </a:r>
          </a:p>
        </p:txBody>
      </p:sp>
      <p:grpSp>
        <p:nvGrpSpPr>
          <p:cNvPr id="26" name="Group 25"/>
          <p:cNvGrpSpPr/>
          <p:nvPr/>
        </p:nvGrpSpPr>
        <p:grpSpPr>
          <a:xfrm>
            <a:off x="8035807" y="2546515"/>
            <a:ext cx="1391041" cy="1110972"/>
            <a:chOff x="8199076" y="2596846"/>
            <a:chExt cx="1419304" cy="1133545"/>
          </a:xfrm>
        </p:grpSpPr>
        <p:grpSp>
          <p:nvGrpSpPr>
            <p:cNvPr id="21" name="Group 20"/>
            <p:cNvGrpSpPr/>
            <p:nvPr/>
          </p:nvGrpSpPr>
          <p:grpSpPr>
            <a:xfrm>
              <a:off x="8199079" y="2596846"/>
              <a:ext cx="1419301" cy="488734"/>
              <a:chOff x="4413164" y="3922505"/>
              <a:chExt cx="1135152" cy="390887"/>
            </a:xfrm>
          </p:grpSpPr>
          <p:sp>
            <p:nvSpPr>
              <p:cNvPr id="185" name="Rectangle 184"/>
              <p:cNvSpPr/>
              <p:nvPr/>
            </p:nvSpPr>
            <p:spPr bwMode="auto">
              <a:xfrm>
                <a:off x="4413164" y="392250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6" name="TextBox 185"/>
              <p:cNvSpPr txBox="1"/>
              <p:nvPr/>
            </p:nvSpPr>
            <p:spPr>
              <a:xfrm>
                <a:off x="4736583" y="3936077"/>
                <a:ext cx="811733" cy="369218"/>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HDInsight</a:t>
                </a:r>
              </a:p>
            </p:txBody>
          </p:sp>
          <p:pic>
            <p:nvPicPr>
              <p:cNvPr id="147" name="Picture 146"/>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472619" y="3973285"/>
                <a:ext cx="296771" cy="269969"/>
              </a:xfrm>
              <a:prstGeom prst="rect">
                <a:avLst/>
              </a:prstGeom>
              <a:noFill/>
            </p:spPr>
          </p:pic>
        </p:grpSp>
        <p:grpSp>
          <p:nvGrpSpPr>
            <p:cNvPr id="9" name="Group 8"/>
            <p:cNvGrpSpPr/>
            <p:nvPr/>
          </p:nvGrpSpPr>
          <p:grpSpPr>
            <a:xfrm>
              <a:off x="8199076" y="3102526"/>
              <a:ext cx="1360407" cy="627865"/>
              <a:chOff x="6257227" y="2721288"/>
              <a:chExt cx="1088049" cy="502164"/>
            </a:xfrm>
          </p:grpSpPr>
          <p:sp>
            <p:nvSpPr>
              <p:cNvPr id="161" name="Rectangle 160"/>
              <p:cNvSpPr/>
              <p:nvPr/>
            </p:nvSpPr>
            <p:spPr bwMode="auto">
              <a:xfrm>
                <a:off x="6257227" y="27741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2" name="TextBox 161"/>
              <p:cNvSpPr txBox="1"/>
              <p:nvPr/>
            </p:nvSpPr>
            <p:spPr>
              <a:xfrm>
                <a:off x="6580646" y="2721288"/>
                <a:ext cx="764630" cy="502164"/>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Machine </a:t>
                </a:r>
                <a:b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Learning</a:t>
                </a:r>
              </a:p>
            </p:txBody>
          </p:sp>
          <p:pic>
            <p:nvPicPr>
              <p:cNvPr id="150" name="Picture 149"/>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4730" y="2871116"/>
                <a:ext cx="251044" cy="228372"/>
              </a:xfrm>
              <a:prstGeom prst="rect">
                <a:avLst/>
              </a:prstGeom>
              <a:noFill/>
            </p:spPr>
          </p:pic>
        </p:grpSp>
      </p:grpSp>
      <p:grpSp>
        <p:nvGrpSpPr>
          <p:cNvPr id="19" name="Group 18"/>
          <p:cNvGrpSpPr/>
          <p:nvPr/>
        </p:nvGrpSpPr>
        <p:grpSpPr>
          <a:xfrm>
            <a:off x="4405675" y="2532379"/>
            <a:ext cx="1628667" cy="2190708"/>
            <a:chOff x="4495188" y="2582424"/>
            <a:chExt cx="1661758" cy="2235218"/>
          </a:xfrm>
        </p:grpSpPr>
        <p:grpSp>
          <p:nvGrpSpPr>
            <p:cNvPr id="8" name="Group 7"/>
            <p:cNvGrpSpPr/>
            <p:nvPr/>
          </p:nvGrpSpPr>
          <p:grpSpPr>
            <a:xfrm>
              <a:off x="4495191" y="4328909"/>
              <a:ext cx="1199743" cy="488733"/>
              <a:chOff x="6257227" y="2200031"/>
              <a:chExt cx="959550" cy="390887"/>
            </a:xfrm>
          </p:grpSpPr>
          <p:sp>
            <p:nvSpPr>
              <p:cNvPr id="83" name="Rectangle 82"/>
              <p:cNvSpPr/>
              <p:nvPr/>
            </p:nvSpPr>
            <p:spPr bwMode="auto">
              <a:xfrm>
                <a:off x="6257227"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 name="TextBox 83"/>
              <p:cNvSpPr txBox="1"/>
              <p:nvPr/>
            </p:nvSpPr>
            <p:spPr>
              <a:xfrm>
                <a:off x="6580646" y="2213602"/>
                <a:ext cx="636131" cy="369219"/>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Search</a:t>
                </a:r>
              </a:p>
            </p:txBody>
          </p:sp>
          <p:pic>
            <p:nvPicPr>
              <p:cNvPr id="149" name="Picture 148"/>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326274" y="2254290"/>
                <a:ext cx="268770" cy="268770"/>
              </a:xfrm>
              <a:prstGeom prst="rect">
                <a:avLst/>
              </a:prstGeom>
            </p:spPr>
          </p:pic>
        </p:grpSp>
        <p:grpSp>
          <p:nvGrpSpPr>
            <p:cNvPr id="10" name="Group 9"/>
            <p:cNvGrpSpPr/>
            <p:nvPr/>
          </p:nvGrpSpPr>
          <p:grpSpPr>
            <a:xfrm>
              <a:off x="4495191" y="3164430"/>
              <a:ext cx="1638599" cy="488733"/>
              <a:chOff x="6257227" y="3348347"/>
              <a:chExt cx="1310546" cy="390887"/>
            </a:xfrm>
          </p:grpSpPr>
          <p:sp>
            <p:nvSpPr>
              <p:cNvPr id="174" name="Rectangle 173"/>
              <p:cNvSpPr/>
              <p:nvPr/>
            </p:nvSpPr>
            <p:spPr bwMode="auto">
              <a:xfrm>
                <a:off x="6257227" y="33483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5" name="TextBox 174"/>
              <p:cNvSpPr txBox="1"/>
              <p:nvPr/>
            </p:nvSpPr>
            <p:spPr>
              <a:xfrm>
                <a:off x="6580646" y="3361918"/>
                <a:ext cx="987127" cy="369219"/>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DocumentDB</a:t>
                </a:r>
                <a:endPar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51" name="Picture 150"/>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340851" y="3419672"/>
                <a:ext cx="234432" cy="234431"/>
              </a:xfrm>
              <a:prstGeom prst="rect">
                <a:avLst/>
              </a:prstGeom>
            </p:spPr>
          </p:pic>
        </p:grpSp>
        <p:grpSp>
          <p:nvGrpSpPr>
            <p:cNvPr id="18" name="Group 17"/>
            <p:cNvGrpSpPr/>
            <p:nvPr/>
          </p:nvGrpSpPr>
          <p:grpSpPr>
            <a:xfrm>
              <a:off x="4495188" y="2582424"/>
              <a:ext cx="1661758" cy="488733"/>
              <a:chOff x="4413164" y="2191898"/>
              <a:chExt cx="1329069" cy="390887"/>
            </a:xfrm>
          </p:grpSpPr>
          <p:sp>
            <p:nvSpPr>
              <p:cNvPr id="159" name="Rectangle 158"/>
              <p:cNvSpPr/>
              <p:nvPr/>
            </p:nvSpPr>
            <p:spPr bwMode="auto">
              <a:xfrm>
                <a:off x="4413164" y="219189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0" name="TextBox 159"/>
              <p:cNvSpPr txBox="1"/>
              <p:nvPr/>
            </p:nvSpPr>
            <p:spPr>
              <a:xfrm>
                <a:off x="4736583" y="2205469"/>
                <a:ext cx="1005650" cy="369219"/>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SQL Database</a:t>
                </a:r>
              </a:p>
            </p:txBody>
          </p:sp>
          <p:pic>
            <p:nvPicPr>
              <p:cNvPr id="144" name="Picture 143"/>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4484928" y="2250691"/>
                <a:ext cx="276800" cy="276800"/>
              </a:xfrm>
              <a:prstGeom prst="rect">
                <a:avLst/>
              </a:prstGeom>
            </p:spPr>
          </p:pic>
        </p:grpSp>
        <p:grpSp>
          <p:nvGrpSpPr>
            <p:cNvPr id="11" name="Group 10"/>
            <p:cNvGrpSpPr/>
            <p:nvPr/>
          </p:nvGrpSpPr>
          <p:grpSpPr>
            <a:xfrm>
              <a:off x="4495192" y="3744070"/>
              <a:ext cx="1543867" cy="488733"/>
              <a:chOff x="6398218" y="429319"/>
              <a:chExt cx="1543867" cy="488733"/>
            </a:xfrm>
          </p:grpSpPr>
          <p:sp>
            <p:nvSpPr>
              <p:cNvPr id="172" name="Rectangle 171"/>
              <p:cNvSpPr/>
              <p:nvPr/>
            </p:nvSpPr>
            <p:spPr bwMode="auto">
              <a:xfrm>
                <a:off x="6398218" y="429319"/>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3" name="TextBox 172"/>
              <p:cNvSpPr txBox="1"/>
              <p:nvPr/>
            </p:nvSpPr>
            <p:spPr>
              <a:xfrm>
                <a:off x="6802595" y="446287"/>
                <a:ext cx="1139490" cy="461641"/>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Redis</a:t>
                </a: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 Cache</a:t>
                </a:r>
              </a:p>
            </p:txBody>
          </p:sp>
          <p:pic>
            <p:nvPicPr>
              <p:cNvPr id="145" name="Picture 144"/>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6496095" y="508350"/>
                <a:ext cx="324149" cy="324148"/>
              </a:xfrm>
              <a:prstGeom prst="rect">
                <a:avLst/>
              </a:prstGeom>
            </p:spPr>
          </p:pic>
        </p:grpSp>
      </p:grpSp>
      <p:grpSp>
        <p:nvGrpSpPr>
          <p:cNvPr id="23" name="Group 22"/>
          <p:cNvGrpSpPr/>
          <p:nvPr/>
        </p:nvGrpSpPr>
        <p:grpSpPr>
          <a:xfrm>
            <a:off x="6213909" y="2469624"/>
            <a:ext cx="1474396" cy="1685082"/>
            <a:chOff x="6340163" y="2518393"/>
            <a:chExt cx="1504353" cy="1719319"/>
          </a:xfrm>
        </p:grpSpPr>
        <p:grpSp>
          <p:nvGrpSpPr>
            <p:cNvPr id="22" name="Group 21"/>
            <p:cNvGrpSpPr/>
            <p:nvPr/>
          </p:nvGrpSpPr>
          <p:grpSpPr>
            <a:xfrm>
              <a:off x="6340165" y="2518393"/>
              <a:ext cx="1504351" cy="627815"/>
              <a:chOff x="4413164" y="4443783"/>
              <a:chExt cx="1203175" cy="502123"/>
            </a:xfrm>
          </p:grpSpPr>
          <p:sp>
            <p:nvSpPr>
              <p:cNvPr id="198" name="Rectangle 197"/>
              <p:cNvSpPr/>
              <p:nvPr/>
            </p:nvSpPr>
            <p:spPr bwMode="auto">
              <a:xfrm>
                <a:off x="4413164" y="449666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9" name="TextBox 198"/>
              <p:cNvSpPr txBox="1"/>
              <p:nvPr/>
            </p:nvSpPr>
            <p:spPr>
              <a:xfrm>
                <a:off x="4736583" y="4443783"/>
                <a:ext cx="879756" cy="502123"/>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SQL Data </a:t>
                </a:r>
                <a:b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Warehouse</a:t>
                </a:r>
              </a:p>
            </p:txBody>
          </p:sp>
          <p:pic>
            <p:nvPicPr>
              <p:cNvPr id="148" name="Picture 147"/>
              <p:cNvPicPr>
                <a:picLocks noChangeAspect="1"/>
              </p:cNvPicPr>
              <p:nvPr/>
            </p:nvPicPr>
            <p:blipFill>
              <a:blip r:embed="rId11"/>
              <a:stretch>
                <a:fillRect/>
              </a:stretch>
            </p:blipFill>
            <p:spPr>
              <a:xfrm>
                <a:off x="4473670" y="4565511"/>
                <a:ext cx="290208" cy="263000"/>
              </a:xfrm>
              <a:prstGeom prst="rect">
                <a:avLst/>
              </a:prstGeom>
            </p:spPr>
          </p:pic>
        </p:grpSp>
        <p:grpSp>
          <p:nvGrpSpPr>
            <p:cNvPr id="28" name="Group 27"/>
            <p:cNvGrpSpPr/>
            <p:nvPr/>
          </p:nvGrpSpPr>
          <p:grpSpPr>
            <a:xfrm>
              <a:off x="6340163" y="3748978"/>
              <a:ext cx="1183386" cy="488734"/>
              <a:chOff x="8092919" y="3613824"/>
              <a:chExt cx="946468" cy="390887"/>
            </a:xfrm>
          </p:grpSpPr>
          <p:sp>
            <p:nvSpPr>
              <p:cNvPr id="187" name="Rectangle 186"/>
              <p:cNvSpPr/>
              <p:nvPr/>
            </p:nvSpPr>
            <p:spPr bwMode="auto">
              <a:xfrm>
                <a:off x="8092919" y="361382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TextBox 187"/>
              <p:cNvSpPr txBox="1"/>
              <p:nvPr/>
            </p:nvSpPr>
            <p:spPr>
              <a:xfrm>
                <a:off x="8416338" y="3627396"/>
                <a:ext cx="623049" cy="369218"/>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Tables</a:t>
                </a:r>
              </a:p>
            </p:txBody>
          </p:sp>
          <p:pic>
            <p:nvPicPr>
              <p:cNvPr id="152" name="Picture 151" descr="Storage table.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159030" y="3673180"/>
                <a:ext cx="266444" cy="266443"/>
              </a:xfrm>
              <a:prstGeom prst="rect">
                <a:avLst/>
              </a:prstGeom>
            </p:spPr>
          </p:pic>
        </p:grpSp>
        <p:grpSp>
          <p:nvGrpSpPr>
            <p:cNvPr id="12" name="Group 11"/>
            <p:cNvGrpSpPr/>
            <p:nvPr/>
          </p:nvGrpSpPr>
          <p:grpSpPr>
            <a:xfrm>
              <a:off x="6340167" y="3170327"/>
              <a:ext cx="1399393" cy="488733"/>
              <a:chOff x="4509641" y="3358611"/>
              <a:chExt cx="1399393" cy="488733"/>
            </a:xfrm>
          </p:grpSpPr>
          <p:sp>
            <p:nvSpPr>
              <p:cNvPr id="91" name="Rectangle 90"/>
              <p:cNvSpPr/>
              <p:nvPr/>
            </p:nvSpPr>
            <p:spPr bwMode="auto">
              <a:xfrm>
                <a:off x="4509641" y="3358611"/>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1176"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2" name="TextBox 91"/>
              <p:cNvSpPr txBox="1"/>
              <p:nvPr/>
            </p:nvSpPr>
            <p:spPr>
              <a:xfrm>
                <a:off x="4914018" y="3375566"/>
                <a:ext cx="995016" cy="461665"/>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Data Lake</a:t>
                </a:r>
              </a:p>
            </p:txBody>
          </p:sp>
          <p:pic>
            <p:nvPicPr>
              <p:cNvPr id="14" name="Picture 13"/>
              <p:cNvPicPr>
                <a:picLocks noChangeAspect="1"/>
              </p:cNvPicPr>
              <p:nvPr/>
            </p:nvPicPr>
            <p:blipFill>
              <a:blip r:embed="rId13"/>
              <a:stretch>
                <a:fillRect/>
              </a:stretch>
            </p:blipFill>
            <p:spPr>
              <a:xfrm>
                <a:off x="4600952" y="3438834"/>
                <a:ext cx="324626" cy="325530"/>
              </a:xfrm>
              <a:prstGeom prst="rect">
                <a:avLst/>
              </a:prstGeom>
            </p:spPr>
          </p:pic>
        </p:grpSp>
      </p:grpSp>
      <p:grpSp>
        <p:nvGrpSpPr>
          <p:cNvPr id="6" name="Group 5"/>
          <p:cNvGrpSpPr/>
          <p:nvPr/>
        </p:nvGrpSpPr>
        <p:grpSpPr>
          <a:xfrm>
            <a:off x="4239678" y="2009741"/>
            <a:ext cx="3317168" cy="425323"/>
            <a:chOff x="4325819" y="2049166"/>
            <a:chExt cx="3384566" cy="433965"/>
          </a:xfrm>
        </p:grpSpPr>
        <p:sp>
          <p:nvSpPr>
            <p:cNvPr id="88" name="TextBox 87"/>
            <p:cNvSpPr txBox="1"/>
            <p:nvPr/>
          </p:nvSpPr>
          <p:spPr>
            <a:xfrm>
              <a:off x="4325819" y="2049166"/>
              <a:ext cx="633828"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Data</a:t>
              </a:r>
            </a:p>
          </p:txBody>
        </p:sp>
        <p:cxnSp>
          <p:nvCxnSpPr>
            <p:cNvPr id="89" name="Straight Connector 88"/>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0" name="Group 89"/>
          <p:cNvGrpSpPr/>
          <p:nvPr/>
        </p:nvGrpSpPr>
        <p:grpSpPr>
          <a:xfrm>
            <a:off x="7848665" y="2009741"/>
            <a:ext cx="3317168" cy="425323"/>
            <a:chOff x="4325819" y="2049166"/>
            <a:chExt cx="3384566" cy="433965"/>
          </a:xfrm>
        </p:grpSpPr>
        <p:sp>
          <p:nvSpPr>
            <p:cNvPr id="93" name="TextBox 92"/>
            <p:cNvSpPr txBox="1"/>
            <p:nvPr/>
          </p:nvSpPr>
          <p:spPr>
            <a:xfrm>
              <a:off x="4325819" y="2049166"/>
              <a:ext cx="871072"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Analytics</a:t>
              </a:r>
            </a:p>
          </p:txBody>
        </p:sp>
        <p:cxnSp>
          <p:nvCxnSpPr>
            <p:cNvPr id="94" name="Straight Connector 93"/>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9631464" y="2551191"/>
            <a:ext cx="1559556" cy="1103752"/>
            <a:chOff x="9827154" y="2601618"/>
            <a:chExt cx="1591243" cy="1126178"/>
          </a:xfrm>
        </p:grpSpPr>
        <p:grpSp>
          <p:nvGrpSpPr>
            <p:cNvPr id="13" name="Group 12"/>
            <p:cNvGrpSpPr/>
            <p:nvPr/>
          </p:nvGrpSpPr>
          <p:grpSpPr>
            <a:xfrm>
              <a:off x="9827154" y="2601618"/>
              <a:ext cx="1576708" cy="488733"/>
              <a:chOff x="4413164" y="2733893"/>
              <a:chExt cx="1261046" cy="390887"/>
            </a:xfrm>
          </p:grpSpPr>
          <p:sp>
            <p:nvSpPr>
              <p:cNvPr id="86" name="Rectangle 85"/>
              <p:cNvSpPr/>
              <p:nvPr/>
            </p:nvSpPr>
            <p:spPr bwMode="auto">
              <a:xfrm>
                <a:off x="4413164" y="273389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TextBox 86"/>
              <p:cNvSpPr txBox="1"/>
              <p:nvPr/>
            </p:nvSpPr>
            <p:spPr>
              <a:xfrm>
                <a:off x="4736583" y="2747464"/>
                <a:ext cx="937627" cy="369219"/>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Data Factory</a:t>
                </a:r>
              </a:p>
            </p:txBody>
          </p:sp>
          <p:pic>
            <p:nvPicPr>
              <p:cNvPr id="143" name="Picture 142"/>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72304" y="2811530"/>
                <a:ext cx="270758" cy="246305"/>
              </a:xfrm>
              <a:prstGeom prst="rect">
                <a:avLst/>
              </a:prstGeom>
              <a:noFill/>
            </p:spPr>
          </p:pic>
        </p:grpSp>
        <p:grpSp>
          <p:nvGrpSpPr>
            <p:cNvPr id="95" name="Group 94"/>
            <p:cNvGrpSpPr/>
            <p:nvPr/>
          </p:nvGrpSpPr>
          <p:grpSpPr>
            <a:xfrm>
              <a:off x="9827157" y="3099931"/>
              <a:ext cx="1591240" cy="627865"/>
              <a:chOff x="6257227" y="4443762"/>
              <a:chExt cx="1272668" cy="502164"/>
            </a:xfrm>
          </p:grpSpPr>
          <p:sp>
            <p:nvSpPr>
              <p:cNvPr id="110" name="Rectangle 109"/>
              <p:cNvSpPr/>
              <p:nvPr/>
            </p:nvSpPr>
            <p:spPr bwMode="auto">
              <a:xfrm>
                <a:off x="6257227" y="4496663"/>
                <a:ext cx="390887" cy="390887"/>
              </a:xfrm>
              <a:prstGeom prst="rect">
                <a:avLst/>
              </a:prstGeom>
              <a:solidFill>
                <a:srgbClr val="002060">
                  <a:alpha val="14902"/>
                </a:srgbClr>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1" name="TextBox 110"/>
              <p:cNvSpPr txBox="1"/>
              <p:nvPr/>
            </p:nvSpPr>
            <p:spPr>
              <a:xfrm>
                <a:off x="6580646" y="4443762"/>
                <a:ext cx="949249" cy="502164"/>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kern="0"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Mobile </a:t>
                </a:r>
                <a:br>
                  <a:rPr lang="en-US" sz="1176" kern="0"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1176" kern="0"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Engagement</a:t>
                </a:r>
              </a:p>
            </p:txBody>
          </p:sp>
          <p:pic>
            <p:nvPicPr>
              <p:cNvPr id="112" name="Picture 111"/>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322168" y="4562026"/>
                <a:ext cx="282218" cy="256730"/>
              </a:xfrm>
              <a:prstGeom prst="rect">
                <a:avLst/>
              </a:prstGeom>
              <a:noFill/>
            </p:spPr>
          </p:pic>
        </p:grpSp>
      </p:grpSp>
    </p:spTree>
    <p:extLst>
      <p:ext uri="{BB962C8B-B14F-4D97-AF65-F5344CB8AC3E}">
        <p14:creationId xmlns:p14="http://schemas.microsoft.com/office/powerpoint/2010/main" val="54864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750" fill="hold"/>
                                        <p:tgtEl>
                                          <p:spTgt spid="48"/>
                                        </p:tgtEl>
                                        <p:attrNameLst>
                                          <p:attrName>ppt_x</p:attrName>
                                          <p:attrName>ppt_y</p:attrName>
                                        </p:attrNameLst>
                                      </p:cBhvr>
                                      <p:rCtr x="0" y="-17204"/>
                                    </p:animMotion>
                                  </p:childTnLst>
                                </p:cTn>
                              </p:par>
                              <p:par>
                                <p:cTn id="7" presetID="22" presetClass="entr" presetSubtype="4" fill="hold" nodeType="withEffect">
                                  <p:stCondLst>
                                    <p:cond delay="1000"/>
                                  </p:stCondLst>
                                  <p:childTnLst>
                                    <p:set>
                                      <p:cBhvr>
                                        <p:cTn id="8" dur="1" fill="hold">
                                          <p:stCondLst>
                                            <p:cond delay="0"/>
                                          </p:stCondLst>
                                        </p:cTn>
                                        <p:tgtEl>
                                          <p:spTgt spid="7"/>
                                        </p:tgtEl>
                                        <p:attrNameLst>
                                          <p:attrName>style.visibility</p:attrName>
                                        </p:attrNameLst>
                                      </p:cBhvr>
                                      <p:to>
                                        <p:strVal val="visible"/>
                                      </p:to>
                                    </p:set>
                                    <p:animEffect transition="in" filter="wipe(down)">
                                      <p:cBhvr>
                                        <p:cTn id="9" dur="500"/>
                                        <p:tgtEl>
                                          <p:spTgt spid="7"/>
                                        </p:tgtEl>
                                      </p:cBhvr>
                                    </p:animEffect>
                                  </p:childTnLst>
                                </p:cTn>
                              </p:par>
                            </p:childTnLst>
                          </p:cTn>
                        </p:par>
                        <p:par>
                          <p:cTn id="10" fill="hold">
                            <p:stCondLst>
                              <p:cond delay="1500"/>
                            </p:stCondLst>
                            <p:childTnLst>
                              <p:par>
                                <p:cTn id="11" presetID="10" presetClass="entr" presetSubtype="0" fill="hold" grpId="0" nodeType="after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10" presetClass="entr" presetSubtype="0" fill="hold" nodeType="withEffect">
                                  <p:stCondLst>
                                    <p:cond delay="10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250"/>
                                        <p:tgtEl>
                                          <p:spTgt spid="90"/>
                                        </p:tgtEl>
                                      </p:cBhvr>
                                    </p:animEffect>
                                  </p:childTnLst>
                                </p:cTn>
                              </p:par>
                            </p:childTnLst>
                          </p:cTn>
                        </p:par>
                        <p:par>
                          <p:cTn id="21" fill="hold">
                            <p:stCondLst>
                              <p:cond delay="2350"/>
                            </p:stCondLst>
                            <p:childTnLst>
                              <p:par>
                                <p:cTn id="22" presetID="10" presetClass="entr" presetSubtype="0" fill="hold" nodeType="afterEffect">
                                  <p:stCondLst>
                                    <p:cond delay="25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250"/>
                                        <p:tgtEl>
                                          <p:spTgt spid="19"/>
                                        </p:tgtEl>
                                      </p:cBhvr>
                                    </p:animEffect>
                                  </p:childTnLst>
                                </p:cTn>
                              </p:par>
                              <p:par>
                                <p:cTn id="25" presetID="10" presetClass="entr" presetSubtype="0" fill="hold" nodeType="withEffect">
                                  <p:stCondLst>
                                    <p:cond delay="35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250"/>
                                        <p:tgtEl>
                                          <p:spTgt spid="23"/>
                                        </p:tgtEl>
                                      </p:cBhvr>
                                    </p:animEffect>
                                  </p:childTnLst>
                                </p:cTn>
                              </p:par>
                              <p:par>
                                <p:cTn id="28" presetID="10" presetClass="entr" presetSubtype="0" fill="hold" nodeType="withEffect">
                                  <p:stCondLst>
                                    <p:cond delay="4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250"/>
                                        <p:tgtEl>
                                          <p:spTgt spid="26"/>
                                        </p:tgtEl>
                                      </p:cBhvr>
                                    </p:animEffect>
                                  </p:childTnLst>
                                </p:cTn>
                              </p:par>
                              <p:par>
                                <p:cTn id="31" presetID="10" presetClass="entr" presetSubtype="0" fill="hold" nodeType="withEffect">
                                  <p:stCondLst>
                                    <p:cond delay="45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8022" y="289744"/>
            <a:ext cx="11649216" cy="899879"/>
          </a:xfrm>
          <a:prstGeom prst="rect">
            <a:avLst/>
          </a:prstGeom>
        </p:spPr>
        <p:txBody>
          <a:bodyPr>
            <a:normAutofit/>
          </a:bodyPr>
          <a:lstStyle/>
          <a:p>
            <a:r>
              <a:rPr lang="en-US" dirty="0">
                <a:solidFill>
                  <a:schemeClr val="bg1"/>
                </a:solidFill>
              </a:rPr>
              <a:t>SQL Database</a:t>
            </a:r>
          </a:p>
        </p:txBody>
      </p:sp>
      <p:sp>
        <p:nvSpPr>
          <p:cNvPr id="2" name="Text Placeholder 1"/>
          <p:cNvSpPr>
            <a:spLocks noGrp="1"/>
          </p:cNvSpPr>
          <p:nvPr>
            <p:ph type="body" sz="quarter" idx="4294967295"/>
          </p:nvPr>
        </p:nvSpPr>
        <p:spPr>
          <a:xfrm>
            <a:off x="539610" y="1497517"/>
            <a:ext cx="11109606" cy="4673970"/>
          </a:xfrm>
          <a:prstGeom prst="rect">
            <a:avLst/>
          </a:prstGeom>
        </p:spPr>
        <p:txBody>
          <a:bodyPr/>
          <a:lstStyle/>
          <a:p>
            <a:r>
              <a:rPr lang="en-US" sz="2799" dirty="0">
                <a:latin typeface="Segoe UI (Body)"/>
              </a:rPr>
              <a:t>Fully managed SQL Server database technology as a service</a:t>
            </a:r>
          </a:p>
          <a:p>
            <a:pPr marL="335975" lvl="1" indent="-335975"/>
            <a:r>
              <a:rPr lang="en-US" sz="2799" spc="-51" dirty="0"/>
              <a:t>Ideal for simple and complex applications</a:t>
            </a:r>
            <a:endParaRPr lang="en-US" sz="2799" dirty="0">
              <a:latin typeface="Segoe UI (Body)"/>
            </a:endParaRPr>
          </a:p>
          <a:p>
            <a:pPr marL="335975" lvl="1" indent="-335975"/>
            <a:r>
              <a:rPr lang="en-US" sz="2799" spc="-51" dirty="0"/>
              <a:t>Enterprise-ready with automatic support for HA</a:t>
            </a:r>
          </a:p>
          <a:p>
            <a:pPr marL="335975" lvl="1" indent="-335975"/>
            <a:endParaRPr lang="en-US" sz="2799" spc="-51" dirty="0"/>
          </a:p>
          <a:p>
            <a:endParaRPr lang="en-US" sz="2799" dirty="0"/>
          </a:p>
        </p:txBody>
      </p:sp>
      <p:grpSp>
        <p:nvGrpSpPr>
          <p:cNvPr id="44" name="Group 43"/>
          <p:cNvGrpSpPr/>
          <p:nvPr/>
        </p:nvGrpSpPr>
        <p:grpSpPr>
          <a:xfrm>
            <a:off x="3809009" y="3429000"/>
            <a:ext cx="4241410" cy="2561559"/>
            <a:chOff x="3345383" y="3276600"/>
            <a:chExt cx="4221381" cy="2562226"/>
          </a:xfrm>
        </p:grpSpPr>
        <p:grpSp>
          <p:nvGrpSpPr>
            <p:cNvPr id="30" name="Group 29"/>
            <p:cNvGrpSpPr/>
            <p:nvPr/>
          </p:nvGrpSpPr>
          <p:grpSpPr>
            <a:xfrm>
              <a:off x="3351212" y="3276600"/>
              <a:ext cx="4215552" cy="2562226"/>
              <a:chOff x="2741837" y="3276600"/>
              <a:chExt cx="4824927" cy="3352800"/>
            </a:xfrm>
          </p:grpSpPr>
          <p:sp>
            <p:nvSpPr>
              <p:cNvPr id="31" name="Rectangle 30"/>
              <p:cNvSpPr/>
              <p:nvPr/>
            </p:nvSpPr>
            <p:spPr bwMode="auto">
              <a:xfrm>
                <a:off x="2741837" y="3276600"/>
                <a:ext cx="4824926" cy="3352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892" y="3521519"/>
                <a:ext cx="780290" cy="780290"/>
              </a:xfrm>
              <a:prstGeom prst="rect">
                <a:avLst/>
              </a:prstGeom>
            </p:spPr>
          </p:pic>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019" y="4572000"/>
                <a:ext cx="780290" cy="780290"/>
              </a:xfrm>
              <a:prstGeom prst="rect">
                <a:avLst/>
              </a:prstGeom>
            </p:spPr>
          </p:pic>
          <p:sp>
            <p:nvSpPr>
              <p:cNvPr id="34" name="Pentagon 33"/>
              <p:cNvSpPr/>
              <p:nvPr/>
            </p:nvSpPr>
            <p:spPr bwMode="auto">
              <a:xfrm>
                <a:off x="5890321" y="3735772"/>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639" fontAlgn="base">
                  <a:lnSpc>
                    <a:spcPct val="90000"/>
                  </a:lnSpc>
                  <a:spcBef>
                    <a:spcPct val="0"/>
                  </a:spcBef>
                  <a:spcAft>
                    <a:spcPct val="0"/>
                  </a:spcAft>
                  <a:defRPr/>
                </a:pPr>
                <a:r>
                  <a:rPr lang="en-US" sz="1799" b="1" kern="0" dirty="0">
                    <a:solidFill>
                      <a:sysClr val="windowText" lastClr="000000"/>
                    </a:solidFill>
                    <a:latin typeface="Segoe UI Light" pitchFamily="34" charset="0"/>
                  </a:rPr>
                  <a:t>Secondary</a:t>
                </a:r>
              </a:p>
              <a:p>
                <a:pPr algn="ctr" defTabSz="895639" fontAlgn="base">
                  <a:lnSpc>
                    <a:spcPct val="90000"/>
                  </a:lnSpc>
                  <a:spcBef>
                    <a:spcPct val="0"/>
                  </a:spcBef>
                  <a:spcAft>
                    <a:spcPct val="0"/>
                  </a:spcAft>
                  <a:defRPr/>
                </a:pPr>
                <a:r>
                  <a:rPr lang="en-US" sz="1799" b="1" kern="0" dirty="0">
                    <a:solidFill>
                      <a:sysClr val="windowText" lastClr="000000"/>
                    </a:solidFill>
                    <a:latin typeface="Segoe UI Light" pitchFamily="34" charset="0"/>
                  </a:rPr>
                  <a:t>Replica</a:t>
                </a:r>
              </a:p>
            </p:txBody>
          </p:sp>
          <p:sp>
            <p:nvSpPr>
              <p:cNvPr id="35" name="Pentagon 34"/>
              <p:cNvSpPr/>
              <p:nvPr/>
            </p:nvSpPr>
            <p:spPr bwMode="auto">
              <a:xfrm>
                <a:off x="5928845" y="4786022"/>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639" fontAlgn="base">
                  <a:lnSpc>
                    <a:spcPct val="90000"/>
                  </a:lnSpc>
                  <a:spcBef>
                    <a:spcPct val="0"/>
                  </a:spcBef>
                  <a:spcAft>
                    <a:spcPct val="0"/>
                  </a:spcAft>
                  <a:defRPr/>
                </a:pPr>
                <a:r>
                  <a:rPr lang="en-US" sz="1799" b="1" kern="0" dirty="0">
                    <a:solidFill>
                      <a:sysClr val="windowText" lastClr="000000"/>
                    </a:solidFill>
                    <a:latin typeface="Segoe UI Light" pitchFamily="34" charset="0"/>
                  </a:rPr>
                  <a:t>Secondary</a:t>
                </a:r>
              </a:p>
              <a:p>
                <a:pPr algn="ctr" defTabSz="895639" fontAlgn="base">
                  <a:lnSpc>
                    <a:spcPct val="90000"/>
                  </a:lnSpc>
                  <a:spcBef>
                    <a:spcPct val="0"/>
                  </a:spcBef>
                  <a:spcAft>
                    <a:spcPct val="0"/>
                  </a:spcAft>
                  <a:defRPr/>
                </a:pPr>
                <a:r>
                  <a:rPr lang="en-US" sz="1799" b="1" kern="0" dirty="0">
                    <a:solidFill>
                      <a:sysClr val="windowText" lastClr="000000"/>
                    </a:solidFill>
                    <a:latin typeface="Segoe UI Light" pitchFamily="34" charset="0"/>
                  </a:rPr>
                  <a:t>Replica</a:t>
                </a:r>
              </a:p>
            </p:txBody>
          </p:sp>
          <p:cxnSp>
            <p:nvCxnSpPr>
              <p:cNvPr id="36" name="Elbow Connector 35"/>
              <p:cNvCxnSpPr>
                <a:endCxn id="40" idx="1"/>
              </p:cNvCxnSpPr>
              <p:nvPr/>
            </p:nvCxnSpPr>
            <p:spPr>
              <a:xfrm>
                <a:off x="4113212" y="5390944"/>
                <a:ext cx="1391807" cy="659899"/>
              </a:xfrm>
              <a:prstGeom prst="bentConnector3">
                <a:avLst>
                  <a:gd name="adj1" fmla="val -874"/>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830550" y="6220303"/>
                <a:ext cx="409097" cy="409097"/>
              </a:xfrm>
              <a:prstGeom prst="rect">
                <a:avLst/>
              </a:prstGeom>
            </p:spPr>
          </p:pic>
          <p:cxnSp>
            <p:nvCxnSpPr>
              <p:cNvPr id="38" name="Elbow Connector 37"/>
              <p:cNvCxnSpPr/>
              <p:nvPr/>
            </p:nvCxnSpPr>
            <p:spPr>
              <a:xfrm flipV="1">
                <a:off x="4070891" y="3911664"/>
                <a:ext cx="1405001" cy="618053"/>
              </a:xfrm>
              <a:prstGeom prst="bentConnector3">
                <a:avLst>
                  <a:gd name="adj1" fmla="val 271"/>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3419" y="4593049"/>
                <a:ext cx="780290" cy="780290"/>
              </a:xfrm>
              <a:prstGeom prst="rect">
                <a:avLst/>
              </a:prstGeom>
            </p:spPr>
          </p:pic>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019" y="5660698"/>
                <a:ext cx="780290" cy="780290"/>
              </a:xfrm>
              <a:prstGeom prst="rect">
                <a:avLst/>
              </a:prstGeom>
            </p:spPr>
          </p:pic>
          <p:sp>
            <p:nvSpPr>
              <p:cNvPr id="41" name="Pentagon 40"/>
              <p:cNvSpPr/>
              <p:nvPr/>
            </p:nvSpPr>
            <p:spPr bwMode="auto">
              <a:xfrm>
                <a:off x="5928845" y="5874720"/>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639" fontAlgn="base">
                  <a:lnSpc>
                    <a:spcPct val="90000"/>
                  </a:lnSpc>
                  <a:spcBef>
                    <a:spcPct val="0"/>
                  </a:spcBef>
                  <a:spcAft>
                    <a:spcPct val="0"/>
                  </a:spcAft>
                  <a:defRPr/>
                </a:pPr>
                <a:r>
                  <a:rPr lang="en-US" sz="1799" b="1" kern="0" dirty="0">
                    <a:solidFill>
                      <a:sysClr val="windowText" lastClr="000000"/>
                    </a:solidFill>
                    <a:latin typeface="Segoe UI Light" pitchFamily="34" charset="0"/>
                  </a:rPr>
                  <a:t>Secondary</a:t>
                </a:r>
              </a:p>
              <a:p>
                <a:pPr algn="ctr" defTabSz="895639" fontAlgn="base">
                  <a:lnSpc>
                    <a:spcPct val="90000"/>
                  </a:lnSpc>
                  <a:spcBef>
                    <a:spcPct val="0"/>
                  </a:spcBef>
                  <a:spcAft>
                    <a:spcPct val="0"/>
                  </a:spcAft>
                  <a:defRPr/>
                </a:pPr>
                <a:r>
                  <a:rPr lang="en-US" sz="1799" b="1" kern="0" dirty="0">
                    <a:solidFill>
                      <a:sysClr val="windowText" lastClr="000000"/>
                    </a:solidFill>
                    <a:latin typeface="Segoe UI Light" pitchFamily="34" charset="0"/>
                  </a:rPr>
                  <a:t>Replica</a:t>
                </a:r>
              </a:p>
            </p:txBody>
          </p:sp>
          <p:cxnSp>
            <p:nvCxnSpPr>
              <p:cNvPr id="42" name="Elbow Connector 41"/>
              <p:cNvCxnSpPr/>
              <p:nvPr/>
            </p:nvCxnSpPr>
            <p:spPr>
              <a:xfrm flipV="1">
                <a:off x="4418012" y="4953000"/>
                <a:ext cx="1072443" cy="3558"/>
              </a:xfrm>
              <a:prstGeom prst="bentConnector3">
                <a:avLst>
                  <a:gd name="adj1" fmla="val 50000"/>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sp>
          <p:nvSpPr>
            <p:cNvPr id="43" name="Pentagon 42"/>
            <p:cNvSpPr/>
            <p:nvPr/>
          </p:nvSpPr>
          <p:spPr bwMode="auto">
            <a:xfrm>
              <a:off x="3345383" y="4220998"/>
              <a:ext cx="107608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639" fontAlgn="base">
                <a:lnSpc>
                  <a:spcPct val="90000"/>
                </a:lnSpc>
                <a:spcBef>
                  <a:spcPct val="0"/>
                </a:spcBef>
                <a:spcAft>
                  <a:spcPct val="0"/>
                </a:spcAft>
                <a:defRPr/>
              </a:pPr>
              <a:r>
                <a:rPr lang="en-US" sz="1799" b="1" kern="0" dirty="0">
                  <a:solidFill>
                    <a:sysClr val="windowText" lastClr="000000"/>
                  </a:solidFill>
                  <a:latin typeface="Segoe UI Light" pitchFamily="34" charset="0"/>
                </a:rPr>
                <a:t>Primary</a:t>
              </a:r>
            </a:p>
          </p:txBody>
        </p:sp>
      </p:grpSp>
    </p:spTree>
    <p:extLst>
      <p:ext uri="{BB962C8B-B14F-4D97-AF65-F5344CB8AC3E}">
        <p14:creationId xmlns:p14="http://schemas.microsoft.com/office/powerpoint/2010/main" val="153785905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8022" y="289744"/>
            <a:ext cx="11649216" cy="899879"/>
          </a:xfrm>
          <a:prstGeom prst="rect">
            <a:avLst/>
          </a:prstGeom>
        </p:spPr>
        <p:txBody>
          <a:bodyPr>
            <a:normAutofit/>
          </a:bodyPr>
          <a:lstStyle/>
          <a:p>
            <a:r>
              <a:rPr lang="en-US" dirty="0">
                <a:solidFill>
                  <a:schemeClr val="bg1"/>
                </a:solidFill>
              </a:rPr>
              <a:t>Big Data Insights</a:t>
            </a:r>
          </a:p>
        </p:txBody>
      </p:sp>
      <p:sp>
        <p:nvSpPr>
          <p:cNvPr id="17" name="Title 1"/>
          <p:cNvSpPr txBox="1">
            <a:spLocks/>
          </p:cNvSpPr>
          <p:nvPr/>
        </p:nvSpPr>
        <p:spPr>
          <a:xfrm>
            <a:off x="481940" y="1596587"/>
            <a:ext cx="5375145" cy="613530"/>
          </a:xfrm>
          <a:prstGeom prst="rect">
            <a:avLst/>
          </a:prstGeom>
        </p:spPr>
        <p:txBody>
          <a:bodyPr vert="horz" wrap="square" lIns="143370" tIns="89606" rIns="143370" bIns="89606"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00" rtl="0" eaLnBrk="1" fontAlgn="auto" latinLnBrk="0" hangingPunct="1">
              <a:lnSpc>
                <a:spcPct val="90000"/>
              </a:lnSpc>
              <a:spcBef>
                <a:spcPct val="0"/>
              </a:spcBef>
              <a:spcAft>
                <a:spcPts val="0"/>
              </a:spcAft>
              <a:buClrTx/>
              <a:buSzTx/>
              <a:buFontTx/>
              <a:buNone/>
              <a:tabLst/>
              <a:defRPr/>
            </a:pPr>
            <a:r>
              <a:rPr kumimoji="0" lang="en-US" sz="2799" b="1" i="0" u="none" strike="noStrike" kern="1200" cap="none" spc="-100" normalizeH="0" baseline="0" noProof="0" dirty="0">
                <a:ln w="3175">
                  <a:noFill/>
                </a:ln>
                <a:solidFill>
                  <a:srgbClr val="FFFFFF"/>
                </a:solidFill>
                <a:effectLst/>
                <a:uLnTx/>
                <a:uFillTx/>
                <a:latin typeface="+mj-lt"/>
                <a:ea typeface="+mn-ea"/>
                <a:cs typeface="Segoe UI" pitchFamily="34" charset="0"/>
              </a:rPr>
              <a:t>Microsoft Azure </a:t>
            </a:r>
            <a:r>
              <a:rPr kumimoji="0" lang="en-US" sz="2799" b="1" i="0" u="none" strike="noStrike" kern="1200" cap="none" spc="-100" normalizeH="0" baseline="0" noProof="0" dirty="0" err="1">
                <a:ln w="3175">
                  <a:noFill/>
                </a:ln>
                <a:solidFill>
                  <a:srgbClr val="FFFFFF"/>
                </a:solidFill>
                <a:effectLst/>
                <a:uLnTx/>
                <a:uFillTx/>
                <a:latin typeface="+mj-lt"/>
                <a:ea typeface="+mn-ea"/>
                <a:cs typeface="Segoe UI" pitchFamily="34" charset="0"/>
              </a:rPr>
              <a:t>HDInsight</a:t>
            </a:r>
            <a:endParaRPr kumimoji="0" lang="en-US" sz="2799" b="1" i="0" u="none" strike="noStrike" kern="1200" cap="none" spc="-100" normalizeH="0" baseline="0" noProof="0" dirty="0">
              <a:ln w="3175">
                <a:noFill/>
              </a:ln>
              <a:solidFill>
                <a:srgbClr val="FFFFFF"/>
              </a:solidFill>
              <a:effectLst/>
              <a:uLnTx/>
              <a:uFillTx/>
              <a:latin typeface="+mj-lt"/>
              <a:ea typeface="+mn-ea"/>
              <a:cs typeface="Segoe UI" pitchFamily="34" charset="0"/>
            </a:endParaRPr>
          </a:p>
        </p:txBody>
      </p:sp>
      <p:sp>
        <p:nvSpPr>
          <p:cNvPr id="18" name="TextBox 17"/>
          <p:cNvSpPr txBox="1"/>
          <p:nvPr/>
        </p:nvSpPr>
        <p:spPr>
          <a:xfrm>
            <a:off x="4189908" y="2593830"/>
            <a:ext cx="8351251" cy="2246184"/>
          </a:xfrm>
          <a:prstGeom prst="rect">
            <a:avLst/>
          </a:prstGeom>
          <a:noFill/>
        </p:spPr>
        <p:txBody>
          <a:bodyPr wrap="square" rtlCol="0">
            <a:spAutoFit/>
          </a:bodyPr>
          <a:lstStyle/>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a:ln>
                  <a:noFill/>
                </a:ln>
                <a:solidFill>
                  <a:srgbClr val="FFFFFF"/>
                </a:solidFill>
                <a:effectLst/>
                <a:uLnTx/>
                <a:uFillTx/>
              </a:rPr>
              <a:t>Microsoft instance of Hadoop distribution running as service</a:t>
            </a: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a:ln>
                  <a:noFill/>
                </a:ln>
                <a:solidFill>
                  <a:srgbClr val="FFFFFF"/>
                </a:solidFill>
                <a:effectLst/>
                <a:uLnTx/>
                <a:uFillTx/>
              </a:rPr>
              <a:t>Support existing ecosystem from Hive, Pig, </a:t>
            </a:r>
            <a:r>
              <a:rPr kumimoji="0" lang="en-US" sz="1999" b="0" i="0" u="none" strike="noStrike" kern="0" cap="none" spc="0" normalizeH="0" baseline="0" noProof="0" dirty="0" err="1">
                <a:ln>
                  <a:noFill/>
                </a:ln>
                <a:solidFill>
                  <a:srgbClr val="FFFFFF"/>
                </a:solidFill>
                <a:effectLst/>
                <a:uLnTx/>
                <a:uFillTx/>
              </a:rPr>
              <a:t>etc</a:t>
            </a:r>
            <a:endParaRPr kumimoji="0" lang="en-US" sz="1999" b="0" i="0" u="none" strike="noStrike" kern="0" cap="none" spc="0" normalizeH="0" baseline="0" noProof="0" dirty="0">
              <a:ln>
                <a:noFill/>
              </a:ln>
              <a:solidFill>
                <a:srgbClr val="FFFFFF"/>
              </a:solidFill>
              <a:effectLst/>
              <a:uLnTx/>
              <a:uFillTx/>
            </a:endParaRP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a:ln>
                  <a:noFill/>
                </a:ln>
                <a:solidFill>
                  <a:srgbClr val="FFFFFF"/>
                </a:solidFill>
                <a:effectLst/>
                <a:uLnTx/>
                <a:uFillTx/>
              </a:rPr>
              <a:t>Includes </a:t>
            </a:r>
            <a:r>
              <a:rPr kumimoji="0" lang="en-US" sz="1999" b="0" i="0" u="none" strike="noStrike" kern="0" cap="none" spc="0" normalizeH="0" baseline="0" noProof="0" dirty="0" err="1">
                <a:ln>
                  <a:noFill/>
                </a:ln>
                <a:solidFill>
                  <a:srgbClr val="FFFFFF"/>
                </a:solidFill>
                <a:effectLst/>
                <a:uLnTx/>
                <a:uFillTx/>
              </a:rPr>
              <a:t>HBase</a:t>
            </a:r>
            <a:r>
              <a:rPr kumimoji="0" lang="en-US" sz="1999" b="0" i="0" u="none" strike="noStrike" kern="0" cap="none" spc="0" normalizeH="0" baseline="0" noProof="0" dirty="0">
                <a:ln>
                  <a:noFill/>
                </a:ln>
                <a:solidFill>
                  <a:srgbClr val="FFFFFF"/>
                </a:solidFill>
                <a:effectLst/>
                <a:uLnTx/>
                <a:uFillTx/>
              </a:rPr>
              <a:t> and Storm </a:t>
            </a: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a:ln>
                  <a:noFill/>
                </a:ln>
                <a:solidFill>
                  <a:srgbClr val="FFFFFF"/>
                </a:solidFill>
                <a:effectLst/>
                <a:uLnTx/>
                <a:uFillTx/>
              </a:rPr>
              <a:t>Extended to support Excel and BI tooling</a:t>
            </a: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a:ln>
                  <a:noFill/>
                </a:ln>
                <a:solidFill>
                  <a:srgbClr val="FFFFFF"/>
                </a:solidFill>
                <a:effectLst/>
                <a:uLnTx/>
                <a:uFillTx/>
              </a:rPr>
              <a:t>Integration with diverse sources of data</a:t>
            </a:r>
          </a:p>
        </p:txBody>
      </p:sp>
      <p:pic>
        <p:nvPicPr>
          <p:cNvPr id="20" name="Picture 20" descr="C:\Users\Justin\Desktop\_Work_in_Progress\_MS\1444\hadoop re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939" y="2373008"/>
            <a:ext cx="3175931" cy="2381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4078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50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8022" y="289744"/>
            <a:ext cx="11649216" cy="899879"/>
          </a:xfrm>
          <a:prstGeom prst="rect">
            <a:avLst/>
          </a:prstGeom>
        </p:spPr>
        <p:txBody>
          <a:bodyPr>
            <a:normAutofit/>
          </a:bodyPr>
          <a:lstStyle/>
          <a:p>
            <a:r>
              <a:rPr lang="en-US" dirty="0">
                <a:solidFill>
                  <a:schemeClr val="bg1"/>
                </a:solidFill>
              </a:rPr>
              <a:t>Big Data Insights</a:t>
            </a:r>
          </a:p>
        </p:txBody>
      </p:sp>
      <p:sp>
        <p:nvSpPr>
          <p:cNvPr id="17" name="Title 1"/>
          <p:cNvSpPr txBox="1">
            <a:spLocks/>
          </p:cNvSpPr>
          <p:nvPr/>
        </p:nvSpPr>
        <p:spPr>
          <a:xfrm>
            <a:off x="481940" y="1596587"/>
            <a:ext cx="5375145" cy="613530"/>
          </a:xfrm>
          <a:prstGeom prst="rect">
            <a:avLst/>
          </a:prstGeom>
        </p:spPr>
        <p:txBody>
          <a:bodyPr vert="horz" wrap="square" lIns="143370" tIns="89606" rIns="143370" bIns="89606"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00" rtl="0" eaLnBrk="1" fontAlgn="auto" latinLnBrk="0" hangingPunct="1">
              <a:lnSpc>
                <a:spcPct val="90000"/>
              </a:lnSpc>
              <a:spcBef>
                <a:spcPct val="0"/>
              </a:spcBef>
              <a:spcAft>
                <a:spcPts val="0"/>
              </a:spcAft>
              <a:buClrTx/>
              <a:buSzTx/>
              <a:buFontTx/>
              <a:buNone/>
              <a:tabLst/>
              <a:defRPr/>
            </a:pPr>
            <a:r>
              <a:rPr kumimoji="0" lang="en-US" sz="2399" b="1" i="0" u="none" strike="noStrike" kern="1200" cap="none" spc="-100" normalizeH="0" baseline="0" noProof="0" dirty="0">
                <a:ln w="3175">
                  <a:noFill/>
                </a:ln>
                <a:solidFill>
                  <a:schemeClr val="bg1"/>
                </a:solidFill>
                <a:effectLst/>
                <a:uLnTx/>
                <a:uFillTx/>
                <a:latin typeface="+mj-lt"/>
                <a:ea typeface="+mn-ea"/>
                <a:cs typeface="Segoe UI" pitchFamily="34" charset="0"/>
              </a:rPr>
              <a:t>Microsoft Azure Machine Learning</a:t>
            </a:r>
          </a:p>
        </p:txBody>
      </p:sp>
      <p:sp>
        <p:nvSpPr>
          <p:cNvPr id="18" name="TextBox 17"/>
          <p:cNvSpPr txBox="1"/>
          <p:nvPr/>
        </p:nvSpPr>
        <p:spPr>
          <a:xfrm>
            <a:off x="5849278" y="2126002"/>
            <a:ext cx="6405715" cy="2707729"/>
          </a:xfrm>
          <a:prstGeom prst="rect">
            <a:avLst/>
          </a:prstGeom>
          <a:noFill/>
        </p:spPr>
        <p:txBody>
          <a:bodyPr wrap="square" rtlCol="0">
            <a:spAutoFit/>
          </a:bodyPr>
          <a:lstStyle/>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a:ln>
                  <a:noFill/>
                </a:ln>
                <a:solidFill>
                  <a:schemeClr val="bg1"/>
                </a:solidFill>
                <a:effectLst/>
                <a:uLnTx/>
                <a:uFillTx/>
              </a:rPr>
              <a:t>Democratized platform for Machine Learning</a:t>
            </a: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a:ln>
                  <a:noFill/>
                </a:ln>
                <a:solidFill>
                  <a:schemeClr val="bg1"/>
                </a:solidFill>
                <a:effectLst/>
                <a:uLnTx/>
                <a:uFillTx/>
              </a:rPr>
              <a:t>Fully-managed cloud service for building predictive </a:t>
            </a: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a:ln>
                  <a:noFill/>
                </a:ln>
                <a:solidFill>
                  <a:schemeClr val="bg1"/>
                </a:solidFill>
                <a:effectLst/>
                <a:uLnTx/>
                <a:uFillTx/>
              </a:rPr>
              <a:t>analytics solutions</a:t>
            </a: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a:ln>
                  <a:noFill/>
                </a:ln>
                <a:solidFill>
                  <a:schemeClr val="bg1"/>
                </a:solidFill>
                <a:effectLst/>
                <a:uLnTx/>
                <a:uFillTx/>
              </a:rPr>
              <a:t>Elastic, pay as you go with low operating costs</a:t>
            </a: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a:ln>
                  <a:noFill/>
                </a:ln>
                <a:solidFill>
                  <a:schemeClr val="bg1"/>
                </a:solidFill>
                <a:effectLst/>
                <a:uLnTx/>
                <a:uFillTx/>
              </a:rPr>
              <a:t>Extend with Power BI, </a:t>
            </a:r>
            <a:r>
              <a:rPr kumimoji="0" lang="en-US" sz="1999" b="0" i="0" u="none" strike="noStrike" kern="0" cap="none" spc="0" normalizeH="0" baseline="0" noProof="0" dirty="0" err="1">
                <a:ln>
                  <a:noFill/>
                </a:ln>
                <a:solidFill>
                  <a:schemeClr val="bg1"/>
                </a:solidFill>
                <a:effectLst/>
                <a:uLnTx/>
                <a:uFillTx/>
              </a:rPr>
              <a:t>HDInsight</a:t>
            </a:r>
            <a:r>
              <a:rPr kumimoji="0" lang="en-US" sz="1999" b="0" i="0" u="none" strike="noStrike" kern="0" cap="none" spc="0" normalizeH="0" baseline="0" noProof="0" dirty="0">
                <a:ln>
                  <a:noFill/>
                </a:ln>
                <a:solidFill>
                  <a:schemeClr val="bg1"/>
                </a:solidFill>
                <a:effectLst/>
                <a:uLnTx/>
                <a:uFillTx/>
              </a:rPr>
              <a:t> and cloud hosted data</a:t>
            </a: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a:ln>
                  <a:noFill/>
                </a:ln>
                <a:solidFill>
                  <a:schemeClr val="bg1"/>
                </a:solidFill>
                <a:effectLst/>
                <a:uLnTx/>
                <a:uFillTx/>
              </a:rPr>
              <a:t>Extensible, supports R and Python</a:t>
            </a:r>
          </a:p>
        </p:txBody>
      </p:sp>
      <p:grpSp>
        <p:nvGrpSpPr>
          <p:cNvPr id="19" name="Group 18"/>
          <p:cNvGrpSpPr/>
          <p:nvPr/>
        </p:nvGrpSpPr>
        <p:grpSpPr>
          <a:xfrm>
            <a:off x="685621" y="2210117"/>
            <a:ext cx="4875530" cy="3291351"/>
            <a:chOff x="452438" y="985838"/>
            <a:chExt cx="6494463" cy="4651816"/>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613" y="1371600"/>
              <a:ext cx="6490200" cy="4266054"/>
            </a:xfrm>
            <a:prstGeom prst="rect">
              <a:avLst/>
            </a:prstGeom>
          </p:spPr>
        </p:pic>
        <p:grpSp>
          <p:nvGrpSpPr>
            <p:cNvPr id="22" name="Group 14"/>
            <p:cNvGrpSpPr>
              <a:grpSpLocks noChangeAspect="1"/>
            </p:cNvGrpSpPr>
            <p:nvPr/>
          </p:nvGrpSpPr>
          <p:grpSpPr bwMode="auto">
            <a:xfrm>
              <a:off x="452438" y="985838"/>
              <a:ext cx="6494463" cy="400050"/>
              <a:chOff x="285" y="621"/>
              <a:chExt cx="4091" cy="252"/>
            </a:xfrm>
          </p:grpSpPr>
          <p:sp>
            <p:nvSpPr>
              <p:cNvPr id="23" name="AutoShape 13"/>
              <p:cNvSpPr>
                <a:spLocks noChangeAspect="1" noChangeArrowheads="1" noTextEdit="1"/>
              </p:cNvSpPr>
              <p:nvPr/>
            </p:nvSpPr>
            <p:spPr bwMode="auto">
              <a:xfrm>
                <a:off x="287" y="623"/>
                <a:ext cx="40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endParaRPr>
              </a:p>
            </p:txBody>
          </p:sp>
          <p:sp>
            <p:nvSpPr>
              <p:cNvPr id="24" name="Freeform 15"/>
              <p:cNvSpPr>
                <a:spLocks/>
              </p:cNvSpPr>
              <p:nvPr/>
            </p:nvSpPr>
            <p:spPr bwMode="auto">
              <a:xfrm>
                <a:off x="285" y="621"/>
                <a:ext cx="4091" cy="250"/>
              </a:xfrm>
              <a:custGeom>
                <a:avLst/>
                <a:gdLst>
                  <a:gd name="T0" fmla="*/ 2160 w 2160"/>
                  <a:gd name="T1" fmla="*/ 42 h 129"/>
                  <a:gd name="T2" fmla="*/ 2117 w 2160"/>
                  <a:gd name="T3" fmla="*/ 0 h 129"/>
                  <a:gd name="T4" fmla="*/ 43 w 2160"/>
                  <a:gd name="T5" fmla="*/ 0 h 129"/>
                  <a:gd name="T6" fmla="*/ 0 w 2160"/>
                  <a:gd name="T7" fmla="*/ 42 h 129"/>
                  <a:gd name="T8" fmla="*/ 0 w 2160"/>
                  <a:gd name="T9" fmla="*/ 129 h 129"/>
                  <a:gd name="T10" fmla="*/ 2160 w 2160"/>
                  <a:gd name="T11" fmla="*/ 129 h 129"/>
                  <a:gd name="T12" fmla="*/ 2160 w 2160"/>
                  <a:gd name="T13" fmla="*/ 42 h 129"/>
                </a:gdLst>
                <a:ahLst/>
                <a:cxnLst>
                  <a:cxn ang="0">
                    <a:pos x="T0" y="T1"/>
                  </a:cxn>
                  <a:cxn ang="0">
                    <a:pos x="T2" y="T3"/>
                  </a:cxn>
                  <a:cxn ang="0">
                    <a:pos x="T4" y="T5"/>
                  </a:cxn>
                  <a:cxn ang="0">
                    <a:pos x="T6" y="T7"/>
                  </a:cxn>
                  <a:cxn ang="0">
                    <a:pos x="T8" y="T9"/>
                  </a:cxn>
                  <a:cxn ang="0">
                    <a:pos x="T10" y="T11"/>
                  </a:cxn>
                  <a:cxn ang="0">
                    <a:pos x="T12" y="T13"/>
                  </a:cxn>
                </a:cxnLst>
                <a:rect l="0" t="0" r="r" b="b"/>
                <a:pathLst>
                  <a:path w="2160" h="129">
                    <a:moveTo>
                      <a:pt x="2160" y="42"/>
                    </a:moveTo>
                    <a:cubicBezTo>
                      <a:pt x="2160" y="19"/>
                      <a:pt x="2140" y="0"/>
                      <a:pt x="2117" y="0"/>
                    </a:cubicBezTo>
                    <a:cubicBezTo>
                      <a:pt x="43" y="0"/>
                      <a:pt x="43" y="0"/>
                      <a:pt x="43" y="0"/>
                    </a:cubicBezTo>
                    <a:cubicBezTo>
                      <a:pt x="20" y="0"/>
                      <a:pt x="0" y="19"/>
                      <a:pt x="0" y="42"/>
                    </a:cubicBezTo>
                    <a:cubicBezTo>
                      <a:pt x="0" y="129"/>
                      <a:pt x="0" y="129"/>
                      <a:pt x="0" y="129"/>
                    </a:cubicBezTo>
                    <a:cubicBezTo>
                      <a:pt x="2160" y="129"/>
                      <a:pt x="2160" y="129"/>
                      <a:pt x="2160" y="129"/>
                    </a:cubicBezTo>
                    <a:lnTo>
                      <a:pt x="2160" y="42"/>
                    </a:lnTo>
                    <a:close/>
                  </a:path>
                </a:pathLst>
              </a:custGeom>
              <a:solidFill>
                <a:srgbClr val="E5E5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endParaRPr>
              </a:p>
            </p:txBody>
          </p:sp>
          <p:sp>
            <p:nvSpPr>
              <p:cNvPr id="25" name="Rectangle 16"/>
              <p:cNvSpPr>
                <a:spLocks noChangeArrowheads="1"/>
              </p:cNvSpPr>
              <p:nvPr/>
            </p:nvSpPr>
            <p:spPr bwMode="auto">
              <a:xfrm>
                <a:off x="537" y="701"/>
                <a:ext cx="355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endParaRPr>
              </a:p>
            </p:txBody>
          </p:sp>
          <p:sp>
            <p:nvSpPr>
              <p:cNvPr id="26" name="Freeform 17"/>
              <p:cNvSpPr>
                <a:spLocks/>
              </p:cNvSpPr>
              <p:nvPr/>
            </p:nvSpPr>
            <p:spPr bwMode="auto">
              <a:xfrm>
                <a:off x="323" y="666"/>
                <a:ext cx="187" cy="192"/>
              </a:xfrm>
              <a:custGeom>
                <a:avLst/>
                <a:gdLst>
                  <a:gd name="T0" fmla="*/ 93 w 99"/>
                  <a:gd name="T1" fmla="*/ 41 h 99"/>
                  <a:gd name="T2" fmla="*/ 41 w 99"/>
                  <a:gd name="T3" fmla="*/ 93 h 99"/>
                  <a:gd name="T4" fmla="*/ 6 w 99"/>
                  <a:gd name="T5" fmla="*/ 59 h 99"/>
                  <a:gd name="T6" fmla="*/ 58 w 99"/>
                  <a:gd name="T7" fmla="*/ 6 h 99"/>
                  <a:gd name="T8" fmla="*/ 93 w 99"/>
                  <a:gd name="T9" fmla="*/ 41 h 99"/>
                </a:gdLst>
                <a:ahLst/>
                <a:cxnLst>
                  <a:cxn ang="0">
                    <a:pos x="T0" y="T1"/>
                  </a:cxn>
                  <a:cxn ang="0">
                    <a:pos x="T2" y="T3"/>
                  </a:cxn>
                  <a:cxn ang="0">
                    <a:pos x="T4" y="T5"/>
                  </a:cxn>
                  <a:cxn ang="0">
                    <a:pos x="T6" y="T7"/>
                  </a:cxn>
                  <a:cxn ang="0">
                    <a:pos x="T8" y="T9"/>
                  </a:cxn>
                </a:cxnLst>
                <a:rect l="0" t="0" r="r" b="b"/>
                <a:pathLst>
                  <a:path w="99" h="99">
                    <a:moveTo>
                      <a:pt x="93" y="41"/>
                    </a:moveTo>
                    <a:cubicBezTo>
                      <a:pt x="99" y="72"/>
                      <a:pt x="72" y="99"/>
                      <a:pt x="41" y="93"/>
                    </a:cubicBezTo>
                    <a:cubicBezTo>
                      <a:pt x="24" y="90"/>
                      <a:pt x="10" y="76"/>
                      <a:pt x="6" y="59"/>
                    </a:cubicBezTo>
                    <a:cubicBezTo>
                      <a:pt x="0" y="27"/>
                      <a:pt x="27" y="0"/>
                      <a:pt x="58" y="6"/>
                    </a:cubicBezTo>
                    <a:cubicBezTo>
                      <a:pt x="76" y="10"/>
                      <a:pt x="90" y="24"/>
                      <a:pt x="93" y="41"/>
                    </a:cubicBez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endParaRPr>
              </a:p>
            </p:txBody>
          </p:sp>
          <p:sp>
            <p:nvSpPr>
              <p:cNvPr id="27" name="Freeform 18"/>
              <p:cNvSpPr>
                <a:spLocks/>
              </p:cNvSpPr>
              <p:nvPr/>
            </p:nvSpPr>
            <p:spPr bwMode="auto">
              <a:xfrm>
                <a:off x="368" y="726"/>
                <a:ext cx="99" cy="73"/>
              </a:xfrm>
              <a:custGeom>
                <a:avLst/>
                <a:gdLst>
                  <a:gd name="T0" fmla="*/ 33 w 99"/>
                  <a:gd name="T1" fmla="*/ 27 h 73"/>
                  <a:gd name="T2" fmla="*/ 61 w 99"/>
                  <a:gd name="T3" fmla="*/ 0 h 73"/>
                  <a:gd name="T4" fmla="*/ 38 w 99"/>
                  <a:gd name="T5" fmla="*/ 0 h 73"/>
                  <a:gd name="T6" fmla="*/ 0 w 99"/>
                  <a:gd name="T7" fmla="*/ 37 h 73"/>
                  <a:gd name="T8" fmla="*/ 38 w 99"/>
                  <a:gd name="T9" fmla="*/ 73 h 73"/>
                  <a:gd name="T10" fmla="*/ 61 w 99"/>
                  <a:gd name="T11" fmla="*/ 73 h 73"/>
                  <a:gd name="T12" fmla="*/ 33 w 99"/>
                  <a:gd name="T13" fmla="*/ 46 h 73"/>
                  <a:gd name="T14" fmla="*/ 99 w 99"/>
                  <a:gd name="T15" fmla="*/ 46 h 73"/>
                  <a:gd name="T16" fmla="*/ 99 w 99"/>
                  <a:gd name="T17" fmla="*/ 27 h 73"/>
                  <a:gd name="T18" fmla="*/ 33 w 99"/>
                  <a:gd name="T19" fmla="*/ 2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73">
                    <a:moveTo>
                      <a:pt x="33" y="27"/>
                    </a:moveTo>
                    <a:lnTo>
                      <a:pt x="61" y="0"/>
                    </a:lnTo>
                    <a:lnTo>
                      <a:pt x="38" y="0"/>
                    </a:lnTo>
                    <a:lnTo>
                      <a:pt x="0" y="37"/>
                    </a:lnTo>
                    <a:lnTo>
                      <a:pt x="38" y="73"/>
                    </a:lnTo>
                    <a:lnTo>
                      <a:pt x="61" y="73"/>
                    </a:lnTo>
                    <a:lnTo>
                      <a:pt x="33" y="46"/>
                    </a:lnTo>
                    <a:lnTo>
                      <a:pt x="99" y="46"/>
                    </a:lnTo>
                    <a:lnTo>
                      <a:pt x="99" y="27"/>
                    </a:lnTo>
                    <a:lnTo>
                      <a:pt x="33"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endParaRPr>
              </a:p>
            </p:txBody>
          </p:sp>
          <p:sp>
            <p:nvSpPr>
              <p:cNvPr id="28" name="Freeform 19"/>
              <p:cNvSpPr>
                <a:spLocks/>
              </p:cNvSpPr>
              <p:nvPr/>
            </p:nvSpPr>
            <p:spPr bwMode="auto">
              <a:xfrm>
                <a:off x="4229" y="621"/>
                <a:ext cx="147" cy="83"/>
              </a:xfrm>
              <a:custGeom>
                <a:avLst/>
                <a:gdLst>
                  <a:gd name="T0" fmla="*/ 35 w 78"/>
                  <a:gd name="T1" fmla="*/ 0 h 43"/>
                  <a:gd name="T2" fmla="*/ 0 w 78"/>
                  <a:gd name="T3" fmla="*/ 0 h 43"/>
                  <a:gd name="T4" fmla="*/ 0 w 78"/>
                  <a:gd name="T5" fmla="*/ 43 h 43"/>
                  <a:gd name="T6" fmla="*/ 78 w 78"/>
                  <a:gd name="T7" fmla="*/ 43 h 43"/>
                  <a:gd name="T8" fmla="*/ 78 w 78"/>
                  <a:gd name="T9" fmla="*/ 42 h 43"/>
                  <a:gd name="T10" fmla="*/ 35 w 78"/>
                  <a:gd name="T11" fmla="*/ 0 h 43"/>
                </a:gdLst>
                <a:ahLst/>
                <a:cxnLst>
                  <a:cxn ang="0">
                    <a:pos x="T0" y="T1"/>
                  </a:cxn>
                  <a:cxn ang="0">
                    <a:pos x="T2" y="T3"/>
                  </a:cxn>
                  <a:cxn ang="0">
                    <a:pos x="T4" y="T5"/>
                  </a:cxn>
                  <a:cxn ang="0">
                    <a:pos x="T6" y="T7"/>
                  </a:cxn>
                  <a:cxn ang="0">
                    <a:pos x="T8" y="T9"/>
                  </a:cxn>
                  <a:cxn ang="0">
                    <a:pos x="T10" y="T11"/>
                  </a:cxn>
                </a:cxnLst>
                <a:rect l="0" t="0" r="r" b="b"/>
                <a:pathLst>
                  <a:path w="78" h="43">
                    <a:moveTo>
                      <a:pt x="35" y="0"/>
                    </a:moveTo>
                    <a:cubicBezTo>
                      <a:pt x="0" y="0"/>
                      <a:pt x="0" y="0"/>
                      <a:pt x="0" y="0"/>
                    </a:cubicBezTo>
                    <a:cubicBezTo>
                      <a:pt x="0" y="43"/>
                      <a:pt x="0" y="43"/>
                      <a:pt x="0" y="43"/>
                    </a:cubicBezTo>
                    <a:cubicBezTo>
                      <a:pt x="78" y="43"/>
                      <a:pt x="78" y="43"/>
                      <a:pt x="78" y="43"/>
                    </a:cubicBezTo>
                    <a:cubicBezTo>
                      <a:pt x="78" y="42"/>
                      <a:pt x="78" y="42"/>
                      <a:pt x="78" y="42"/>
                    </a:cubicBezTo>
                    <a:cubicBezTo>
                      <a:pt x="78" y="19"/>
                      <a:pt x="58" y="0"/>
                      <a:pt x="35" y="0"/>
                    </a:cubicBez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endParaRPr>
              </a:p>
            </p:txBody>
          </p:sp>
          <p:sp>
            <p:nvSpPr>
              <p:cNvPr id="29" name="Freeform 20"/>
              <p:cNvSpPr>
                <a:spLocks/>
              </p:cNvSpPr>
              <p:nvPr/>
            </p:nvSpPr>
            <p:spPr bwMode="auto">
              <a:xfrm>
                <a:off x="4277" y="644"/>
                <a:ext cx="41" cy="43"/>
              </a:xfrm>
              <a:custGeom>
                <a:avLst/>
                <a:gdLst>
                  <a:gd name="T0" fmla="*/ 36 w 41"/>
                  <a:gd name="T1" fmla="*/ 43 h 43"/>
                  <a:gd name="T2" fmla="*/ 0 w 41"/>
                  <a:gd name="T3" fmla="*/ 6 h 43"/>
                  <a:gd name="T4" fmla="*/ 5 w 41"/>
                  <a:gd name="T5" fmla="*/ 0 h 43"/>
                  <a:gd name="T6" fmla="*/ 41 w 41"/>
                  <a:gd name="T7" fmla="*/ 37 h 43"/>
                  <a:gd name="T8" fmla="*/ 36 w 41"/>
                  <a:gd name="T9" fmla="*/ 43 h 43"/>
                </a:gdLst>
                <a:ahLst/>
                <a:cxnLst>
                  <a:cxn ang="0">
                    <a:pos x="T0" y="T1"/>
                  </a:cxn>
                  <a:cxn ang="0">
                    <a:pos x="T2" y="T3"/>
                  </a:cxn>
                  <a:cxn ang="0">
                    <a:pos x="T4" y="T5"/>
                  </a:cxn>
                  <a:cxn ang="0">
                    <a:pos x="T6" y="T7"/>
                  </a:cxn>
                  <a:cxn ang="0">
                    <a:pos x="T8" y="T9"/>
                  </a:cxn>
                </a:cxnLst>
                <a:rect l="0" t="0" r="r" b="b"/>
                <a:pathLst>
                  <a:path w="41" h="43">
                    <a:moveTo>
                      <a:pt x="36" y="43"/>
                    </a:moveTo>
                    <a:lnTo>
                      <a:pt x="0" y="6"/>
                    </a:lnTo>
                    <a:lnTo>
                      <a:pt x="5" y="0"/>
                    </a:lnTo>
                    <a:lnTo>
                      <a:pt x="41" y="37"/>
                    </a:lnTo>
                    <a:lnTo>
                      <a:pt x="36"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endParaRPr>
              </a:p>
            </p:txBody>
          </p:sp>
          <p:sp>
            <p:nvSpPr>
              <p:cNvPr id="30" name="Freeform 21"/>
              <p:cNvSpPr>
                <a:spLocks/>
              </p:cNvSpPr>
              <p:nvPr/>
            </p:nvSpPr>
            <p:spPr bwMode="auto">
              <a:xfrm>
                <a:off x="4277" y="644"/>
                <a:ext cx="41" cy="43"/>
              </a:xfrm>
              <a:custGeom>
                <a:avLst/>
                <a:gdLst>
                  <a:gd name="T0" fmla="*/ 0 w 41"/>
                  <a:gd name="T1" fmla="*/ 37 h 43"/>
                  <a:gd name="T2" fmla="*/ 36 w 41"/>
                  <a:gd name="T3" fmla="*/ 0 h 43"/>
                  <a:gd name="T4" fmla="*/ 41 w 41"/>
                  <a:gd name="T5" fmla="*/ 6 h 43"/>
                  <a:gd name="T6" fmla="*/ 5 w 41"/>
                  <a:gd name="T7" fmla="*/ 43 h 43"/>
                  <a:gd name="T8" fmla="*/ 0 w 41"/>
                  <a:gd name="T9" fmla="*/ 37 h 43"/>
                </a:gdLst>
                <a:ahLst/>
                <a:cxnLst>
                  <a:cxn ang="0">
                    <a:pos x="T0" y="T1"/>
                  </a:cxn>
                  <a:cxn ang="0">
                    <a:pos x="T2" y="T3"/>
                  </a:cxn>
                  <a:cxn ang="0">
                    <a:pos x="T4" y="T5"/>
                  </a:cxn>
                  <a:cxn ang="0">
                    <a:pos x="T6" y="T7"/>
                  </a:cxn>
                  <a:cxn ang="0">
                    <a:pos x="T8" y="T9"/>
                  </a:cxn>
                </a:cxnLst>
                <a:rect l="0" t="0" r="r" b="b"/>
                <a:pathLst>
                  <a:path w="41" h="43">
                    <a:moveTo>
                      <a:pt x="0" y="37"/>
                    </a:moveTo>
                    <a:lnTo>
                      <a:pt x="36" y="0"/>
                    </a:lnTo>
                    <a:lnTo>
                      <a:pt x="41" y="6"/>
                    </a:lnTo>
                    <a:lnTo>
                      <a:pt x="5" y="43"/>
                    </a:lnTo>
                    <a:lnTo>
                      <a:pt x="0"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endParaRPr>
              </a:p>
            </p:txBody>
          </p:sp>
        </p:grpSp>
      </p:grpSp>
    </p:spTree>
    <p:extLst>
      <p:ext uri="{BB962C8B-B14F-4D97-AF65-F5344CB8AC3E}">
        <p14:creationId xmlns:p14="http://schemas.microsoft.com/office/powerpoint/2010/main" val="3823098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120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5" name="TextBox 4"/>
          <p:cNvSpPr txBox="1"/>
          <p:nvPr/>
        </p:nvSpPr>
        <p:spPr>
          <a:xfrm>
            <a:off x="1065212" y="2286000"/>
            <a:ext cx="10086973" cy="2742289"/>
          </a:xfrm>
          <a:prstGeom prst="rect">
            <a:avLst/>
          </a:prstGeom>
          <a:noFill/>
        </p:spPr>
        <p:txBody>
          <a:bodyPr wrap="square" lIns="182880" tIns="146304" rIns="182880" bIns="146304" rtlCol="0">
            <a:spAutoFit/>
          </a:bodyPr>
          <a:lstStyle/>
          <a:p>
            <a:pPr algn="ctr">
              <a:lnSpc>
                <a:spcPct val="90000"/>
              </a:lnSpc>
              <a:spcAft>
                <a:spcPts val="600"/>
              </a:spcAft>
            </a:pPr>
            <a:endParaRPr lang="en-US" sz="4000" dirty="0">
              <a:solidFill>
                <a:schemeClr val="bg1"/>
              </a:solidFill>
            </a:endParaRPr>
          </a:p>
          <a:p>
            <a:pPr algn="ctr">
              <a:lnSpc>
                <a:spcPct val="90000"/>
              </a:lnSpc>
              <a:spcAft>
                <a:spcPts val="600"/>
              </a:spcAft>
            </a:pPr>
            <a:r>
              <a:rPr lang="en-US" sz="4000" dirty="0">
                <a:solidFill>
                  <a:schemeClr val="bg1"/>
                </a:solidFill>
              </a:rPr>
              <a:t>aka.ms/</a:t>
            </a:r>
            <a:r>
              <a:rPr lang="en-US" sz="4000" dirty="0" err="1">
                <a:solidFill>
                  <a:schemeClr val="bg1"/>
                </a:solidFill>
              </a:rPr>
              <a:t>NZDevFeb</a:t>
            </a:r>
            <a:endParaRPr lang="en-US" sz="4000" dirty="0">
              <a:solidFill>
                <a:schemeClr val="bg1"/>
              </a:solidFill>
            </a:endParaRPr>
          </a:p>
          <a:p>
            <a:pPr algn="ctr">
              <a:lnSpc>
                <a:spcPct val="90000"/>
              </a:lnSpc>
              <a:spcAft>
                <a:spcPts val="600"/>
              </a:spcAft>
            </a:pPr>
            <a:endParaRPr lang="en-US" sz="4000" dirty="0">
              <a:solidFill>
                <a:schemeClr val="bg1"/>
              </a:solidFill>
            </a:endParaRPr>
          </a:p>
          <a:p>
            <a:pPr algn="ctr">
              <a:lnSpc>
                <a:spcPct val="90000"/>
              </a:lnSpc>
              <a:spcAft>
                <a:spcPts val="600"/>
              </a:spcAft>
            </a:pPr>
            <a:r>
              <a:rPr lang="en-US" sz="4000" dirty="0">
                <a:solidFill>
                  <a:schemeClr val="bg1"/>
                </a:solidFill>
              </a:rPr>
              <a:t>github.com/</a:t>
            </a:r>
            <a:r>
              <a:rPr lang="en-US" sz="4000" dirty="0" err="1">
                <a:solidFill>
                  <a:schemeClr val="bg1"/>
                </a:solidFill>
              </a:rPr>
              <a:t>ovishesh</a:t>
            </a:r>
            <a:endParaRPr lang="en-US" sz="4000" dirty="0">
              <a:solidFill>
                <a:schemeClr val="bg1"/>
              </a:solidFill>
            </a:endParaRPr>
          </a:p>
        </p:txBody>
      </p:sp>
    </p:spTree>
    <p:extLst>
      <p:ext uri="{BB962C8B-B14F-4D97-AF65-F5344CB8AC3E}">
        <p14:creationId xmlns:p14="http://schemas.microsoft.com/office/powerpoint/2010/main" val="158154439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23420" y="3209631"/>
            <a:ext cx="536909" cy="521933"/>
          </a:xfrm>
          <a:prstGeom prst="rect">
            <a:avLst/>
          </a:prstGeom>
        </p:spPr>
      </p:pic>
      <p:grpSp>
        <p:nvGrpSpPr>
          <p:cNvPr id="5" name="Group 4"/>
          <p:cNvGrpSpPr>
            <a:grpSpLocks noChangeAspect="1"/>
          </p:cNvGrpSpPr>
          <p:nvPr/>
        </p:nvGrpSpPr>
        <p:grpSpPr bwMode="auto">
          <a:xfrm>
            <a:off x="5409547" y="1366992"/>
            <a:ext cx="7817723" cy="4229120"/>
            <a:chOff x="-49688" y="-26795"/>
            <a:chExt cx="107212" cy="57998"/>
          </a:xfrm>
        </p:grpSpPr>
        <p:sp>
          <p:nvSpPr>
            <p:cNvPr id="11"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1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grpSp>
      <p:sp>
        <p:nvSpPr>
          <p:cNvPr id="25" name="Freeform 21"/>
          <p:cNvSpPr>
            <a:spLocks/>
          </p:cNvSpPr>
          <p:nvPr/>
        </p:nvSpPr>
        <p:spPr bwMode="auto">
          <a:xfrm>
            <a:off x="13205525" y="3058209"/>
            <a:ext cx="870334" cy="851378"/>
          </a:xfrm>
          <a:custGeom>
            <a:avLst/>
            <a:gdLst>
              <a:gd name="T0" fmla="*/ 5719 w 5811"/>
              <a:gd name="T1" fmla="*/ 2900 h 5684"/>
              <a:gd name="T2" fmla="*/ 5705 w 5811"/>
              <a:gd name="T3" fmla="*/ 2900 h 5684"/>
              <a:gd name="T4" fmla="*/ 3456 w 5811"/>
              <a:gd name="T5" fmla="*/ 5150 h 5684"/>
              <a:gd name="T6" fmla="*/ 3366 w 5811"/>
              <a:gd name="T7" fmla="*/ 5060 h 5684"/>
              <a:gd name="T8" fmla="*/ 5525 w 5811"/>
              <a:gd name="T9" fmla="*/ 2900 h 5684"/>
              <a:gd name="T10" fmla="*/ 1195 w 5811"/>
              <a:gd name="T11" fmla="*/ 2900 h 5684"/>
              <a:gd name="T12" fmla="*/ 113 w 5811"/>
              <a:gd name="T13" fmla="*/ 5684 h 5684"/>
              <a:gd name="T14" fmla="*/ 18 w 5811"/>
              <a:gd name="T15" fmla="*/ 5599 h 5684"/>
              <a:gd name="T16" fmla="*/ 1068 w 5811"/>
              <a:gd name="T17" fmla="*/ 2852 h 5684"/>
              <a:gd name="T18" fmla="*/ 0 w 5811"/>
              <a:gd name="T19" fmla="*/ 86 h 5684"/>
              <a:gd name="T20" fmla="*/ 94 w 5811"/>
              <a:gd name="T21" fmla="*/ 0 h 5684"/>
              <a:gd name="T22" fmla="*/ 1194 w 5811"/>
              <a:gd name="T23" fmla="*/ 2772 h 5684"/>
              <a:gd name="T24" fmla="*/ 5610 w 5811"/>
              <a:gd name="T25" fmla="*/ 2772 h 5684"/>
              <a:gd name="T26" fmla="*/ 3366 w 5811"/>
              <a:gd name="T27" fmla="*/ 528 h 5684"/>
              <a:gd name="T28" fmla="*/ 3456 w 5811"/>
              <a:gd name="T29" fmla="*/ 438 h 5684"/>
              <a:gd name="T30" fmla="*/ 5811 w 5811"/>
              <a:gd name="T31" fmla="*/ 2794 h 5684"/>
              <a:gd name="T32" fmla="*/ 5719 w 5811"/>
              <a:gd name="T33" fmla="*/ 2887 h 5684"/>
              <a:gd name="T34" fmla="*/ 5719 w 5811"/>
              <a:gd name="T35" fmla="*/ 2900 h 5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1" h="5684">
                <a:moveTo>
                  <a:pt x="5719" y="2900"/>
                </a:moveTo>
                <a:cubicBezTo>
                  <a:pt x="5705" y="2900"/>
                  <a:pt x="5705" y="2900"/>
                  <a:pt x="5705" y="2900"/>
                </a:cubicBezTo>
                <a:cubicBezTo>
                  <a:pt x="3456" y="5150"/>
                  <a:pt x="3456" y="5150"/>
                  <a:pt x="3456" y="5150"/>
                </a:cubicBezTo>
                <a:cubicBezTo>
                  <a:pt x="3366" y="5060"/>
                  <a:pt x="3366" y="5060"/>
                  <a:pt x="3366" y="5060"/>
                </a:cubicBezTo>
                <a:cubicBezTo>
                  <a:pt x="5525" y="2900"/>
                  <a:pt x="5525" y="2900"/>
                  <a:pt x="5525" y="2900"/>
                </a:cubicBezTo>
                <a:cubicBezTo>
                  <a:pt x="1195" y="2900"/>
                  <a:pt x="1195" y="2900"/>
                  <a:pt x="1195" y="2900"/>
                </a:cubicBezTo>
                <a:cubicBezTo>
                  <a:pt x="1183" y="3928"/>
                  <a:pt x="800" y="4917"/>
                  <a:pt x="113" y="5684"/>
                </a:cubicBezTo>
                <a:cubicBezTo>
                  <a:pt x="18" y="5599"/>
                  <a:pt x="18" y="5599"/>
                  <a:pt x="18" y="5599"/>
                </a:cubicBezTo>
                <a:cubicBezTo>
                  <a:pt x="695" y="4843"/>
                  <a:pt x="1068" y="3868"/>
                  <a:pt x="1068" y="2852"/>
                </a:cubicBezTo>
                <a:cubicBezTo>
                  <a:pt x="1068" y="1827"/>
                  <a:pt x="689" y="845"/>
                  <a:pt x="0" y="86"/>
                </a:cubicBezTo>
                <a:cubicBezTo>
                  <a:pt x="94" y="0"/>
                  <a:pt x="94" y="0"/>
                  <a:pt x="94" y="0"/>
                </a:cubicBezTo>
                <a:cubicBezTo>
                  <a:pt x="786" y="763"/>
                  <a:pt x="1175" y="1744"/>
                  <a:pt x="1194" y="2772"/>
                </a:cubicBezTo>
                <a:cubicBezTo>
                  <a:pt x="5610" y="2772"/>
                  <a:pt x="5610" y="2772"/>
                  <a:pt x="5610" y="2772"/>
                </a:cubicBezTo>
                <a:cubicBezTo>
                  <a:pt x="3366" y="528"/>
                  <a:pt x="3366" y="528"/>
                  <a:pt x="3366" y="528"/>
                </a:cubicBezTo>
                <a:cubicBezTo>
                  <a:pt x="3456" y="438"/>
                  <a:pt x="3456" y="438"/>
                  <a:pt x="3456" y="438"/>
                </a:cubicBezTo>
                <a:cubicBezTo>
                  <a:pt x="5811" y="2794"/>
                  <a:pt x="5811" y="2794"/>
                  <a:pt x="5811" y="2794"/>
                </a:cubicBezTo>
                <a:cubicBezTo>
                  <a:pt x="5719" y="2887"/>
                  <a:pt x="5719" y="2887"/>
                  <a:pt x="5719" y="2887"/>
                </a:cubicBezTo>
                <a:lnTo>
                  <a:pt x="5719" y="290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useBgFill="1">
        <p:nvSpPr>
          <p:cNvPr id="9" name="DELAY"/>
          <p:cNvSpPr/>
          <p:nvPr/>
        </p:nvSpPr>
        <p:spPr bwMode="auto">
          <a:xfrm>
            <a:off x="12188825" y="-816883"/>
            <a:ext cx="818263" cy="81826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Freeform 5"/>
          <p:cNvSpPr>
            <a:spLocks noEditPoints="1"/>
          </p:cNvSpPr>
          <p:nvPr/>
        </p:nvSpPr>
        <p:spPr bwMode="auto">
          <a:xfrm>
            <a:off x="5413704" y="3340673"/>
            <a:ext cx="931969" cy="278549"/>
          </a:xfrm>
          <a:custGeom>
            <a:avLst/>
            <a:gdLst>
              <a:gd name="T0" fmla="*/ 195 w 5410"/>
              <a:gd name="T1" fmla="*/ 608 h 1617"/>
              <a:gd name="T2" fmla="*/ 97 w 5410"/>
              <a:gd name="T3" fmla="*/ 312 h 1617"/>
              <a:gd name="T4" fmla="*/ 870 w 5410"/>
              <a:gd name="T5" fmla="*/ 302 h 1617"/>
              <a:gd name="T6" fmla="*/ 662 w 5410"/>
              <a:gd name="T7" fmla="*/ 608 h 1617"/>
              <a:gd name="T8" fmla="*/ 773 w 5410"/>
              <a:gd name="T9" fmla="*/ 308 h 1617"/>
              <a:gd name="T10" fmla="*/ 1083 w 5410"/>
              <a:gd name="T11" fmla="*/ 16 h 1617"/>
              <a:gd name="T12" fmla="*/ 1230 w 5410"/>
              <a:gd name="T13" fmla="*/ 533 h 1617"/>
              <a:gd name="T14" fmla="*/ 1381 w 5410"/>
              <a:gd name="T15" fmla="*/ 533 h 1617"/>
              <a:gd name="T16" fmla="*/ 1691 w 5410"/>
              <a:gd name="T17" fmla="*/ 16 h 1617"/>
              <a:gd name="T18" fmla="*/ 2023 w 5410"/>
              <a:gd name="T19" fmla="*/ 604 h 1617"/>
              <a:gd name="T20" fmla="*/ 2283 w 5410"/>
              <a:gd name="T21" fmla="*/ 604 h 1617"/>
              <a:gd name="T22" fmla="*/ 2590 w 5410"/>
              <a:gd name="T23" fmla="*/ 0 h 1617"/>
              <a:gd name="T24" fmla="*/ 2729 w 5410"/>
              <a:gd name="T25" fmla="*/ 530 h 1617"/>
              <a:gd name="T26" fmla="*/ 2586 w 5410"/>
              <a:gd name="T27" fmla="*/ 76 h 1617"/>
              <a:gd name="T28" fmla="*/ 2891 w 5410"/>
              <a:gd name="T29" fmla="*/ 16 h 1617"/>
              <a:gd name="T30" fmla="*/ 3131 w 5410"/>
              <a:gd name="T31" fmla="*/ 16 h 1617"/>
              <a:gd name="T32" fmla="*/ 3338 w 5410"/>
              <a:gd name="T33" fmla="*/ 316 h 1617"/>
              <a:gd name="T34" fmla="*/ 3547 w 5410"/>
              <a:gd name="T35" fmla="*/ 0 h 1617"/>
              <a:gd name="T36" fmla="*/ 3541 w 5410"/>
              <a:gd name="T37" fmla="*/ 533 h 1617"/>
              <a:gd name="T38" fmla="*/ 3943 w 5410"/>
              <a:gd name="T39" fmla="*/ 604 h 1617"/>
              <a:gd name="T40" fmla="*/ 4091 w 5410"/>
              <a:gd name="T41" fmla="*/ 16 h 1617"/>
              <a:gd name="T42" fmla="*/ 4295 w 5410"/>
              <a:gd name="T43" fmla="*/ 316 h 1617"/>
              <a:gd name="T44" fmla="*/ 4393 w 5410"/>
              <a:gd name="T45" fmla="*/ 312 h 1617"/>
              <a:gd name="T46" fmla="*/ 4903 w 5410"/>
              <a:gd name="T47" fmla="*/ 16 h 1617"/>
              <a:gd name="T48" fmla="*/ 5356 w 5410"/>
              <a:gd name="T49" fmla="*/ 530 h 1617"/>
              <a:gd name="T50" fmla="*/ 5059 w 5410"/>
              <a:gd name="T51" fmla="*/ 533 h 1617"/>
              <a:gd name="T52" fmla="*/ 5104 w 5410"/>
              <a:gd name="T53" fmla="*/ 312 h 1617"/>
              <a:gd name="T54" fmla="*/ 52 w 5410"/>
              <a:gd name="T55" fmla="*/ 1542 h 1617"/>
              <a:gd name="T56" fmla="*/ 202 w 5410"/>
              <a:gd name="T57" fmla="*/ 1542 h 1617"/>
              <a:gd name="T58" fmla="*/ 511 w 5410"/>
              <a:gd name="T59" fmla="*/ 1012 h 1617"/>
              <a:gd name="T60" fmla="*/ 921 w 5410"/>
              <a:gd name="T61" fmla="*/ 1009 h 1617"/>
              <a:gd name="T62" fmla="*/ 1060 w 5410"/>
              <a:gd name="T63" fmla="*/ 1539 h 1617"/>
              <a:gd name="T64" fmla="*/ 917 w 5410"/>
              <a:gd name="T65" fmla="*/ 1085 h 1617"/>
              <a:gd name="T66" fmla="*/ 1179 w 5410"/>
              <a:gd name="T67" fmla="*/ 1325 h 1617"/>
              <a:gd name="T68" fmla="*/ 1388 w 5410"/>
              <a:gd name="T69" fmla="*/ 1009 h 1617"/>
              <a:gd name="T70" fmla="*/ 1381 w 5410"/>
              <a:gd name="T71" fmla="*/ 1542 h 1617"/>
              <a:gd name="T72" fmla="*/ 1691 w 5410"/>
              <a:gd name="T73" fmla="*/ 1012 h 1617"/>
              <a:gd name="T74" fmla="*/ 2086 w 5410"/>
              <a:gd name="T75" fmla="*/ 1617 h 1617"/>
              <a:gd name="T76" fmla="*/ 1988 w 5410"/>
              <a:gd name="T77" fmla="*/ 1321 h 1617"/>
              <a:gd name="T78" fmla="*/ 2503 w 5410"/>
              <a:gd name="T79" fmla="*/ 1012 h 1617"/>
              <a:gd name="T80" fmla="*/ 2743 w 5410"/>
              <a:gd name="T81" fmla="*/ 1012 h 1617"/>
              <a:gd name="T82" fmla="*/ 2902 w 5410"/>
              <a:gd name="T83" fmla="*/ 1089 h 1617"/>
              <a:gd name="T84" fmla="*/ 3251 w 5410"/>
              <a:gd name="T85" fmla="*/ 1311 h 1617"/>
              <a:gd name="T86" fmla="*/ 3154 w 5410"/>
              <a:gd name="T87" fmla="*/ 1317 h 1617"/>
              <a:gd name="T88" fmla="*/ 3366 w 5410"/>
              <a:gd name="T89" fmla="*/ 1542 h 1617"/>
              <a:gd name="T90" fmla="*/ 3517 w 5410"/>
              <a:gd name="T91" fmla="*/ 1542 h 1617"/>
              <a:gd name="T92" fmla="*/ 3991 w 5410"/>
              <a:gd name="T93" fmla="*/ 1009 h 1617"/>
              <a:gd name="T94" fmla="*/ 4130 w 5410"/>
              <a:gd name="T95" fmla="*/ 1539 h 1617"/>
              <a:gd name="T96" fmla="*/ 3986 w 5410"/>
              <a:gd name="T97" fmla="*/ 1085 h 1617"/>
              <a:gd name="T98" fmla="*/ 4383 w 5410"/>
              <a:gd name="T99" fmla="*/ 1600 h 1617"/>
              <a:gd name="T100" fmla="*/ 4494 w 5410"/>
              <a:gd name="T101" fmla="*/ 1325 h 1617"/>
              <a:gd name="T102" fmla="*/ 4703 w 5410"/>
              <a:gd name="T103" fmla="*/ 1009 h 1617"/>
              <a:gd name="T104" fmla="*/ 4696 w 5410"/>
              <a:gd name="T105" fmla="*/ 1542 h 1617"/>
              <a:gd name="T106" fmla="*/ 5155 w 5410"/>
              <a:gd name="T107" fmla="*/ 1617 h 1617"/>
              <a:gd name="T108" fmla="*/ 5058 w 5410"/>
              <a:gd name="T109" fmla="*/ 1321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10" h="1617">
                <a:moveTo>
                  <a:pt x="209" y="0"/>
                </a:moveTo>
                <a:cubicBezTo>
                  <a:pt x="141" y="0"/>
                  <a:pt x="90" y="27"/>
                  <a:pt x="54" y="80"/>
                </a:cubicBezTo>
                <a:cubicBezTo>
                  <a:pt x="18" y="133"/>
                  <a:pt x="0" y="212"/>
                  <a:pt x="0" y="316"/>
                </a:cubicBezTo>
                <a:cubicBezTo>
                  <a:pt x="0" y="411"/>
                  <a:pt x="17" y="483"/>
                  <a:pt x="52" y="533"/>
                </a:cubicBezTo>
                <a:cubicBezTo>
                  <a:pt x="86" y="583"/>
                  <a:pt x="134" y="608"/>
                  <a:pt x="195" y="608"/>
                </a:cubicBezTo>
                <a:cubicBezTo>
                  <a:pt x="261" y="608"/>
                  <a:pt x="312" y="582"/>
                  <a:pt x="348" y="530"/>
                </a:cubicBezTo>
                <a:cubicBezTo>
                  <a:pt x="385" y="477"/>
                  <a:pt x="403" y="401"/>
                  <a:pt x="403" y="302"/>
                </a:cubicBezTo>
                <a:cubicBezTo>
                  <a:pt x="403" y="101"/>
                  <a:pt x="339" y="0"/>
                  <a:pt x="209" y="0"/>
                </a:cubicBezTo>
                <a:close/>
                <a:moveTo>
                  <a:pt x="202" y="533"/>
                </a:moveTo>
                <a:cubicBezTo>
                  <a:pt x="132" y="533"/>
                  <a:pt x="97" y="459"/>
                  <a:pt x="97" y="312"/>
                </a:cubicBezTo>
                <a:cubicBezTo>
                  <a:pt x="97" y="155"/>
                  <a:pt x="133" y="76"/>
                  <a:pt x="205" y="76"/>
                </a:cubicBezTo>
                <a:cubicBezTo>
                  <a:pt x="272" y="76"/>
                  <a:pt x="306" y="153"/>
                  <a:pt x="306" y="308"/>
                </a:cubicBezTo>
                <a:cubicBezTo>
                  <a:pt x="306" y="458"/>
                  <a:pt x="271" y="533"/>
                  <a:pt x="202" y="533"/>
                </a:cubicBezTo>
                <a:close/>
                <a:moveTo>
                  <a:pt x="815" y="530"/>
                </a:moveTo>
                <a:cubicBezTo>
                  <a:pt x="852" y="477"/>
                  <a:pt x="870" y="401"/>
                  <a:pt x="870" y="302"/>
                </a:cubicBezTo>
                <a:cubicBezTo>
                  <a:pt x="870" y="101"/>
                  <a:pt x="805" y="0"/>
                  <a:pt x="676" y="0"/>
                </a:cubicBezTo>
                <a:cubicBezTo>
                  <a:pt x="608" y="0"/>
                  <a:pt x="557" y="27"/>
                  <a:pt x="521" y="80"/>
                </a:cubicBezTo>
                <a:cubicBezTo>
                  <a:pt x="485" y="133"/>
                  <a:pt x="467" y="212"/>
                  <a:pt x="467" y="316"/>
                </a:cubicBezTo>
                <a:cubicBezTo>
                  <a:pt x="467" y="411"/>
                  <a:pt x="484" y="483"/>
                  <a:pt x="518" y="533"/>
                </a:cubicBezTo>
                <a:cubicBezTo>
                  <a:pt x="553" y="583"/>
                  <a:pt x="601" y="608"/>
                  <a:pt x="662" y="608"/>
                </a:cubicBezTo>
                <a:cubicBezTo>
                  <a:pt x="728" y="608"/>
                  <a:pt x="779" y="582"/>
                  <a:pt x="815" y="530"/>
                </a:cubicBezTo>
                <a:close/>
                <a:moveTo>
                  <a:pt x="669" y="533"/>
                </a:moveTo>
                <a:cubicBezTo>
                  <a:pt x="599" y="533"/>
                  <a:pt x="564" y="459"/>
                  <a:pt x="564" y="312"/>
                </a:cubicBezTo>
                <a:cubicBezTo>
                  <a:pt x="564" y="155"/>
                  <a:pt x="600" y="76"/>
                  <a:pt x="671" y="76"/>
                </a:cubicBezTo>
                <a:cubicBezTo>
                  <a:pt x="739" y="76"/>
                  <a:pt x="773" y="153"/>
                  <a:pt x="773" y="308"/>
                </a:cubicBezTo>
                <a:cubicBezTo>
                  <a:pt x="773" y="458"/>
                  <a:pt x="738" y="533"/>
                  <a:pt x="669" y="533"/>
                </a:cubicBezTo>
                <a:close/>
                <a:moveTo>
                  <a:pt x="1083" y="604"/>
                </a:moveTo>
                <a:cubicBezTo>
                  <a:pt x="971" y="604"/>
                  <a:pt x="971" y="604"/>
                  <a:pt x="971" y="604"/>
                </a:cubicBezTo>
                <a:cubicBezTo>
                  <a:pt x="971" y="16"/>
                  <a:pt x="971" y="16"/>
                  <a:pt x="971" y="16"/>
                </a:cubicBezTo>
                <a:cubicBezTo>
                  <a:pt x="1083" y="16"/>
                  <a:pt x="1083" y="16"/>
                  <a:pt x="1083" y="16"/>
                </a:cubicBezTo>
                <a:lnTo>
                  <a:pt x="1083" y="604"/>
                </a:lnTo>
                <a:close/>
                <a:moveTo>
                  <a:pt x="1388" y="0"/>
                </a:moveTo>
                <a:cubicBezTo>
                  <a:pt x="1320" y="0"/>
                  <a:pt x="1269" y="27"/>
                  <a:pt x="1233" y="80"/>
                </a:cubicBezTo>
                <a:cubicBezTo>
                  <a:pt x="1197" y="133"/>
                  <a:pt x="1179" y="212"/>
                  <a:pt x="1179" y="316"/>
                </a:cubicBezTo>
                <a:cubicBezTo>
                  <a:pt x="1179" y="411"/>
                  <a:pt x="1196" y="483"/>
                  <a:pt x="1230" y="533"/>
                </a:cubicBezTo>
                <a:cubicBezTo>
                  <a:pt x="1265" y="583"/>
                  <a:pt x="1313" y="608"/>
                  <a:pt x="1374" y="608"/>
                </a:cubicBezTo>
                <a:cubicBezTo>
                  <a:pt x="1440" y="608"/>
                  <a:pt x="1491" y="582"/>
                  <a:pt x="1527" y="530"/>
                </a:cubicBezTo>
                <a:cubicBezTo>
                  <a:pt x="1564" y="477"/>
                  <a:pt x="1582" y="401"/>
                  <a:pt x="1582" y="302"/>
                </a:cubicBezTo>
                <a:cubicBezTo>
                  <a:pt x="1582" y="101"/>
                  <a:pt x="1517" y="0"/>
                  <a:pt x="1388" y="0"/>
                </a:cubicBezTo>
                <a:close/>
                <a:moveTo>
                  <a:pt x="1381" y="533"/>
                </a:moveTo>
                <a:cubicBezTo>
                  <a:pt x="1311" y="533"/>
                  <a:pt x="1276" y="459"/>
                  <a:pt x="1276" y="312"/>
                </a:cubicBezTo>
                <a:cubicBezTo>
                  <a:pt x="1276" y="155"/>
                  <a:pt x="1312" y="76"/>
                  <a:pt x="1383" y="76"/>
                </a:cubicBezTo>
                <a:cubicBezTo>
                  <a:pt x="1451" y="76"/>
                  <a:pt x="1485" y="153"/>
                  <a:pt x="1485" y="308"/>
                </a:cubicBezTo>
                <a:cubicBezTo>
                  <a:pt x="1485" y="458"/>
                  <a:pt x="1450" y="533"/>
                  <a:pt x="1381" y="533"/>
                </a:cubicBezTo>
                <a:close/>
                <a:moveTo>
                  <a:pt x="1691" y="16"/>
                </a:moveTo>
                <a:cubicBezTo>
                  <a:pt x="1783" y="16"/>
                  <a:pt x="1783" y="16"/>
                  <a:pt x="1783" y="16"/>
                </a:cubicBezTo>
                <a:cubicBezTo>
                  <a:pt x="1783" y="604"/>
                  <a:pt x="1783" y="604"/>
                  <a:pt x="1783" y="604"/>
                </a:cubicBezTo>
                <a:cubicBezTo>
                  <a:pt x="1691" y="604"/>
                  <a:pt x="1691" y="604"/>
                  <a:pt x="1691" y="604"/>
                </a:cubicBezTo>
                <a:lnTo>
                  <a:pt x="1691" y="16"/>
                </a:lnTo>
                <a:close/>
                <a:moveTo>
                  <a:pt x="2023" y="604"/>
                </a:moveTo>
                <a:cubicBezTo>
                  <a:pt x="1931" y="604"/>
                  <a:pt x="1931" y="604"/>
                  <a:pt x="1931" y="604"/>
                </a:cubicBezTo>
                <a:cubicBezTo>
                  <a:pt x="1931" y="16"/>
                  <a:pt x="1931" y="16"/>
                  <a:pt x="1931" y="16"/>
                </a:cubicBezTo>
                <a:cubicBezTo>
                  <a:pt x="2023" y="16"/>
                  <a:pt x="2023" y="16"/>
                  <a:pt x="2023" y="16"/>
                </a:cubicBezTo>
                <a:lnTo>
                  <a:pt x="2023" y="604"/>
                </a:lnTo>
                <a:close/>
                <a:moveTo>
                  <a:pt x="2283" y="604"/>
                </a:moveTo>
                <a:cubicBezTo>
                  <a:pt x="2171" y="604"/>
                  <a:pt x="2171" y="604"/>
                  <a:pt x="2171" y="604"/>
                </a:cubicBezTo>
                <a:cubicBezTo>
                  <a:pt x="2171" y="16"/>
                  <a:pt x="2171" y="16"/>
                  <a:pt x="2171" y="16"/>
                </a:cubicBezTo>
                <a:cubicBezTo>
                  <a:pt x="2283" y="16"/>
                  <a:pt x="2283" y="16"/>
                  <a:pt x="2283" y="16"/>
                </a:cubicBezTo>
                <a:lnTo>
                  <a:pt x="2283" y="604"/>
                </a:lnTo>
                <a:close/>
                <a:moveTo>
                  <a:pt x="2590" y="0"/>
                </a:moveTo>
                <a:cubicBezTo>
                  <a:pt x="2522" y="0"/>
                  <a:pt x="2471" y="27"/>
                  <a:pt x="2435" y="80"/>
                </a:cubicBezTo>
                <a:cubicBezTo>
                  <a:pt x="2399" y="133"/>
                  <a:pt x="2381" y="212"/>
                  <a:pt x="2381" y="316"/>
                </a:cubicBezTo>
                <a:cubicBezTo>
                  <a:pt x="2381" y="411"/>
                  <a:pt x="2398" y="483"/>
                  <a:pt x="2433" y="533"/>
                </a:cubicBezTo>
                <a:cubicBezTo>
                  <a:pt x="2467" y="583"/>
                  <a:pt x="2515" y="608"/>
                  <a:pt x="2576" y="608"/>
                </a:cubicBezTo>
                <a:cubicBezTo>
                  <a:pt x="2642" y="608"/>
                  <a:pt x="2693" y="582"/>
                  <a:pt x="2729" y="530"/>
                </a:cubicBezTo>
                <a:cubicBezTo>
                  <a:pt x="2766" y="477"/>
                  <a:pt x="2784" y="401"/>
                  <a:pt x="2784" y="302"/>
                </a:cubicBezTo>
                <a:cubicBezTo>
                  <a:pt x="2784" y="101"/>
                  <a:pt x="2720" y="0"/>
                  <a:pt x="2590" y="0"/>
                </a:cubicBezTo>
                <a:close/>
                <a:moveTo>
                  <a:pt x="2583" y="533"/>
                </a:moveTo>
                <a:cubicBezTo>
                  <a:pt x="2513" y="533"/>
                  <a:pt x="2478" y="459"/>
                  <a:pt x="2478" y="312"/>
                </a:cubicBezTo>
                <a:cubicBezTo>
                  <a:pt x="2478" y="155"/>
                  <a:pt x="2514" y="76"/>
                  <a:pt x="2586" y="76"/>
                </a:cubicBezTo>
                <a:cubicBezTo>
                  <a:pt x="2653" y="76"/>
                  <a:pt x="2687" y="153"/>
                  <a:pt x="2687" y="308"/>
                </a:cubicBezTo>
                <a:cubicBezTo>
                  <a:pt x="2687" y="458"/>
                  <a:pt x="2652" y="533"/>
                  <a:pt x="2583" y="533"/>
                </a:cubicBezTo>
                <a:close/>
                <a:moveTo>
                  <a:pt x="2983" y="604"/>
                </a:moveTo>
                <a:cubicBezTo>
                  <a:pt x="2891" y="604"/>
                  <a:pt x="2891" y="604"/>
                  <a:pt x="2891" y="604"/>
                </a:cubicBezTo>
                <a:cubicBezTo>
                  <a:pt x="2891" y="16"/>
                  <a:pt x="2891" y="16"/>
                  <a:pt x="2891" y="16"/>
                </a:cubicBezTo>
                <a:cubicBezTo>
                  <a:pt x="2983" y="16"/>
                  <a:pt x="2983" y="16"/>
                  <a:pt x="2983" y="16"/>
                </a:cubicBezTo>
                <a:lnTo>
                  <a:pt x="2983" y="604"/>
                </a:lnTo>
                <a:close/>
                <a:moveTo>
                  <a:pt x="3243" y="604"/>
                </a:moveTo>
                <a:cubicBezTo>
                  <a:pt x="3131" y="604"/>
                  <a:pt x="3131" y="604"/>
                  <a:pt x="3131" y="604"/>
                </a:cubicBezTo>
                <a:cubicBezTo>
                  <a:pt x="3131" y="16"/>
                  <a:pt x="3131" y="16"/>
                  <a:pt x="3131" y="16"/>
                </a:cubicBezTo>
                <a:cubicBezTo>
                  <a:pt x="3243" y="16"/>
                  <a:pt x="3243" y="16"/>
                  <a:pt x="3243" y="16"/>
                </a:cubicBezTo>
                <a:lnTo>
                  <a:pt x="3243" y="604"/>
                </a:lnTo>
                <a:close/>
                <a:moveTo>
                  <a:pt x="3547" y="0"/>
                </a:moveTo>
                <a:cubicBezTo>
                  <a:pt x="3480" y="0"/>
                  <a:pt x="3428" y="27"/>
                  <a:pt x="3392" y="80"/>
                </a:cubicBezTo>
                <a:cubicBezTo>
                  <a:pt x="3356" y="133"/>
                  <a:pt x="3338" y="212"/>
                  <a:pt x="3338" y="316"/>
                </a:cubicBezTo>
                <a:cubicBezTo>
                  <a:pt x="3338" y="411"/>
                  <a:pt x="3355" y="483"/>
                  <a:pt x="3390" y="533"/>
                </a:cubicBezTo>
                <a:cubicBezTo>
                  <a:pt x="3424" y="583"/>
                  <a:pt x="3472" y="608"/>
                  <a:pt x="3533" y="608"/>
                </a:cubicBezTo>
                <a:cubicBezTo>
                  <a:pt x="3599" y="608"/>
                  <a:pt x="3650" y="582"/>
                  <a:pt x="3687" y="530"/>
                </a:cubicBezTo>
                <a:cubicBezTo>
                  <a:pt x="3723" y="477"/>
                  <a:pt x="3741" y="401"/>
                  <a:pt x="3741" y="302"/>
                </a:cubicBezTo>
                <a:cubicBezTo>
                  <a:pt x="3741" y="101"/>
                  <a:pt x="3677" y="0"/>
                  <a:pt x="3547" y="0"/>
                </a:cubicBezTo>
                <a:close/>
                <a:moveTo>
                  <a:pt x="3541" y="533"/>
                </a:moveTo>
                <a:cubicBezTo>
                  <a:pt x="3470" y="533"/>
                  <a:pt x="3435" y="459"/>
                  <a:pt x="3435" y="312"/>
                </a:cubicBezTo>
                <a:cubicBezTo>
                  <a:pt x="3435" y="155"/>
                  <a:pt x="3471" y="76"/>
                  <a:pt x="3543" y="76"/>
                </a:cubicBezTo>
                <a:cubicBezTo>
                  <a:pt x="3610" y="76"/>
                  <a:pt x="3644" y="153"/>
                  <a:pt x="3644" y="308"/>
                </a:cubicBezTo>
                <a:cubicBezTo>
                  <a:pt x="3644" y="458"/>
                  <a:pt x="3610" y="533"/>
                  <a:pt x="3541" y="533"/>
                </a:cubicBezTo>
                <a:close/>
                <a:moveTo>
                  <a:pt x="3943" y="604"/>
                </a:moveTo>
                <a:cubicBezTo>
                  <a:pt x="3851" y="604"/>
                  <a:pt x="3851" y="604"/>
                  <a:pt x="3851" y="604"/>
                </a:cubicBezTo>
                <a:cubicBezTo>
                  <a:pt x="3851" y="16"/>
                  <a:pt x="3851" y="16"/>
                  <a:pt x="3851" y="16"/>
                </a:cubicBezTo>
                <a:cubicBezTo>
                  <a:pt x="3943" y="16"/>
                  <a:pt x="3943" y="16"/>
                  <a:pt x="3943" y="16"/>
                </a:cubicBezTo>
                <a:lnTo>
                  <a:pt x="3943" y="604"/>
                </a:lnTo>
                <a:close/>
                <a:moveTo>
                  <a:pt x="4091" y="16"/>
                </a:moveTo>
                <a:cubicBezTo>
                  <a:pt x="4183" y="16"/>
                  <a:pt x="4183" y="16"/>
                  <a:pt x="4183" y="16"/>
                </a:cubicBezTo>
                <a:cubicBezTo>
                  <a:pt x="4183" y="604"/>
                  <a:pt x="4183" y="604"/>
                  <a:pt x="4183" y="604"/>
                </a:cubicBezTo>
                <a:cubicBezTo>
                  <a:pt x="4091" y="604"/>
                  <a:pt x="4091" y="604"/>
                  <a:pt x="4091" y="604"/>
                </a:cubicBezTo>
                <a:lnTo>
                  <a:pt x="4091" y="16"/>
                </a:lnTo>
                <a:close/>
                <a:moveTo>
                  <a:pt x="4644" y="530"/>
                </a:moveTo>
                <a:cubicBezTo>
                  <a:pt x="4680" y="477"/>
                  <a:pt x="4698" y="401"/>
                  <a:pt x="4698" y="302"/>
                </a:cubicBezTo>
                <a:cubicBezTo>
                  <a:pt x="4698" y="101"/>
                  <a:pt x="4634" y="0"/>
                  <a:pt x="4504" y="0"/>
                </a:cubicBezTo>
                <a:cubicBezTo>
                  <a:pt x="4437" y="0"/>
                  <a:pt x="4385" y="27"/>
                  <a:pt x="4349" y="80"/>
                </a:cubicBezTo>
                <a:cubicBezTo>
                  <a:pt x="4313" y="133"/>
                  <a:pt x="4295" y="212"/>
                  <a:pt x="4295" y="316"/>
                </a:cubicBezTo>
                <a:cubicBezTo>
                  <a:pt x="4295" y="411"/>
                  <a:pt x="4312" y="483"/>
                  <a:pt x="4347" y="533"/>
                </a:cubicBezTo>
                <a:cubicBezTo>
                  <a:pt x="4381" y="583"/>
                  <a:pt x="4429" y="608"/>
                  <a:pt x="4490" y="608"/>
                </a:cubicBezTo>
                <a:cubicBezTo>
                  <a:pt x="4556" y="608"/>
                  <a:pt x="4607" y="582"/>
                  <a:pt x="4644" y="530"/>
                </a:cubicBezTo>
                <a:close/>
                <a:moveTo>
                  <a:pt x="4498" y="533"/>
                </a:moveTo>
                <a:cubicBezTo>
                  <a:pt x="4428" y="533"/>
                  <a:pt x="4393" y="459"/>
                  <a:pt x="4393" y="312"/>
                </a:cubicBezTo>
                <a:cubicBezTo>
                  <a:pt x="4393" y="155"/>
                  <a:pt x="4428" y="76"/>
                  <a:pt x="4500" y="76"/>
                </a:cubicBezTo>
                <a:cubicBezTo>
                  <a:pt x="4567" y="76"/>
                  <a:pt x="4601" y="153"/>
                  <a:pt x="4601" y="308"/>
                </a:cubicBezTo>
                <a:cubicBezTo>
                  <a:pt x="4601" y="458"/>
                  <a:pt x="4567" y="533"/>
                  <a:pt x="4498" y="533"/>
                </a:cubicBezTo>
                <a:close/>
                <a:moveTo>
                  <a:pt x="4811" y="16"/>
                </a:moveTo>
                <a:cubicBezTo>
                  <a:pt x="4903" y="16"/>
                  <a:pt x="4903" y="16"/>
                  <a:pt x="4903" y="16"/>
                </a:cubicBezTo>
                <a:cubicBezTo>
                  <a:pt x="4903" y="604"/>
                  <a:pt x="4903" y="604"/>
                  <a:pt x="4903" y="604"/>
                </a:cubicBezTo>
                <a:cubicBezTo>
                  <a:pt x="4811" y="604"/>
                  <a:pt x="4811" y="604"/>
                  <a:pt x="4811" y="604"/>
                </a:cubicBezTo>
                <a:lnTo>
                  <a:pt x="4811" y="16"/>
                </a:lnTo>
                <a:close/>
                <a:moveTo>
                  <a:pt x="5202" y="608"/>
                </a:moveTo>
                <a:cubicBezTo>
                  <a:pt x="5268" y="608"/>
                  <a:pt x="5319" y="582"/>
                  <a:pt x="5356" y="530"/>
                </a:cubicBezTo>
                <a:cubicBezTo>
                  <a:pt x="5392" y="477"/>
                  <a:pt x="5410" y="401"/>
                  <a:pt x="5410" y="302"/>
                </a:cubicBezTo>
                <a:cubicBezTo>
                  <a:pt x="5410" y="101"/>
                  <a:pt x="5346" y="0"/>
                  <a:pt x="5216" y="0"/>
                </a:cubicBezTo>
                <a:cubicBezTo>
                  <a:pt x="5149" y="0"/>
                  <a:pt x="5097" y="27"/>
                  <a:pt x="5061" y="80"/>
                </a:cubicBezTo>
                <a:cubicBezTo>
                  <a:pt x="5025" y="133"/>
                  <a:pt x="5007" y="212"/>
                  <a:pt x="5007" y="316"/>
                </a:cubicBezTo>
                <a:cubicBezTo>
                  <a:pt x="5007" y="411"/>
                  <a:pt x="5024" y="483"/>
                  <a:pt x="5059" y="533"/>
                </a:cubicBezTo>
                <a:cubicBezTo>
                  <a:pt x="5093" y="583"/>
                  <a:pt x="5141" y="608"/>
                  <a:pt x="5202" y="608"/>
                </a:cubicBezTo>
                <a:close/>
                <a:moveTo>
                  <a:pt x="5212" y="76"/>
                </a:moveTo>
                <a:cubicBezTo>
                  <a:pt x="5279" y="76"/>
                  <a:pt x="5313" y="153"/>
                  <a:pt x="5313" y="308"/>
                </a:cubicBezTo>
                <a:cubicBezTo>
                  <a:pt x="5313" y="458"/>
                  <a:pt x="5279" y="533"/>
                  <a:pt x="5210" y="533"/>
                </a:cubicBezTo>
                <a:cubicBezTo>
                  <a:pt x="5140" y="533"/>
                  <a:pt x="5104" y="459"/>
                  <a:pt x="5104" y="312"/>
                </a:cubicBezTo>
                <a:cubicBezTo>
                  <a:pt x="5104" y="155"/>
                  <a:pt x="5140" y="76"/>
                  <a:pt x="5212" y="76"/>
                </a:cubicBezTo>
                <a:close/>
                <a:moveTo>
                  <a:pt x="209" y="1009"/>
                </a:moveTo>
                <a:cubicBezTo>
                  <a:pt x="141" y="1009"/>
                  <a:pt x="90" y="1036"/>
                  <a:pt x="54" y="1089"/>
                </a:cubicBezTo>
                <a:cubicBezTo>
                  <a:pt x="18" y="1142"/>
                  <a:pt x="0" y="1221"/>
                  <a:pt x="0" y="1325"/>
                </a:cubicBezTo>
                <a:cubicBezTo>
                  <a:pt x="0" y="1420"/>
                  <a:pt x="17" y="1492"/>
                  <a:pt x="52" y="1542"/>
                </a:cubicBezTo>
                <a:cubicBezTo>
                  <a:pt x="86" y="1592"/>
                  <a:pt x="134" y="1617"/>
                  <a:pt x="195" y="1617"/>
                </a:cubicBezTo>
                <a:cubicBezTo>
                  <a:pt x="261" y="1617"/>
                  <a:pt x="312" y="1591"/>
                  <a:pt x="348" y="1539"/>
                </a:cubicBezTo>
                <a:cubicBezTo>
                  <a:pt x="385" y="1486"/>
                  <a:pt x="403" y="1410"/>
                  <a:pt x="403" y="1311"/>
                </a:cubicBezTo>
                <a:cubicBezTo>
                  <a:pt x="403" y="1110"/>
                  <a:pt x="339" y="1009"/>
                  <a:pt x="209" y="1009"/>
                </a:cubicBezTo>
                <a:close/>
                <a:moveTo>
                  <a:pt x="202" y="1542"/>
                </a:moveTo>
                <a:cubicBezTo>
                  <a:pt x="132" y="1542"/>
                  <a:pt x="97" y="1468"/>
                  <a:pt x="97" y="1321"/>
                </a:cubicBezTo>
                <a:cubicBezTo>
                  <a:pt x="97" y="1164"/>
                  <a:pt x="133" y="1085"/>
                  <a:pt x="205" y="1085"/>
                </a:cubicBezTo>
                <a:cubicBezTo>
                  <a:pt x="272" y="1085"/>
                  <a:pt x="306" y="1162"/>
                  <a:pt x="306" y="1317"/>
                </a:cubicBezTo>
                <a:cubicBezTo>
                  <a:pt x="306" y="1467"/>
                  <a:pt x="271" y="1542"/>
                  <a:pt x="202" y="1542"/>
                </a:cubicBezTo>
                <a:close/>
                <a:moveTo>
                  <a:pt x="511" y="1012"/>
                </a:moveTo>
                <a:cubicBezTo>
                  <a:pt x="603" y="1012"/>
                  <a:pt x="603" y="1012"/>
                  <a:pt x="603" y="1012"/>
                </a:cubicBezTo>
                <a:cubicBezTo>
                  <a:pt x="603" y="1600"/>
                  <a:pt x="603" y="1600"/>
                  <a:pt x="603" y="1600"/>
                </a:cubicBezTo>
                <a:cubicBezTo>
                  <a:pt x="511" y="1600"/>
                  <a:pt x="511" y="1600"/>
                  <a:pt x="511" y="1600"/>
                </a:cubicBezTo>
                <a:lnTo>
                  <a:pt x="511" y="1012"/>
                </a:lnTo>
                <a:close/>
                <a:moveTo>
                  <a:pt x="921" y="1009"/>
                </a:moveTo>
                <a:cubicBezTo>
                  <a:pt x="853" y="1009"/>
                  <a:pt x="802" y="1036"/>
                  <a:pt x="766" y="1089"/>
                </a:cubicBezTo>
                <a:cubicBezTo>
                  <a:pt x="730" y="1142"/>
                  <a:pt x="712" y="1221"/>
                  <a:pt x="712" y="1325"/>
                </a:cubicBezTo>
                <a:cubicBezTo>
                  <a:pt x="712" y="1420"/>
                  <a:pt x="729" y="1492"/>
                  <a:pt x="764" y="1542"/>
                </a:cubicBezTo>
                <a:cubicBezTo>
                  <a:pt x="798" y="1592"/>
                  <a:pt x="846" y="1617"/>
                  <a:pt x="907" y="1617"/>
                </a:cubicBezTo>
                <a:cubicBezTo>
                  <a:pt x="973" y="1617"/>
                  <a:pt x="1024" y="1591"/>
                  <a:pt x="1060" y="1539"/>
                </a:cubicBezTo>
                <a:cubicBezTo>
                  <a:pt x="1097" y="1486"/>
                  <a:pt x="1115" y="1410"/>
                  <a:pt x="1115" y="1311"/>
                </a:cubicBezTo>
                <a:cubicBezTo>
                  <a:pt x="1115" y="1110"/>
                  <a:pt x="1050" y="1009"/>
                  <a:pt x="921" y="1009"/>
                </a:cubicBezTo>
                <a:close/>
                <a:moveTo>
                  <a:pt x="914" y="1542"/>
                </a:moveTo>
                <a:cubicBezTo>
                  <a:pt x="844" y="1542"/>
                  <a:pt x="809" y="1468"/>
                  <a:pt x="809" y="1321"/>
                </a:cubicBezTo>
                <a:cubicBezTo>
                  <a:pt x="809" y="1164"/>
                  <a:pt x="845" y="1085"/>
                  <a:pt x="917" y="1085"/>
                </a:cubicBezTo>
                <a:cubicBezTo>
                  <a:pt x="984" y="1085"/>
                  <a:pt x="1018" y="1162"/>
                  <a:pt x="1018" y="1317"/>
                </a:cubicBezTo>
                <a:cubicBezTo>
                  <a:pt x="1018" y="1467"/>
                  <a:pt x="983" y="1542"/>
                  <a:pt x="914" y="1542"/>
                </a:cubicBezTo>
                <a:close/>
                <a:moveTo>
                  <a:pt x="1388" y="1009"/>
                </a:moveTo>
                <a:cubicBezTo>
                  <a:pt x="1320" y="1009"/>
                  <a:pt x="1269" y="1036"/>
                  <a:pt x="1233" y="1089"/>
                </a:cubicBezTo>
                <a:cubicBezTo>
                  <a:pt x="1197" y="1142"/>
                  <a:pt x="1179" y="1221"/>
                  <a:pt x="1179" y="1325"/>
                </a:cubicBezTo>
                <a:cubicBezTo>
                  <a:pt x="1179" y="1420"/>
                  <a:pt x="1196" y="1492"/>
                  <a:pt x="1230" y="1542"/>
                </a:cubicBezTo>
                <a:cubicBezTo>
                  <a:pt x="1265" y="1592"/>
                  <a:pt x="1313" y="1617"/>
                  <a:pt x="1374" y="1617"/>
                </a:cubicBezTo>
                <a:cubicBezTo>
                  <a:pt x="1440" y="1617"/>
                  <a:pt x="1491" y="1591"/>
                  <a:pt x="1527" y="1539"/>
                </a:cubicBezTo>
                <a:cubicBezTo>
                  <a:pt x="1564" y="1486"/>
                  <a:pt x="1582" y="1410"/>
                  <a:pt x="1582" y="1311"/>
                </a:cubicBezTo>
                <a:cubicBezTo>
                  <a:pt x="1582" y="1110"/>
                  <a:pt x="1517" y="1009"/>
                  <a:pt x="1388" y="1009"/>
                </a:cubicBezTo>
                <a:close/>
                <a:moveTo>
                  <a:pt x="1381" y="1542"/>
                </a:moveTo>
                <a:cubicBezTo>
                  <a:pt x="1311" y="1542"/>
                  <a:pt x="1276" y="1468"/>
                  <a:pt x="1276" y="1321"/>
                </a:cubicBezTo>
                <a:cubicBezTo>
                  <a:pt x="1276" y="1164"/>
                  <a:pt x="1312" y="1085"/>
                  <a:pt x="1383" y="1085"/>
                </a:cubicBezTo>
                <a:cubicBezTo>
                  <a:pt x="1451" y="1085"/>
                  <a:pt x="1485" y="1162"/>
                  <a:pt x="1485" y="1317"/>
                </a:cubicBezTo>
                <a:cubicBezTo>
                  <a:pt x="1485" y="1467"/>
                  <a:pt x="1450" y="1542"/>
                  <a:pt x="1381" y="1542"/>
                </a:cubicBezTo>
                <a:close/>
                <a:moveTo>
                  <a:pt x="1691" y="1012"/>
                </a:moveTo>
                <a:cubicBezTo>
                  <a:pt x="1783" y="1012"/>
                  <a:pt x="1783" y="1012"/>
                  <a:pt x="1783" y="1012"/>
                </a:cubicBezTo>
                <a:cubicBezTo>
                  <a:pt x="1783" y="1600"/>
                  <a:pt x="1783" y="1600"/>
                  <a:pt x="1783" y="1600"/>
                </a:cubicBezTo>
                <a:cubicBezTo>
                  <a:pt x="1691" y="1600"/>
                  <a:pt x="1691" y="1600"/>
                  <a:pt x="1691" y="1600"/>
                </a:cubicBezTo>
                <a:lnTo>
                  <a:pt x="1691" y="1012"/>
                </a:lnTo>
                <a:close/>
                <a:moveTo>
                  <a:pt x="2100" y="1009"/>
                </a:moveTo>
                <a:cubicBezTo>
                  <a:pt x="2032" y="1009"/>
                  <a:pt x="1980" y="1036"/>
                  <a:pt x="1945" y="1089"/>
                </a:cubicBezTo>
                <a:cubicBezTo>
                  <a:pt x="1909" y="1142"/>
                  <a:pt x="1891" y="1221"/>
                  <a:pt x="1891" y="1325"/>
                </a:cubicBezTo>
                <a:cubicBezTo>
                  <a:pt x="1891" y="1420"/>
                  <a:pt x="1908" y="1492"/>
                  <a:pt x="1942" y="1542"/>
                </a:cubicBezTo>
                <a:cubicBezTo>
                  <a:pt x="1977" y="1592"/>
                  <a:pt x="2025" y="1617"/>
                  <a:pt x="2086" y="1617"/>
                </a:cubicBezTo>
                <a:cubicBezTo>
                  <a:pt x="2152" y="1617"/>
                  <a:pt x="2203" y="1591"/>
                  <a:pt x="2239" y="1539"/>
                </a:cubicBezTo>
                <a:cubicBezTo>
                  <a:pt x="2276" y="1486"/>
                  <a:pt x="2294" y="1410"/>
                  <a:pt x="2294" y="1311"/>
                </a:cubicBezTo>
                <a:cubicBezTo>
                  <a:pt x="2294" y="1110"/>
                  <a:pt x="2229" y="1009"/>
                  <a:pt x="2100" y="1009"/>
                </a:cubicBezTo>
                <a:close/>
                <a:moveTo>
                  <a:pt x="2093" y="1542"/>
                </a:moveTo>
                <a:cubicBezTo>
                  <a:pt x="2023" y="1542"/>
                  <a:pt x="1988" y="1468"/>
                  <a:pt x="1988" y="1321"/>
                </a:cubicBezTo>
                <a:cubicBezTo>
                  <a:pt x="1988" y="1164"/>
                  <a:pt x="2024" y="1085"/>
                  <a:pt x="2095" y="1085"/>
                </a:cubicBezTo>
                <a:cubicBezTo>
                  <a:pt x="2163" y="1085"/>
                  <a:pt x="2197" y="1162"/>
                  <a:pt x="2197" y="1317"/>
                </a:cubicBezTo>
                <a:cubicBezTo>
                  <a:pt x="2197" y="1467"/>
                  <a:pt x="2162" y="1542"/>
                  <a:pt x="2093" y="1542"/>
                </a:cubicBezTo>
                <a:close/>
                <a:moveTo>
                  <a:pt x="2391" y="1012"/>
                </a:moveTo>
                <a:cubicBezTo>
                  <a:pt x="2503" y="1012"/>
                  <a:pt x="2503" y="1012"/>
                  <a:pt x="2503" y="1012"/>
                </a:cubicBezTo>
                <a:cubicBezTo>
                  <a:pt x="2503" y="1600"/>
                  <a:pt x="2503" y="1600"/>
                  <a:pt x="2503" y="1600"/>
                </a:cubicBezTo>
                <a:cubicBezTo>
                  <a:pt x="2391" y="1600"/>
                  <a:pt x="2391" y="1600"/>
                  <a:pt x="2391" y="1600"/>
                </a:cubicBezTo>
                <a:lnTo>
                  <a:pt x="2391" y="1012"/>
                </a:lnTo>
                <a:close/>
                <a:moveTo>
                  <a:pt x="2651" y="1012"/>
                </a:moveTo>
                <a:cubicBezTo>
                  <a:pt x="2743" y="1012"/>
                  <a:pt x="2743" y="1012"/>
                  <a:pt x="2743" y="1012"/>
                </a:cubicBezTo>
                <a:cubicBezTo>
                  <a:pt x="2743" y="1600"/>
                  <a:pt x="2743" y="1600"/>
                  <a:pt x="2743" y="1600"/>
                </a:cubicBezTo>
                <a:cubicBezTo>
                  <a:pt x="2651" y="1600"/>
                  <a:pt x="2651" y="1600"/>
                  <a:pt x="2651" y="1600"/>
                </a:cubicBezTo>
                <a:lnTo>
                  <a:pt x="2651" y="1012"/>
                </a:lnTo>
                <a:close/>
                <a:moveTo>
                  <a:pt x="3057" y="1009"/>
                </a:moveTo>
                <a:cubicBezTo>
                  <a:pt x="2989" y="1009"/>
                  <a:pt x="2938" y="1036"/>
                  <a:pt x="2902" y="1089"/>
                </a:cubicBezTo>
                <a:cubicBezTo>
                  <a:pt x="2866" y="1142"/>
                  <a:pt x="2848" y="1221"/>
                  <a:pt x="2848" y="1325"/>
                </a:cubicBezTo>
                <a:cubicBezTo>
                  <a:pt x="2848" y="1420"/>
                  <a:pt x="2865" y="1492"/>
                  <a:pt x="2899" y="1542"/>
                </a:cubicBezTo>
                <a:cubicBezTo>
                  <a:pt x="2934" y="1592"/>
                  <a:pt x="2982" y="1617"/>
                  <a:pt x="3043" y="1617"/>
                </a:cubicBezTo>
                <a:cubicBezTo>
                  <a:pt x="3109" y="1617"/>
                  <a:pt x="3160" y="1591"/>
                  <a:pt x="3196" y="1539"/>
                </a:cubicBezTo>
                <a:cubicBezTo>
                  <a:pt x="3233" y="1486"/>
                  <a:pt x="3251" y="1410"/>
                  <a:pt x="3251" y="1311"/>
                </a:cubicBezTo>
                <a:cubicBezTo>
                  <a:pt x="3251" y="1110"/>
                  <a:pt x="3186" y="1009"/>
                  <a:pt x="3057" y="1009"/>
                </a:cubicBezTo>
                <a:close/>
                <a:moveTo>
                  <a:pt x="3050" y="1542"/>
                </a:moveTo>
                <a:cubicBezTo>
                  <a:pt x="2980" y="1542"/>
                  <a:pt x="2945" y="1468"/>
                  <a:pt x="2945" y="1321"/>
                </a:cubicBezTo>
                <a:cubicBezTo>
                  <a:pt x="2945" y="1164"/>
                  <a:pt x="2981" y="1085"/>
                  <a:pt x="3052" y="1085"/>
                </a:cubicBezTo>
                <a:cubicBezTo>
                  <a:pt x="3120" y="1085"/>
                  <a:pt x="3154" y="1162"/>
                  <a:pt x="3154" y="1317"/>
                </a:cubicBezTo>
                <a:cubicBezTo>
                  <a:pt x="3154" y="1467"/>
                  <a:pt x="3119" y="1542"/>
                  <a:pt x="3050" y="1542"/>
                </a:cubicBezTo>
                <a:close/>
                <a:moveTo>
                  <a:pt x="3524" y="1009"/>
                </a:moveTo>
                <a:cubicBezTo>
                  <a:pt x="3456" y="1009"/>
                  <a:pt x="3404" y="1036"/>
                  <a:pt x="3369" y="1089"/>
                </a:cubicBezTo>
                <a:cubicBezTo>
                  <a:pt x="3333" y="1142"/>
                  <a:pt x="3315" y="1221"/>
                  <a:pt x="3315" y="1325"/>
                </a:cubicBezTo>
                <a:cubicBezTo>
                  <a:pt x="3315" y="1420"/>
                  <a:pt x="3332" y="1492"/>
                  <a:pt x="3366" y="1542"/>
                </a:cubicBezTo>
                <a:cubicBezTo>
                  <a:pt x="3401" y="1592"/>
                  <a:pt x="3448" y="1617"/>
                  <a:pt x="3510" y="1617"/>
                </a:cubicBezTo>
                <a:cubicBezTo>
                  <a:pt x="3575" y="1617"/>
                  <a:pt x="3627" y="1591"/>
                  <a:pt x="3663" y="1539"/>
                </a:cubicBezTo>
                <a:cubicBezTo>
                  <a:pt x="3700" y="1486"/>
                  <a:pt x="3718" y="1410"/>
                  <a:pt x="3718" y="1311"/>
                </a:cubicBezTo>
                <a:cubicBezTo>
                  <a:pt x="3718" y="1110"/>
                  <a:pt x="3653" y="1009"/>
                  <a:pt x="3524" y="1009"/>
                </a:cubicBezTo>
                <a:close/>
                <a:moveTo>
                  <a:pt x="3517" y="1542"/>
                </a:moveTo>
                <a:cubicBezTo>
                  <a:pt x="3447" y="1542"/>
                  <a:pt x="3412" y="1468"/>
                  <a:pt x="3412" y="1321"/>
                </a:cubicBezTo>
                <a:cubicBezTo>
                  <a:pt x="3412" y="1164"/>
                  <a:pt x="3448" y="1085"/>
                  <a:pt x="3519" y="1085"/>
                </a:cubicBezTo>
                <a:cubicBezTo>
                  <a:pt x="3587" y="1085"/>
                  <a:pt x="3621" y="1162"/>
                  <a:pt x="3621" y="1317"/>
                </a:cubicBezTo>
                <a:cubicBezTo>
                  <a:pt x="3621" y="1467"/>
                  <a:pt x="3586" y="1542"/>
                  <a:pt x="3517" y="1542"/>
                </a:cubicBezTo>
                <a:close/>
                <a:moveTo>
                  <a:pt x="3991" y="1009"/>
                </a:moveTo>
                <a:cubicBezTo>
                  <a:pt x="3923" y="1009"/>
                  <a:pt x="3871" y="1036"/>
                  <a:pt x="3835" y="1089"/>
                </a:cubicBezTo>
                <a:cubicBezTo>
                  <a:pt x="3799" y="1142"/>
                  <a:pt x="3782" y="1221"/>
                  <a:pt x="3782" y="1325"/>
                </a:cubicBezTo>
                <a:cubicBezTo>
                  <a:pt x="3782" y="1420"/>
                  <a:pt x="3799" y="1492"/>
                  <a:pt x="3833" y="1542"/>
                </a:cubicBezTo>
                <a:cubicBezTo>
                  <a:pt x="3867" y="1592"/>
                  <a:pt x="3915" y="1617"/>
                  <a:pt x="3977" y="1617"/>
                </a:cubicBezTo>
                <a:cubicBezTo>
                  <a:pt x="4042" y="1617"/>
                  <a:pt x="4093" y="1591"/>
                  <a:pt x="4130" y="1539"/>
                </a:cubicBezTo>
                <a:cubicBezTo>
                  <a:pt x="4166" y="1486"/>
                  <a:pt x="4185" y="1410"/>
                  <a:pt x="4185" y="1311"/>
                </a:cubicBezTo>
                <a:cubicBezTo>
                  <a:pt x="4185" y="1110"/>
                  <a:pt x="4120" y="1009"/>
                  <a:pt x="3991" y="1009"/>
                </a:cubicBezTo>
                <a:close/>
                <a:moveTo>
                  <a:pt x="3984" y="1542"/>
                </a:moveTo>
                <a:cubicBezTo>
                  <a:pt x="3914" y="1542"/>
                  <a:pt x="3879" y="1468"/>
                  <a:pt x="3879" y="1321"/>
                </a:cubicBezTo>
                <a:cubicBezTo>
                  <a:pt x="3879" y="1164"/>
                  <a:pt x="3915" y="1085"/>
                  <a:pt x="3986" y="1085"/>
                </a:cubicBezTo>
                <a:cubicBezTo>
                  <a:pt x="4054" y="1085"/>
                  <a:pt x="4087" y="1162"/>
                  <a:pt x="4087" y="1317"/>
                </a:cubicBezTo>
                <a:cubicBezTo>
                  <a:pt x="4087" y="1467"/>
                  <a:pt x="4053" y="1542"/>
                  <a:pt x="3984" y="1542"/>
                </a:cubicBezTo>
                <a:close/>
                <a:moveTo>
                  <a:pt x="4291" y="1012"/>
                </a:moveTo>
                <a:cubicBezTo>
                  <a:pt x="4383" y="1012"/>
                  <a:pt x="4383" y="1012"/>
                  <a:pt x="4383" y="1012"/>
                </a:cubicBezTo>
                <a:cubicBezTo>
                  <a:pt x="4383" y="1600"/>
                  <a:pt x="4383" y="1600"/>
                  <a:pt x="4383" y="1600"/>
                </a:cubicBezTo>
                <a:cubicBezTo>
                  <a:pt x="4291" y="1600"/>
                  <a:pt x="4291" y="1600"/>
                  <a:pt x="4291" y="1600"/>
                </a:cubicBezTo>
                <a:lnTo>
                  <a:pt x="4291" y="1012"/>
                </a:lnTo>
                <a:close/>
                <a:moveTo>
                  <a:pt x="4703" y="1009"/>
                </a:moveTo>
                <a:cubicBezTo>
                  <a:pt x="4635" y="1009"/>
                  <a:pt x="4583" y="1036"/>
                  <a:pt x="4547" y="1089"/>
                </a:cubicBezTo>
                <a:cubicBezTo>
                  <a:pt x="4511" y="1142"/>
                  <a:pt x="4494" y="1221"/>
                  <a:pt x="4494" y="1325"/>
                </a:cubicBezTo>
                <a:cubicBezTo>
                  <a:pt x="4494" y="1420"/>
                  <a:pt x="4511" y="1492"/>
                  <a:pt x="4545" y="1542"/>
                </a:cubicBezTo>
                <a:cubicBezTo>
                  <a:pt x="4579" y="1592"/>
                  <a:pt x="4627" y="1617"/>
                  <a:pt x="4689" y="1617"/>
                </a:cubicBezTo>
                <a:cubicBezTo>
                  <a:pt x="4754" y="1617"/>
                  <a:pt x="4805" y="1591"/>
                  <a:pt x="4842" y="1539"/>
                </a:cubicBezTo>
                <a:cubicBezTo>
                  <a:pt x="4878" y="1486"/>
                  <a:pt x="4897" y="1410"/>
                  <a:pt x="4897" y="1311"/>
                </a:cubicBezTo>
                <a:cubicBezTo>
                  <a:pt x="4897" y="1110"/>
                  <a:pt x="4832" y="1009"/>
                  <a:pt x="4703" y="1009"/>
                </a:cubicBezTo>
                <a:close/>
                <a:moveTo>
                  <a:pt x="4696" y="1542"/>
                </a:moveTo>
                <a:cubicBezTo>
                  <a:pt x="4626" y="1542"/>
                  <a:pt x="4591" y="1468"/>
                  <a:pt x="4591" y="1321"/>
                </a:cubicBezTo>
                <a:cubicBezTo>
                  <a:pt x="4591" y="1164"/>
                  <a:pt x="4627" y="1085"/>
                  <a:pt x="4698" y="1085"/>
                </a:cubicBezTo>
                <a:cubicBezTo>
                  <a:pt x="4766" y="1085"/>
                  <a:pt x="4799" y="1162"/>
                  <a:pt x="4799" y="1317"/>
                </a:cubicBezTo>
                <a:cubicBezTo>
                  <a:pt x="4799" y="1467"/>
                  <a:pt x="4765" y="1542"/>
                  <a:pt x="4696" y="1542"/>
                </a:cubicBezTo>
                <a:close/>
                <a:moveTo>
                  <a:pt x="5169" y="1009"/>
                </a:moveTo>
                <a:cubicBezTo>
                  <a:pt x="5102" y="1009"/>
                  <a:pt x="5050" y="1036"/>
                  <a:pt x="5014" y="1089"/>
                </a:cubicBezTo>
                <a:cubicBezTo>
                  <a:pt x="4978" y="1142"/>
                  <a:pt x="4960" y="1221"/>
                  <a:pt x="4960" y="1325"/>
                </a:cubicBezTo>
                <a:cubicBezTo>
                  <a:pt x="4960" y="1420"/>
                  <a:pt x="4978" y="1492"/>
                  <a:pt x="5012" y="1542"/>
                </a:cubicBezTo>
                <a:cubicBezTo>
                  <a:pt x="5046" y="1592"/>
                  <a:pt x="5094" y="1617"/>
                  <a:pt x="5155" y="1617"/>
                </a:cubicBezTo>
                <a:cubicBezTo>
                  <a:pt x="5221" y="1617"/>
                  <a:pt x="5272" y="1591"/>
                  <a:pt x="5309" y="1539"/>
                </a:cubicBezTo>
                <a:cubicBezTo>
                  <a:pt x="5345" y="1486"/>
                  <a:pt x="5364" y="1410"/>
                  <a:pt x="5364" y="1311"/>
                </a:cubicBezTo>
                <a:cubicBezTo>
                  <a:pt x="5364" y="1110"/>
                  <a:pt x="5299" y="1009"/>
                  <a:pt x="5169" y="1009"/>
                </a:cubicBezTo>
                <a:close/>
                <a:moveTo>
                  <a:pt x="5163" y="1542"/>
                </a:moveTo>
                <a:cubicBezTo>
                  <a:pt x="5093" y="1542"/>
                  <a:pt x="5058" y="1468"/>
                  <a:pt x="5058" y="1321"/>
                </a:cubicBezTo>
                <a:cubicBezTo>
                  <a:pt x="5058" y="1164"/>
                  <a:pt x="5093" y="1085"/>
                  <a:pt x="5165" y="1085"/>
                </a:cubicBezTo>
                <a:cubicBezTo>
                  <a:pt x="5232" y="1085"/>
                  <a:pt x="5266" y="1162"/>
                  <a:pt x="5266" y="1317"/>
                </a:cubicBezTo>
                <a:cubicBezTo>
                  <a:pt x="5266" y="1467"/>
                  <a:pt x="5232" y="1542"/>
                  <a:pt x="5163" y="154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28" name="TextBox 27"/>
          <p:cNvSpPr txBox="1"/>
          <p:nvPr/>
        </p:nvSpPr>
        <p:spPr>
          <a:xfrm>
            <a:off x="7817878" y="4363724"/>
            <a:ext cx="2191876" cy="506769"/>
          </a:xfrm>
          <a:prstGeom prst="rect">
            <a:avLst/>
          </a:prstGeom>
          <a:noFill/>
        </p:spPr>
        <p:txBody>
          <a:bodyPr wrap="square" lIns="179238" tIns="143391" rIns="179238" bIns="143391" rtlCol="0">
            <a:spAutoFit/>
          </a:bodyPr>
          <a:lstStyle/>
          <a:p>
            <a:pPr algn="ctr" defTabSz="914180">
              <a:lnSpc>
                <a:spcPct val="90000"/>
              </a:lnSpc>
              <a:spcAft>
                <a:spcPts val="588"/>
              </a:spcAft>
              <a:defRPr/>
            </a:pPr>
            <a:r>
              <a:rPr lang="en-US" sz="156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Why did it </a:t>
            </a:r>
            <a:r>
              <a:rPr lang="en-US" sz="1568" dirty="0">
                <a:gradFill>
                  <a:gsLst>
                    <a:gs pos="2917">
                      <a:srgbClr val="FFFFFF"/>
                    </a:gs>
                    <a:gs pos="30000">
                      <a:srgbClr val="FFFFFF"/>
                    </a:gs>
                  </a:gsLst>
                  <a:lin ang="5400000" scaled="0"/>
                </a:gradFill>
                <a:latin typeface="Segoe UI Semilight"/>
              </a:rPr>
              <a:t>happen?</a:t>
            </a:r>
          </a:p>
        </p:txBody>
      </p:sp>
      <p:sp>
        <p:nvSpPr>
          <p:cNvPr id="29" name="TextBox 28"/>
          <p:cNvSpPr txBox="1"/>
          <p:nvPr/>
        </p:nvSpPr>
        <p:spPr>
          <a:xfrm>
            <a:off x="9744903" y="4363724"/>
            <a:ext cx="2191876" cy="506769"/>
          </a:xfrm>
          <a:prstGeom prst="rect">
            <a:avLst/>
          </a:prstGeom>
          <a:noFill/>
        </p:spPr>
        <p:txBody>
          <a:bodyPr wrap="square" lIns="179238" tIns="143391" rIns="179238" bIns="143391" rtlCol="0">
            <a:spAutoFit/>
          </a:bodyPr>
          <a:lstStyle/>
          <a:p>
            <a:pPr algn="ctr" defTabSz="914180">
              <a:lnSpc>
                <a:spcPct val="90000"/>
              </a:lnSpc>
              <a:spcAft>
                <a:spcPts val="588"/>
              </a:spcAft>
              <a:defRPr/>
            </a:pPr>
            <a:r>
              <a:rPr lang="en-US" sz="156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What will </a:t>
            </a:r>
            <a:r>
              <a:rPr lang="en-US" sz="1568" dirty="0">
                <a:gradFill>
                  <a:gsLst>
                    <a:gs pos="2917">
                      <a:srgbClr val="FFFFFF"/>
                    </a:gs>
                    <a:gs pos="30000">
                      <a:srgbClr val="FFFFFF"/>
                    </a:gs>
                  </a:gsLst>
                  <a:lin ang="5400000" scaled="0"/>
                </a:gradFill>
                <a:latin typeface="Segoe UI Semilight"/>
              </a:rPr>
              <a:t>happen?</a:t>
            </a:r>
          </a:p>
        </p:txBody>
      </p:sp>
      <p:sp>
        <p:nvSpPr>
          <p:cNvPr id="30" name="TextBox 29"/>
          <p:cNvSpPr txBox="1"/>
          <p:nvPr/>
        </p:nvSpPr>
        <p:spPr>
          <a:xfrm>
            <a:off x="11620717" y="4363724"/>
            <a:ext cx="2191876" cy="506769"/>
          </a:xfrm>
          <a:prstGeom prst="rect">
            <a:avLst/>
          </a:prstGeom>
          <a:noFill/>
        </p:spPr>
        <p:txBody>
          <a:bodyPr wrap="square" lIns="179238" tIns="143391" rIns="179238" bIns="143391" rtlCol="0">
            <a:spAutoFit/>
          </a:bodyPr>
          <a:lstStyle/>
          <a:p>
            <a:pPr algn="ctr" defTabSz="914180">
              <a:lnSpc>
                <a:spcPct val="90000"/>
              </a:lnSpc>
              <a:spcAft>
                <a:spcPts val="588"/>
              </a:spcAft>
              <a:defRPr/>
            </a:pPr>
            <a:r>
              <a:rPr lang="en-US" sz="156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What</a:t>
            </a:r>
            <a:r>
              <a:rPr lang="en-US" sz="1568" dirty="0">
                <a:gradFill>
                  <a:gsLst>
                    <a:gs pos="2917">
                      <a:srgbClr val="FFFFFF"/>
                    </a:gs>
                    <a:gs pos="30000">
                      <a:srgbClr val="FFFFFF"/>
                    </a:gs>
                  </a:gsLst>
                  <a:lin ang="5400000" scaled="0"/>
                </a:gradFill>
                <a:latin typeface="Segoe UI Semilight"/>
              </a:rPr>
              <a:t> should I do?</a:t>
            </a:r>
          </a:p>
        </p:txBody>
      </p:sp>
      <p:sp>
        <p:nvSpPr>
          <p:cNvPr id="31" name="TextBox 30"/>
          <p:cNvSpPr txBox="1"/>
          <p:nvPr/>
        </p:nvSpPr>
        <p:spPr>
          <a:xfrm>
            <a:off x="5954867" y="4363724"/>
            <a:ext cx="2191876" cy="506769"/>
          </a:xfrm>
          <a:prstGeom prst="rect">
            <a:avLst/>
          </a:prstGeom>
          <a:noFill/>
        </p:spPr>
        <p:txBody>
          <a:bodyPr wrap="square" lIns="179238" tIns="143391" rIns="179238" bIns="143391" rtlCol="0">
            <a:spAutoFit/>
          </a:bodyPr>
          <a:lstStyle/>
          <a:p>
            <a:pPr algn="ctr" defTabSz="914180">
              <a:lnSpc>
                <a:spcPct val="90000"/>
              </a:lnSpc>
              <a:spcAft>
                <a:spcPts val="588"/>
              </a:spcAft>
              <a:defRPr/>
            </a:pPr>
            <a:r>
              <a:rPr lang="en-US" sz="156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What</a:t>
            </a:r>
            <a:r>
              <a:rPr lang="en-US" sz="1568" dirty="0">
                <a:gradFill>
                  <a:gsLst>
                    <a:gs pos="2917">
                      <a:srgbClr val="FFFFFF"/>
                    </a:gs>
                    <a:gs pos="30000">
                      <a:srgbClr val="FFFFFF"/>
                    </a:gs>
                  </a:gsLst>
                  <a:lin ang="5400000" scaled="0"/>
                </a:gradFill>
                <a:latin typeface="Segoe UI Semilight"/>
              </a:rPr>
              <a:t> happened?</a:t>
            </a:r>
          </a:p>
        </p:txBody>
      </p:sp>
      <p:pic>
        <p:nvPicPr>
          <p:cNvPr id="33" name="Picture 32"/>
          <p:cNvPicPr>
            <a:picLocks noChangeAspect="1"/>
          </p:cNvPicPr>
          <p:nvPr/>
        </p:nvPicPr>
        <p:blipFill>
          <a:blip r:embed="rId3"/>
          <a:stretch>
            <a:fillRect/>
          </a:stretch>
        </p:blipFill>
        <p:spPr>
          <a:xfrm>
            <a:off x="4657406" y="1357824"/>
            <a:ext cx="464396" cy="528019"/>
          </a:xfrm>
          <a:prstGeom prst="rect">
            <a:avLst/>
          </a:prstGeom>
        </p:spPr>
      </p:pic>
      <p:pic>
        <p:nvPicPr>
          <p:cNvPr id="34" name="Picture 33"/>
          <p:cNvPicPr>
            <a:picLocks noChangeAspect="1"/>
          </p:cNvPicPr>
          <p:nvPr/>
        </p:nvPicPr>
        <p:blipFill>
          <a:blip r:embed="rId4"/>
          <a:stretch>
            <a:fillRect/>
          </a:stretch>
        </p:blipFill>
        <p:spPr>
          <a:xfrm rot="5400000">
            <a:off x="4605778" y="2372452"/>
            <a:ext cx="567653" cy="356471"/>
          </a:xfrm>
          <a:prstGeom prst="rect">
            <a:avLst/>
          </a:prstGeom>
        </p:spPr>
      </p:pic>
      <p:pic>
        <p:nvPicPr>
          <p:cNvPr id="36" name="Picture 35"/>
          <p:cNvPicPr>
            <a:picLocks noChangeAspect="1"/>
          </p:cNvPicPr>
          <p:nvPr/>
        </p:nvPicPr>
        <p:blipFill>
          <a:blip r:embed="rId5"/>
          <a:stretch>
            <a:fillRect/>
          </a:stretch>
        </p:blipFill>
        <p:spPr>
          <a:xfrm>
            <a:off x="4633892" y="4253696"/>
            <a:ext cx="511426" cy="404815"/>
          </a:xfrm>
          <a:prstGeom prst="rect">
            <a:avLst/>
          </a:prstGeom>
        </p:spPr>
      </p:pic>
      <p:pic>
        <p:nvPicPr>
          <p:cNvPr id="37" name="Picture 36"/>
          <p:cNvPicPr>
            <a:picLocks noChangeAspect="1"/>
          </p:cNvPicPr>
          <p:nvPr/>
        </p:nvPicPr>
        <p:blipFill>
          <a:blip r:embed="rId6"/>
          <a:stretch>
            <a:fillRect/>
          </a:stretch>
        </p:blipFill>
        <p:spPr>
          <a:xfrm>
            <a:off x="4698555" y="5143976"/>
            <a:ext cx="382100" cy="498685"/>
          </a:xfrm>
          <a:prstGeom prst="rect">
            <a:avLst/>
          </a:prstGeom>
        </p:spPr>
      </p:pic>
      <p:pic>
        <p:nvPicPr>
          <p:cNvPr id="20" name="Picture 19"/>
          <p:cNvPicPr>
            <a:picLocks noChangeAspect="1"/>
          </p:cNvPicPr>
          <p:nvPr/>
        </p:nvPicPr>
        <p:blipFill>
          <a:blip r:embed="rId7"/>
          <a:stretch>
            <a:fillRect/>
          </a:stretch>
        </p:blipFill>
        <p:spPr>
          <a:xfrm>
            <a:off x="6855285" y="3210814"/>
            <a:ext cx="440123" cy="541550"/>
          </a:xfrm>
          <a:prstGeom prst="rect">
            <a:avLst/>
          </a:prstGeom>
        </p:spPr>
      </p:pic>
      <p:pic>
        <p:nvPicPr>
          <p:cNvPr id="26" name="Picture 25"/>
          <p:cNvPicPr>
            <a:picLocks noChangeAspect="1"/>
          </p:cNvPicPr>
          <p:nvPr/>
        </p:nvPicPr>
        <p:blipFill>
          <a:blip r:embed="rId8"/>
          <a:stretch>
            <a:fillRect/>
          </a:stretch>
        </p:blipFill>
        <p:spPr>
          <a:xfrm>
            <a:off x="8644337" y="3159183"/>
            <a:ext cx="663199" cy="409170"/>
          </a:xfrm>
          <a:prstGeom prst="rect">
            <a:avLst/>
          </a:prstGeom>
        </p:spPr>
      </p:pic>
      <p:pic>
        <p:nvPicPr>
          <p:cNvPr id="38" name="Picture 37"/>
          <p:cNvPicPr>
            <a:picLocks noChangeAspect="1"/>
          </p:cNvPicPr>
          <p:nvPr/>
        </p:nvPicPr>
        <p:blipFill>
          <a:blip r:embed="rId9"/>
          <a:stretch>
            <a:fillRect/>
          </a:stretch>
        </p:blipFill>
        <p:spPr>
          <a:xfrm>
            <a:off x="10481678" y="3170315"/>
            <a:ext cx="669228" cy="661893"/>
          </a:xfrm>
          <a:prstGeom prst="rect">
            <a:avLst/>
          </a:prstGeom>
        </p:spPr>
      </p:pic>
      <p:pic>
        <p:nvPicPr>
          <p:cNvPr id="39" name="Picture 38"/>
          <p:cNvPicPr>
            <a:picLocks noChangeAspect="1"/>
          </p:cNvPicPr>
          <p:nvPr/>
        </p:nvPicPr>
        <p:blipFill>
          <a:blip r:embed="rId10"/>
          <a:stretch>
            <a:fillRect/>
          </a:stretch>
        </p:blipFill>
        <p:spPr>
          <a:xfrm>
            <a:off x="12381778" y="3170316"/>
            <a:ext cx="663199" cy="661893"/>
          </a:xfrm>
          <a:prstGeom prst="rect">
            <a:avLst/>
          </a:prstGeom>
        </p:spPr>
      </p:pic>
      <p:sp useBgFill="1">
        <p:nvSpPr>
          <p:cNvPr id="3" name="Rectangle 2"/>
          <p:cNvSpPr/>
          <p:nvPr/>
        </p:nvSpPr>
        <p:spPr bwMode="auto">
          <a:xfrm>
            <a:off x="6308843" y="2626206"/>
            <a:ext cx="7857274" cy="221072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extBox 1"/>
          <p:cNvSpPr txBox="1"/>
          <p:nvPr/>
        </p:nvSpPr>
        <p:spPr>
          <a:xfrm>
            <a:off x="6397376" y="2819323"/>
            <a:ext cx="2480773" cy="1375514"/>
          </a:xfrm>
          <a:prstGeom prst="rect">
            <a:avLst/>
          </a:prstGeom>
          <a:noFill/>
        </p:spPr>
        <p:txBody>
          <a:bodyPr wrap="square" lIns="179238" tIns="143391" rIns="179238" bIns="143391" rtlCol="0">
            <a:spAutoFit/>
          </a:bodyPr>
          <a:lstStyle/>
          <a:p>
            <a:pPr defTabSz="914180">
              <a:lnSpc>
                <a:spcPct val="90000"/>
              </a:lnSpc>
              <a:spcAft>
                <a:spcPts val="588"/>
              </a:spcAft>
              <a:defRPr/>
            </a:pPr>
            <a:r>
              <a:rPr lang="en-US" sz="3822" spc="-49" dirty="0">
                <a:gradFill>
                  <a:gsLst>
                    <a:gs pos="2917">
                      <a:srgbClr val="FFFFFF"/>
                    </a:gs>
                    <a:gs pos="30000">
                      <a:srgbClr val="FFFFFF"/>
                    </a:gs>
                  </a:gsLst>
                  <a:lin ang="5400000" scaled="0"/>
                </a:gradFill>
                <a:latin typeface="Segoe UI Light"/>
              </a:rPr>
              <a:t>Intelligent </a:t>
            </a:r>
            <a:br>
              <a:rPr lang="en-US" sz="3822" spc="-49" dirty="0">
                <a:gradFill>
                  <a:gsLst>
                    <a:gs pos="2917">
                      <a:srgbClr val="FFFFFF"/>
                    </a:gs>
                    <a:gs pos="30000">
                      <a:srgbClr val="FFFFFF"/>
                    </a:gs>
                  </a:gsLst>
                  <a:lin ang="5400000" scaled="0"/>
                </a:gradFill>
                <a:latin typeface="Segoe UI Light"/>
              </a:rPr>
            </a:br>
            <a:r>
              <a:rPr lang="en-US" sz="3822" spc="-49" dirty="0">
                <a:gradFill>
                  <a:gsLst>
                    <a:gs pos="2917">
                      <a:srgbClr val="FFFFFF"/>
                    </a:gs>
                    <a:gs pos="30000">
                      <a:srgbClr val="FFFFFF"/>
                    </a:gs>
                  </a:gsLst>
                  <a:lin ang="5400000" scaled="0"/>
                </a:gradFill>
                <a:latin typeface="Segoe UI Light"/>
              </a:rPr>
              <a:t>action</a:t>
            </a:r>
          </a:p>
        </p:txBody>
      </p:sp>
    </p:spTree>
    <p:extLst>
      <p:ext uri="{BB962C8B-B14F-4D97-AF65-F5344CB8AC3E}">
        <p14:creationId xmlns:p14="http://schemas.microsoft.com/office/powerpoint/2010/main" val="41079345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5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50"/>
                                        <p:tgtEl>
                                          <p:spTgt spid="4"/>
                                        </p:tgtEl>
                                      </p:cBhvr>
                                    </p:animEffect>
                                  </p:childTnLst>
                                </p:cTn>
                              </p:par>
                              <p:par>
                                <p:cTn id="11" presetID="10" presetClass="entr" presetSubtype="0" fill="hold" nodeType="withEffect">
                                  <p:stCondLst>
                                    <p:cond delay="10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250"/>
                                        <p:tgtEl>
                                          <p:spTgt spid="34"/>
                                        </p:tgtEl>
                                      </p:cBhvr>
                                    </p:animEffect>
                                  </p:childTnLst>
                                </p:cTn>
                              </p:par>
                              <p:par>
                                <p:cTn id="14" presetID="10" presetClass="entr" presetSubtype="0" fill="hold" nodeType="withEffect">
                                  <p:stCondLst>
                                    <p:cond delay="30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50"/>
                                        <p:tgtEl>
                                          <p:spTgt spid="36"/>
                                        </p:tgtEl>
                                      </p:cBhvr>
                                    </p:animEffect>
                                  </p:childTnLst>
                                </p:cTn>
                              </p:par>
                              <p:par>
                                <p:cTn id="17" presetID="10" presetClass="entr" presetSubtype="0" fill="hold" nodeType="withEffect">
                                  <p:stCondLst>
                                    <p:cond delay="40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250"/>
                                        <p:tgtEl>
                                          <p:spTgt spid="37"/>
                                        </p:tgtEl>
                                      </p:cBhvr>
                                    </p:animEffect>
                                  </p:childTnLst>
                                </p:cTn>
                              </p:par>
                              <p:par>
                                <p:cTn id="20" presetID="10" presetClass="entr" presetSubtype="0" fill="hold" nodeType="withEffect">
                                  <p:stCondLst>
                                    <p:cond delay="15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250"/>
                                        <p:tgtEl>
                                          <p:spTgt spid="5"/>
                                        </p:tgtEl>
                                      </p:cBhvr>
                                    </p:animEffect>
                                  </p:childTnLst>
                                </p:cTn>
                              </p:par>
                              <p:par>
                                <p:cTn id="23" presetID="10" presetClass="entr" presetSubtype="0" fill="hold" grpId="0" nodeType="withEffect">
                                  <p:stCondLst>
                                    <p:cond delay="155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250"/>
                                        <p:tgtEl>
                                          <p:spTgt spid="27"/>
                                        </p:tgtEl>
                                      </p:cBhvr>
                                    </p:animEffect>
                                  </p:childTnLst>
                                </p:cTn>
                              </p:par>
                              <p:par>
                                <p:cTn id="26" presetID="35" presetClass="path" presetSubtype="0" decel="100000" fill="hold" grpId="1" nodeType="withEffect">
                                  <p:stCondLst>
                                    <p:cond delay="800"/>
                                  </p:stCondLst>
                                  <p:childTnLst>
                                    <p:animMotion origin="layout" path="M 1.87133E-6 3.25011E-6 L -0.04685 3.25011E-6 " pathEditMode="relative" rAng="0" ptsTypes="AA">
                                      <p:cBhvr>
                                        <p:cTn id="27" dur="1500" spd="-100000" fill="hold"/>
                                        <p:tgtEl>
                                          <p:spTgt spid="27"/>
                                        </p:tgtEl>
                                        <p:attrNameLst>
                                          <p:attrName>ppt_x</p:attrName>
                                          <p:attrName>ppt_y</p:attrName>
                                        </p:attrNameLst>
                                      </p:cBhvr>
                                      <p:rCtr x="-2349" y="0"/>
                                    </p:animMotion>
                                  </p:childTnLst>
                                </p:cTn>
                              </p:par>
                              <p:par>
                                <p:cTn id="28" presetID="35" presetClass="path" presetSubtype="0" decel="100000" fill="hold" nodeType="withEffect">
                                  <p:stCondLst>
                                    <p:cond delay="800"/>
                                  </p:stCondLst>
                                  <p:childTnLst>
                                    <p:animMotion origin="layout" path="M 1.87133E-6 3.25011E-6 L -0.04685 3.25011E-6 " pathEditMode="relative" rAng="0" ptsTypes="AA">
                                      <p:cBhvr>
                                        <p:cTn id="29" dur="1500" spd="-100000" fill="hold"/>
                                        <p:tgtEl>
                                          <p:spTgt spid="5"/>
                                        </p:tgtEl>
                                        <p:attrNameLst>
                                          <p:attrName>ppt_x</p:attrName>
                                          <p:attrName>ppt_y</p:attrName>
                                        </p:attrNameLst>
                                      </p:cBhvr>
                                      <p:rCtr x="-2349" y="0"/>
                                    </p:animMotion>
                                  </p:childTnLst>
                                </p:cTn>
                              </p:par>
                              <p:par>
                                <p:cTn id="30" presetID="35" presetClass="path" presetSubtype="0" decel="100000" fill="hold" grpId="0" nodeType="withEffect">
                                  <p:stCondLst>
                                    <p:cond delay="800"/>
                                  </p:stCondLst>
                                  <p:childTnLst>
                                    <p:animMotion origin="layout" path="M 1.48328E-6 -8.67E-7 L -0.04685 -8.67E-7 " pathEditMode="relative" rAng="0" ptsTypes="AA">
                                      <p:cBhvr>
                                        <p:cTn id="31" dur="1500" spd="-100000" fill="hold"/>
                                        <p:tgtEl>
                                          <p:spTgt spid="3"/>
                                        </p:tgtEl>
                                        <p:attrNameLst>
                                          <p:attrName>ppt_x</p:attrName>
                                          <p:attrName>ppt_y</p:attrName>
                                        </p:attrNameLst>
                                      </p:cBhvr>
                                      <p:rCtr x="-2349" y="0"/>
                                    </p:animMotion>
                                  </p:childTnLst>
                                </p:cTn>
                              </p:par>
                              <p:par>
                                <p:cTn id="32" presetID="10" presetClass="entr" presetSubtype="0" fill="hold" grpId="0" nodeType="withEffect">
                                  <p:stCondLst>
                                    <p:cond delay="16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250"/>
                                        <p:tgtEl>
                                          <p:spTgt spid="2"/>
                                        </p:tgtEl>
                                      </p:cBhvr>
                                    </p:animEffect>
                                  </p:childTnLst>
                                </p:cTn>
                              </p:par>
                              <p:par>
                                <p:cTn id="35" presetID="35" presetClass="path" presetSubtype="0" decel="100000" fill="hold" grpId="1" nodeType="withEffect">
                                  <p:stCondLst>
                                    <p:cond delay="900"/>
                                  </p:stCondLst>
                                  <p:childTnLst>
                                    <p:animMotion origin="layout" path="M 2.47894E-6 1.8384E-6 L -0.04685 1.8384E-6 " pathEditMode="relative" rAng="0" ptsTypes="AA">
                                      <p:cBhvr>
                                        <p:cTn id="36" dur="1400" spd="-100000" fill="hold"/>
                                        <p:tgtEl>
                                          <p:spTgt spid="2"/>
                                        </p:tgtEl>
                                        <p:attrNameLst>
                                          <p:attrName>ppt_x</p:attrName>
                                          <p:attrName>ppt_y</p:attrName>
                                        </p:attrNameLst>
                                      </p:cBhvr>
                                      <p:rCtr x="-2349" y="0"/>
                                    </p:animMotion>
                                  </p:childTnLst>
                                </p:cTn>
                              </p:par>
                              <p:par>
                                <p:cTn id="37" presetID="1" presetClass="entr" presetSubtype="0" fill="hold" grpId="0" nodeType="withEffect">
                                  <p:stCondLst>
                                    <p:cond delay="750"/>
                                  </p:stCondLst>
                                  <p:childTnLst>
                                    <p:set>
                                      <p:cBhvr>
                                        <p:cTn id="38" dur="1" fill="hold">
                                          <p:stCondLst>
                                            <p:cond delay="0"/>
                                          </p:stCondLst>
                                        </p:cTn>
                                        <p:tgtEl>
                                          <p:spTgt spid="9"/>
                                        </p:tgtEl>
                                        <p:attrNameLst>
                                          <p:attrName>style.visibility</p:attrName>
                                        </p:attrNameLst>
                                      </p:cBhvr>
                                      <p:to>
                                        <p:strVal val="visible"/>
                                      </p:to>
                                    </p:set>
                                  </p:childTnLst>
                                </p:cTn>
                              </p:par>
                            </p:childTnLst>
                          </p:cTn>
                        </p:par>
                        <p:par>
                          <p:cTn id="39" fill="hold">
                            <p:stCondLst>
                              <p:cond delay="2300"/>
                            </p:stCondLst>
                            <p:childTnLst>
                              <p:par>
                                <p:cTn id="40" presetID="10" presetClass="entr" presetSubtype="0"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6" presetClass="emph" presetSubtype="0" accel="100000" autoRev="1" fill="hold" nodeType="withEffect">
                                  <p:stCondLst>
                                    <p:cond delay="0"/>
                                  </p:stCondLst>
                                  <p:childTnLst>
                                    <p:animScale>
                                      <p:cBhvr>
                                        <p:cTn id="44" dur="750" fill="hold"/>
                                        <p:tgtEl>
                                          <p:spTgt spid="20"/>
                                        </p:tgtEl>
                                      </p:cBhvr>
                                      <p:by x="80000" y="80000"/>
                                    </p:animScale>
                                  </p:childTnLst>
                                </p:cTn>
                              </p:par>
                              <p:par>
                                <p:cTn id="45" presetID="10" presetClass="entr" presetSubtype="0" fill="hold" nodeType="withEffect">
                                  <p:stCondLst>
                                    <p:cond delay="100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250"/>
                                        <p:tgtEl>
                                          <p:spTgt spid="26"/>
                                        </p:tgtEl>
                                      </p:cBhvr>
                                    </p:animEffect>
                                  </p:childTnLst>
                                </p:cTn>
                              </p:par>
                              <p:par>
                                <p:cTn id="48" presetID="6" presetClass="emph" presetSubtype="0" accel="100000" autoRev="1" fill="hold" nodeType="withEffect">
                                  <p:stCondLst>
                                    <p:cond delay="250"/>
                                  </p:stCondLst>
                                  <p:childTnLst>
                                    <p:animScale>
                                      <p:cBhvr>
                                        <p:cTn id="49" dur="750" fill="hold"/>
                                        <p:tgtEl>
                                          <p:spTgt spid="26"/>
                                        </p:tgtEl>
                                      </p:cBhvr>
                                      <p:by x="80000" y="80000"/>
                                    </p:animScale>
                                  </p:childTnLst>
                                </p:cTn>
                              </p:par>
                              <p:par>
                                <p:cTn id="50" presetID="10" presetClass="entr" presetSubtype="0" fill="hold" nodeType="withEffect">
                                  <p:stCondLst>
                                    <p:cond delay="125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250"/>
                                        <p:tgtEl>
                                          <p:spTgt spid="38"/>
                                        </p:tgtEl>
                                      </p:cBhvr>
                                    </p:animEffect>
                                  </p:childTnLst>
                                </p:cTn>
                              </p:par>
                              <p:par>
                                <p:cTn id="53" presetID="6" presetClass="emph" presetSubtype="0" accel="100000" autoRev="1" fill="hold" nodeType="withEffect">
                                  <p:stCondLst>
                                    <p:cond delay="500"/>
                                  </p:stCondLst>
                                  <p:childTnLst>
                                    <p:animScale>
                                      <p:cBhvr>
                                        <p:cTn id="54" dur="750" fill="hold"/>
                                        <p:tgtEl>
                                          <p:spTgt spid="38"/>
                                        </p:tgtEl>
                                      </p:cBhvr>
                                      <p:by x="80000" y="80000"/>
                                    </p:animScale>
                                  </p:childTnLst>
                                </p:cTn>
                              </p:par>
                              <p:par>
                                <p:cTn id="55" presetID="10" presetClass="entr" presetSubtype="0" fill="hold" nodeType="withEffect">
                                  <p:stCondLst>
                                    <p:cond delay="150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250"/>
                                        <p:tgtEl>
                                          <p:spTgt spid="39"/>
                                        </p:tgtEl>
                                      </p:cBhvr>
                                    </p:animEffect>
                                  </p:childTnLst>
                                </p:cTn>
                              </p:par>
                              <p:par>
                                <p:cTn id="58" presetID="6" presetClass="emph" presetSubtype="0" accel="100000" autoRev="1" fill="hold" nodeType="withEffect">
                                  <p:stCondLst>
                                    <p:cond delay="750"/>
                                  </p:stCondLst>
                                  <p:childTnLst>
                                    <p:animScale>
                                      <p:cBhvr>
                                        <p:cTn id="59" dur="750" fill="hold"/>
                                        <p:tgtEl>
                                          <p:spTgt spid="39"/>
                                        </p:tgtEl>
                                      </p:cBhvr>
                                      <p:by x="80000" y="80000"/>
                                    </p:animScale>
                                  </p:childTnLst>
                                </p:cTn>
                              </p:par>
                              <p:par>
                                <p:cTn id="60" presetID="10" presetClass="entr" presetSubtype="0" fill="hold" grpId="0" nodeType="withEffect">
                                  <p:stCondLst>
                                    <p:cond delay="185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6" presetClass="emph" presetSubtype="0" accel="100000" autoRev="1" fill="hold" grpId="1" nodeType="withEffect">
                                  <p:stCondLst>
                                    <p:cond delay="1000"/>
                                  </p:stCondLst>
                                  <p:childTnLst>
                                    <p:animScale>
                                      <p:cBhvr>
                                        <p:cTn id="64" dur="750" fill="hold"/>
                                        <p:tgtEl>
                                          <p:spTgt spid="25"/>
                                        </p:tgtEl>
                                      </p:cBhvr>
                                      <p:by x="80000" y="80000"/>
                                    </p:animScale>
                                  </p:childTnLst>
                                </p:cTn>
                              </p:par>
                              <p:par>
                                <p:cTn id="65" presetID="42" presetClass="path" presetSubtype="0" accel="10000" decel="90000" fill="hold" grpId="2" nodeType="withEffect">
                                  <p:stCondLst>
                                    <p:cond delay="500"/>
                                  </p:stCondLst>
                                  <p:childTnLst>
                                    <p:animMotion origin="layout" path="M -1.12841E-6 -6.7635E-7 L -0.35333 -6.7635E-7 " pathEditMode="relative" rAng="0" ptsTypes="AA">
                                      <p:cBhvr>
                                        <p:cTn id="66" dur="2000" fill="hold"/>
                                        <p:tgtEl>
                                          <p:spTgt spid="25"/>
                                        </p:tgtEl>
                                        <p:attrNameLst>
                                          <p:attrName>ppt_x</p:attrName>
                                          <p:attrName>ppt_y</p:attrName>
                                        </p:attrNameLst>
                                      </p:cBhvr>
                                      <p:rCtr x="-17667" y="0"/>
                                    </p:animMotion>
                                  </p:childTnLst>
                                </p:cTn>
                              </p:par>
                              <p:par>
                                <p:cTn id="67" presetID="42" presetClass="path" presetSubtype="0" accel="10000" decel="90000" fill="hold" nodeType="withEffect">
                                  <p:stCondLst>
                                    <p:cond delay="500"/>
                                  </p:stCondLst>
                                  <p:childTnLst>
                                    <p:animMotion origin="layout" path="M 2.38448E-6 -3.0867E-7 L -0.35333 -3.0867E-7 " pathEditMode="relative" rAng="0" ptsTypes="AA">
                                      <p:cBhvr>
                                        <p:cTn id="68" dur="2000" fill="hold"/>
                                        <p:tgtEl>
                                          <p:spTgt spid="39"/>
                                        </p:tgtEl>
                                        <p:attrNameLst>
                                          <p:attrName>ppt_x</p:attrName>
                                          <p:attrName>ppt_y</p:attrName>
                                        </p:attrNameLst>
                                      </p:cBhvr>
                                      <p:rCtr x="-17667" y="0"/>
                                    </p:animMotion>
                                  </p:childTnLst>
                                </p:cTn>
                              </p:par>
                              <p:par>
                                <p:cTn id="69" presetID="42" presetClass="path" presetSubtype="0" accel="10000" decel="90000" fill="hold" nodeType="withEffect">
                                  <p:stCondLst>
                                    <p:cond delay="500"/>
                                  </p:stCondLst>
                                  <p:childTnLst>
                                    <p:animMotion origin="layout" path="M -3.83712E-6 -3.0867E-7 L -0.35333 -3.0867E-7 " pathEditMode="relative" rAng="0" ptsTypes="AA">
                                      <p:cBhvr>
                                        <p:cTn id="70" dur="2000" fill="hold"/>
                                        <p:tgtEl>
                                          <p:spTgt spid="38"/>
                                        </p:tgtEl>
                                        <p:attrNameLst>
                                          <p:attrName>ppt_x</p:attrName>
                                          <p:attrName>ppt_y</p:attrName>
                                        </p:attrNameLst>
                                      </p:cBhvr>
                                      <p:rCtr x="-17667" y="0"/>
                                    </p:animMotion>
                                  </p:childTnLst>
                                </p:cTn>
                              </p:par>
                              <p:par>
                                <p:cTn id="71" presetID="42" presetClass="path" presetSubtype="0" accel="10000" decel="90000" fill="hold" nodeType="withEffect">
                                  <p:stCondLst>
                                    <p:cond delay="500"/>
                                  </p:stCondLst>
                                  <p:childTnLst>
                                    <p:animMotion origin="layout" path="M 4.58769E-6 2.45574E-6 L -0.35334 2.45574E-6 " pathEditMode="relative" rAng="0" ptsTypes="AA">
                                      <p:cBhvr>
                                        <p:cTn id="72" dur="2000" fill="hold"/>
                                        <p:tgtEl>
                                          <p:spTgt spid="26"/>
                                        </p:tgtEl>
                                        <p:attrNameLst>
                                          <p:attrName>ppt_x</p:attrName>
                                          <p:attrName>ppt_y</p:attrName>
                                        </p:attrNameLst>
                                      </p:cBhvr>
                                      <p:rCtr x="-17667" y="0"/>
                                    </p:animMotion>
                                  </p:childTnLst>
                                </p:cTn>
                              </p:par>
                              <p:par>
                                <p:cTn id="73" presetID="42" presetClass="path" presetSubtype="0" accel="10000" decel="90000" fill="hold" nodeType="withEffect">
                                  <p:stCondLst>
                                    <p:cond delay="500"/>
                                  </p:stCondLst>
                                  <p:childTnLst>
                                    <p:animMotion origin="layout" path="M 1.31223E-6 3.25011E-6 L -0.35333 3.25011E-6 " pathEditMode="relative" rAng="0" ptsTypes="AA">
                                      <p:cBhvr>
                                        <p:cTn id="74" dur="2000" fill="hold"/>
                                        <p:tgtEl>
                                          <p:spTgt spid="20"/>
                                        </p:tgtEl>
                                        <p:attrNameLst>
                                          <p:attrName>ppt_x</p:attrName>
                                          <p:attrName>ppt_y</p:attrName>
                                        </p:attrNameLst>
                                      </p:cBhvr>
                                      <p:rCtr x="-17667" y="0"/>
                                    </p:animMotion>
                                  </p:childTnLst>
                                </p:cTn>
                              </p:par>
                              <p:par>
                                <p:cTn id="75" presetID="42" presetClass="path" presetSubtype="0" accel="10000" decel="90000" fill="hold" grpId="2" nodeType="withEffect">
                                  <p:stCondLst>
                                    <p:cond delay="500"/>
                                  </p:stCondLst>
                                  <p:childTnLst>
                                    <p:animMotion origin="layout" path="M 2.47894E-6 1.8384E-6 L 0.28108 1.8384E-6 " pathEditMode="relative" rAng="0" ptsTypes="AA">
                                      <p:cBhvr>
                                        <p:cTn id="76" dur="2000" fill="hold"/>
                                        <p:tgtEl>
                                          <p:spTgt spid="2"/>
                                        </p:tgtEl>
                                        <p:attrNameLst>
                                          <p:attrName>ppt_x</p:attrName>
                                          <p:attrName>ppt_y</p:attrName>
                                        </p:attrNameLst>
                                      </p:cBhvr>
                                      <p:rCtr x="14054" y="0"/>
                                    </p:animMotion>
                                  </p:childTnLst>
                                </p:cTn>
                              </p:par>
                              <p:par>
                                <p:cTn id="77" presetID="42" presetClass="path" presetSubtype="0" accel="10000" decel="90000" fill="hold" grpId="1" nodeType="withEffect">
                                  <p:stCondLst>
                                    <p:cond delay="500"/>
                                  </p:stCondLst>
                                  <p:childTnLst>
                                    <p:animMotion origin="layout" path="M 1.48328E-6 -8.67E-7 L 0.28325 -8.67E-7 " pathEditMode="relative" rAng="0" ptsTypes="AA">
                                      <p:cBhvr>
                                        <p:cTn id="78" dur="2000" fill="hold"/>
                                        <p:tgtEl>
                                          <p:spTgt spid="3"/>
                                        </p:tgtEl>
                                        <p:attrNameLst>
                                          <p:attrName>ppt_x</p:attrName>
                                          <p:attrName>ppt_y</p:attrName>
                                        </p:attrNameLst>
                                      </p:cBhvr>
                                      <p:rCtr x="14156" y="0"/>
                                    </p:animMotion>
                                  </p:childTnLst>
                                </p:cTn>
                              </p:par>
                              <p:par>
                                <p:cTn id="79" presetID="10" presetClass="exit" presetSubtype="0" fill="hold" grpId="2" nodeType="withEffect">
                                  <p:stCondLst>
                                    <p:cond delay="2000"/>
                                  </p:stCondLst>
                                  <p:childTnLst>
                                    <p:animEffect transition="out" filter="fade">
                                      <p:cBhvr>
                                        <p:cTn id="80" dur="500"/>
                                        <p:tgtEl>
                                          <p:spTgt spid="3"/>
                                        </p:tgtEl>
                                      </p:cBhvr>
                                    </p:animEffect>
                                    <p:set>
                                      <p:cBhvr>
                                        <p:cTn id="81" dur="1" fill="hold">
                                          <p:stCondLst>
                                            <p:cond delay="499"/>
                                          </p:stCondLst>
                                        </p:cTn>
                                        <p:tgtEl>
                                          <p:spTgt spid="3"/>
                                        </p:tgtEl>
                                        <p:attrNameLst>
                                          <p:attrName>style.visibility</p:attrName>
                                        </p:attrNameLst>
                                      </p:cBhvr>
                                      <p:to>
                                        <p:strVal val="hidden"/>
                                      </p:to>
                                    </p:set>
                                  </p:childTnLst>
                                </p:cTn>
                              </p:par>
                              <p:par>
                                <p:cTn id="82" presetID="42" presetClass="path" presetSubtype="0" accel="10000" decel="90000" fill="hold" nodeType="withEffect">
                                  <p:stCondLst>
                                    <p:cond delay="500"/>
                                  </p:stCondLst>
                                  <p:childTnLst>
                                    <p:animMotion origin="layout" path="M 1.87133E-6 3.25011E-6 L -0.35333 3.25011E-6 " pathEditMode="relative" rAng="0" ptsTypes="AA">
                                      <p:cBhvr>
                                        <p:cTn id="83" dur="2000" fill="hold"/>
                                        <p:tgtEl>
                                          <p:spTgt spid="5"/>
                                        </p:tgtEl>
                                        <p:attrNameLst>
                                          <p:attrName>ppt_x</p:attrName>
                                          <p:attrName>ppt_y</p:attrName>
                                        </p:attrNameLst>
                                      </p:cBhvr>
                                      <p:rCtr x="-17667" y="0"/>
                                    </p:animMotion>
                                  </p:childTnLst>
                                </p:cTn>
                              </p:par>
                              <p:par>
                                <p:cTn id="84" presetID="42" presetClass="path" presetSubtype="0" accel="10000" decel="90000" fill="hold" grpId="2" nodeType="withEffect">
                                  <p:stCondLst>
                                    <p:cond delay="500"/>
                                  </p:stCondLst>
                                  <p:childTnLst>
                                    <p:animMotion origin="layout" path="M 1.87133E-6 3.25011E-6 L -0.35333 3.25011E-6 " pathEditMode="relative" rAng="0" ptsTypes="AA">
                                      <p:cBhvr>
                                        <p:cTn id="85" dur="2000" fill="hold"/>
                                        <p:tgtEl>
                                          <p:spTgt spid="27"/>
                                        </p:tgtEl>
                                        <p:attrNameLst>
                                          <p:attrName>ppt_x</p:attrName>
                                          <p:attrName>ppt_y</p:attrName>
                                        </p:attrNameLst>
                                      </p:cBhvr>
                                      <p:rCtr x="-17667" y="0"/>
                                    </p:animMotion>
                                  </p:childTnLst>
                                </p:cTn>
                              </p:par>
                              <p:par>
                                <p:cTn id="86" presetID="10" presetClass="exit" presetSubtype="0" fill="hold" grpId="3" nodeType="withEffect">
                                  <p:stCondLst>
                                    <p:cond delay="500"/>
                                  </p:stCondLst>
                                  <p:childTnLst>
                                    <p:animEffect transition="out" filter="fade">
                                      <p:cBhvr>
                                        <p:cTn id="87" dur="250"/>
                                        <p:tgtEl>
                                          <p:spTgt spid="27"/>
                                        </p:tgtEl>
                                      </p:cBhvr>
                                    </p:animEffect>
                                    <p:set>
                                      <p:cBhvr>
                                        <p:cTn id="88" dur="1" fill="hold">
                                          <p:stCondLst>
                                            <p:cond delay="249"/>
                                          </p:stCondLst>
                                        </p:cTn>
                                        <p:tgtEl>
                                          <p:spTgt spid="27"/>
                                        </p:tgtEl>
                                        <p:attrNameLst>
                                          <p:attrName>style.visibility</p:attrName>
                                        </p:attrNameLst>
                                      </p:cBhvr>
                                      <p:to>
                                        <p:strVal val="hidden"/>
                                      </p:to>
                                    </p:set>
                                  </p:childTnLst>
                                </p:cTn>
                              </p:par>
                              <p:par>
                                <p:cTn id="89" presetID="10" presetClass="entr" presetSubtype="0" fill="hold" grpId="1" nodeType="withEffect">
                                  <p:stCondLst>
                                    <p:cond delay="750"/>
                                  </p:stCondLst>
                                  <p:childTnLst>
                                    <p:set>
                                      <p:cBhvr>
                                        <p:cTn id="90" dur="1" fill="hold">
                                          <p:stCondLst>
                                            <p:cond delay="0"/>
                                          </p:stCondLst>
                                        </p:cTn>
                                        <p:tgtEl>
                                          <p:spTgt spid="31"/>
                                        </p:tgtEl>
                                        <p:attrNameLst>
                                          <p:attrName>style.visibility</p:attrName>
                                        </p:attrNameLst>
                                      </p:cBhvr>
                                      <p:to>
                                        <p:strVal val="visible"/>
                                      </p:to>
                                    </p:set>
                                    <p:animEffect transition="in" filter="fade">
                                      <p:cBhvr>
                                        <p:cTn id="91" dur="250"/>
                                        <p:tgtEl>
                                          <p:spTgt spid="31"/>
                                        </p:tgtEl>
                                      </p:cBhvr>
                                    </p:animEffect>
                                  </p:childTnLst>
                                </p:cTn>
                              </p:par>
                              <p:par>
                                <p:cTn id="92" presetID="42" presetClass="path" presetSubtype="0" accel="10000" decel="90000" fill="hold" grpId="0" nodeType="withEffect">
                                  <p:stCondLst>
                                    <p:cond delay="500"/>
                                  </p:stCondLst>
                                  <p:childTnLst>
                                    <p:animMotion origin="layout" path="M 3.6916E-6 -2.94598E-6 L -0.35334 -2.94598E-6 " pathEditMode="relative" rAng="0" ptsTypes="AA">
                                      <p:cBhvr>
                                        <p:cTn id="93" dur="2000" fill="hold"/>
                                        <p:tgtEl>
                                          <p:spTgt spid="31"/>
                                        </p:tgtEl>
                                        <p:attrNameLst>
                                          <p:attrName>ppt_x</p:attrName>
                                          <p:attrName>ppt_y</p:attrName>
                                        </p:attrNameLst>
                                      </p:cBhvr>
                                      <p:rCtr x="-17667" y="0"/>
                                    </p:animMotion>
                                  </p:childTnLst>
                                </p:cTn>
                              </p:par>
                              <p:par>
                                <p:cTn id="94" presetID="10" presetClass="entr" presetSubtype="0" fill="hold" grpId="0" nodeType="withEffect">
                                  <p:stCondLst>
                                    <p:cond delay="1000"/>
                                  </p:stCondLst>
                                  <p:childTnLst>
                                    <p:set>
                                      <p:cBhvr>
                                        <p:cTn id="95" dur="1" fill="hold">
                                          <p:stCondLst>
                                            <p:cond delay="0"/>
                                          </p:stCondLst>
                                        </p:cTn>
                                        <p:tgtEl>
                                          <p:spTgt spid="28"/>
                                        </p:tgtEl>
                                        <p:attrNameLst>
                                          <p:attrName>style.visibility</p:attrName>
                                        </p:attrNameLst>
                                      </p:cBhvr>
                                      <p:to>
                                        <p:strVal val="visible"/>
                                      </p:to>
                                    </p:set>
                                    <p:animEffect transition="in" filter="fade">
                                      <p:cBhvr>
                                        <p:cTn id="96" dur="250"/>
                                        <p:tgtEl>
                                          <p:spTgt spid="28"/>
                                        </p:tgtEl>
                                      </p:cBhvr>
                                    </p:animEffect>
                                  </p:childTnLst>
                                </p:cTn>
                              </p:par>
                              <p:par>
                                <p:cTn id="97" presetID="42" presetClass="path" presetSubtype="0" accel="10000" decel="90000" fill="hold" grpId="1" nodeType="withEffect">
                                  <p:stCondLst>
                                    <p:cond delay="500"/>
                                  </p:stCondLst>
                                  <p:childTnLst>
                                    <p:animMotion origin="layout" path="M 3.6916E-6 -2.94598E-6 L -0.35334 -2.94598E-6 " pathEditMode="relative" rAng="0" ptsTypes="AA">
                                      <p:cBhvr>
                                        <p:cTn id="98" dur="2000" fill="hold"/>
                                        <p:tgtEl>
                                          <p:spTgt spid="28"/>
                                        </p:tgtEl>
                                        <p:attrNameLst>
                                          <p:attrName>ppt_x</p:attrName>
                                          <p:attrName>ppt_y</p:attrName>
                                        </p:attrNameLst>
                                      </p:cBhvr>
                                      <p:rCtr x="-17667" y="0"/>
                                    </p:animMotion>
                                  </p:childTnLst>
                                </p:cTn>
                              </p:par>
                              <p:par>
                                <p:cTn id="99" presetID="10" presetClass="entr" presetSubtype="0" fill="hold" grpId="0" nodeType="withEffect">
                                  <p:stCondLst>
                                    <p:cond delay="1250"/>
                                  </p:stCondLst>
                                  <p:childTnLst>
                                    <p:set>
                                      <p:cBhvr>
                                        <p:cTn id="100" dur="1" fill="hold">
                                          <p:stCondLst>
                                            <p:cond delay="0"/>
                                          </p:stCondLst>
                                        </p:cTn>
                                        <p:tgtEl>
                                          <p:spTgt spid="29"/>
                                        </p:tgtEl>
                                        <p:attrNameLst>
                                          <p:attrName>style.visibility</p:attrName>
                                        </p:attrNameLst>
                                      </p:cBhvr>
                                      <p:to>
                                        <p:strVal val="visible"/>
                                      </p:to>
                                    </p:set>
                                    <p:animEffect transition="in" filter="fade">
                                      <p:cBhvr>
                                        <p:cTn id="101" dur="250"/>
                                        <p:tgtEl>
                                          <p:spTgt spid="29"/>
                                        </p:tgtEl>
                                      </p:cBhvr>
                                    </p:animEffect>
                                  </p:childTnLst>
                                </p:cTn>
                              </p:par>
                              <p:par>
                                <p:cTn id="102" presetID="42" presetClass="path" presetSubtype="0" accel="10000" decel="90000" fill="hold" grpId="1" nodeType="withEffect">
                                  <p:stCondLst>
                                    <p:cond delay="500"/>
                                  </p:stCondLst>
                                  <p:childTnLst>
                                    <p:animMotion origin="layout" path="M 3.6916E-6 -2.94598E-6 L -0.35334 -2.94598E-6 " pathEditMode="relative" rAng="0" ptsTypes="AA">
                                      <p:cBhvr>
                                        <p:cTn id="103" dur="2000" fill="hold"/>
                                        <p:tgtEl>
                                          <p:spTgt spid="29"/>
                                        </p:tgtEl>
                                        <p:attrNameLst>
                                          <p:attrName>ppt_x</p:attrName>
                                          <p:attrName>ppt_y</p:attrName>
                                        </p:attrNameLst>
                                      </p:cBhvr>
                                      <p:rCtr x="-17667" y="0"/>
                                    </p:animMotion>
                                  </p:childTnLst>
                                </p:cTn>
                              </p:par>
                              <p:par>
                                <p:cTn id="104" presetID="10" presetClass="entr" presetSubtype="0" fill="hold" grpId="0" nodeType="withEffect">
                                  <p:stCondLst>
                                    <p:cond delay="1500"/>
                                  </p:stCondLst>
                                  <p:childTnLst>
                                    <p:set>
                                      <p:cBhvr>
                                        <p:cTn id="105" dur="1" fill="hold">
                                          <p:stCondLst>
                                            <p:cond delay="0"/>
                                          </p:stCondLst>
                                        </p:cTn>
                                        <p:tgtEl>
                                          <p:spTgt spid="30"/>
                                        </p:tgtEl>
                                        <p:attrNameLst>
                                          <p:attrName>style.visibility</p:attrName>
                                        </p:attrNameLst>
                                      </p:cBhvr>
                                      <p:to>
                                        <p:strVal val="visible"/>
                                      </p:to>
                                    </p:set>
                                    <p:animEffect transition="in" filter="fade">
                                      <p:cBhvr>
                                        <p:cTn id="106" dur="250"/>
                                        <p:tgtEl>
                                          <p:spTgt spid="30"/>
                                        </p:tgtEl>
                                      </p:cBhvr>
                                    </p:animEffect>
                                  </p:childTnLst>
                                </p:cTn>
                              </p:par>
                              <p:par>
                                <p:cTn id="107" presetID="42" presetClass="path" presetSubtype="0" accel="10000" decel="90000" fill="hold" grpId="1" nodeType="withEffect">
                                  <p:stCondLst>
                                    <p:cond delay="500"/>
                                  </p:stCondLst>
                                  <p:childTnLst>
                                    <p:animMotion origin="layout" path="M 3.6916E-6 -2.94598E-6 L -0.35334 -2.94598E-6 " pathEditMode="relative" rAng="0" ptsTypes="AA">
                                      <p:cBhvr>
                                        <p:cTn id="108" dur="2000" fill="hold"/>
                                        <p:tgtEl>
                                          <p:spTgt spid="30"/>
                                        </p:tgtEl>
                                        <p:attrNameLst>
                                          <p:attrName>ppt_x</p:attrName>
                                          <p:attrName>ppt_y</p:attrName>
                                        </p:attrNameLst>
                                      </p:cBhvr>
                                      <p:rCtr x="-17667" y="0"/>
                                    </p:animMotion>
                                  </p:childTnLst>
                                </p:cTn>
                              </p:par>
                              <p:par>
                                <p:cTn id="109" presetID="42" presetClass="path" presetSubtype="0" accel="10000" decel="90000" fill="hold" nodeType="withEffect">
                                  <p:stCondLst>
                                    <p:cond delay="500"/>
                                  </p:stCondLst>
                                  <p:childTnLst>
                                    <p:animMotion origin="layout" path="M -2.24917E-6 1.27553E-6 L -0.35333 1.27553E-6 " pathEditMode="relative" rAng="0" ptsTypes="AA">
                                      <p:cBhvr>
                                        <p:cTn id="110" dur="2000" fill="hold"/>
                                        <p:tgtEl>
                                          <p:spTgt spid="33"/>
                                        </p:tgtEl>
                                        <p:attrNameLst>
                                          <p:attrName>ppt_x</p:attrName>
                                          <p:attrName>ppt_y</p:attrName>
                                        </p:attrNameLst>
                                      </p:cBhvr>
                                      <p:rCtr x="-17667" y="0"/>
                                    </p:animMotion>
                                  </p:childTnLst>
                                </p:cTn>
                              </p:par>
                              <p:par>
                                <p:cTn id="111" presetID="42" presetClass="path" presetSubtype="0" accel="10000" decel="90000" fill="hold" nodeType="withEffect">
                                  <p:stCondLst>
                                    <p:cond delay="500"/>
                                  </p:stCondLst>
                                  <p:childTnLst>
                                    <p:animMotion origin="layout" path="M -2.24917E-6 4.22606E-6 L -0.35333 4.22606E-6 " pathEditMode="relative" rAng="0" ptsTypes="AA">
                                      <p:cBhvr>
                                        <p:cTn id="112" dur="2000" fill="hold"/>
                                        <p:tgtEl>
                                          <p:spTgt spid="34"/>
                                        </p:tgtEl>
                                        <p:attrNameLst>
                                          <p:attrName>ppt_x</p:attrName>
                                          <p:attrName>ppt_y</p:attrName>
                                        </p:attrNameLst>
                                      </p:cBhvr>
                                      <p:rCtr x="-17667" y="0"/>
                                    </p:animMotion>
                                  </p:childTnLst>
                                </p:cTn>
                              </p:par>
                              <p:par>
                                <p:cTn id="113" presetID="42" presetClass="path" presetSubtype="0" accel="10000" decel="90000" fill="hold" nodeType="withEffect">
                                  <p:stCondLst>
                                    <p:cond delay="500"/>
                                  </p:stCondLst>
                                  <p:childTnLst>
                                    <p:animMotion origin="layout" path="M 2.45341E-6 -1.04403E-6 L -0.35333 -1.04403E-6 " pathEditMode="relative" rAng="0" ptsTypes="AA">
                                      <p:cBhvr>
                                        <p:cTn id="114" dur="2000" fill="hold"/>
                                        <p:tgtEl>
                                          <p:spTgt spid="4"/>
                                        </p:tgtEl>
                                        <p:attrNameLst>
                                          <p:attrName>ppt_x</p:attrName>
                                          <p:attrName>ppt_y</p:attrName>
                                        </p:attrNameLst>
                                      </p:cBhvr>
                                      <p:rCtr x="-17667" y="0"/>
                                    </p:animMotion>
                                  </p:childTnLst>
                                </p:cTn>
                              </p:par>
                              <p:par>
                                <p:cTn id="115" presetID="42" presetClass="path" presetSubtype="0" accel="10000" decel="90000" fill="hold" nodeType="withEffect">
                                  <p:stCondLst>
                                    <p:cond delay="500"/>
                                  </p:stCondLst>
                                  <p:childTnLst>
                                    <p:animMotion origin="layout" path="M -2.24917E-6 4.26691E-6 L -0.35333 4.26691E-6 " pathEditMode="relative" rAng="0" ptsTypes="AA">
                                      <p:cBhvr>
                                        <p:cTn id="116" dur="2000" fill="hold"/>
                                        <p:tgtEl>
                                          <p:spTgt spid="36"/>
                                        </p:tgtEl>
                                        <p:attrNameLst>
                                          <p:attrName>ppt_x</p:attrName>
                                          <p:attrName>ppt_y</p:attrName>
                                        </p:attrNameLst>
                                      </p:cBhvr>
                                      <p:rCtr x="-17667" y="0"/>
                                    </p:animMotion>
                                  </p:childTnLst>
                                </p:cTn>
                              </p:par>
                              <p:par>
                                <p:cTn id="117" presetID="42" presetClass="path" presetSubtype="0" accel="10000" decel="90000" fill="hold" nodeType="withEffect">
                                  <p:stCondLst>
                                    <p:cond delay="500"/>
                                  </p:stCondLst>
                                  <p:childTnLst>
                                    <p:animMotion origin="layout" path="M -2.24917E-6 2.40127E-6 L -0.35333 2.40127E-6 " pathEditMode="relative" rAng="0" ptsTypes="AA">
                                      <p:cBhvr>
                                        <p:cTn id="118" dur="2000" fill="hold"/>
                                        <p:tgtEl>
                                          <p:spTgt spid="37"/>
                                        </p:tgtEl>
                                        <p:attrNameLst>
                                          <p:attrName>ppt_x</p:attrName>
                                          <p:attrName>ppt_y</p:attrName>
                                        </p:attrNameLst>
                                      </p:cBhvr>
                                      <p:rCtr x="-1766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5" grpId="2" animBg="1"/>
      <p:bldP spid="9" grpId="0" animBg="1"/>
      <p:bldP spid="27" grpId="0" animBg="1"/>
      <p:bldP spid="27" grpId="1" animBg="1"/>
      <p:bldP spid="27" grpId="2" animBg="1"/>
      <p:bldP spid="27" grpId="3" animBg="1"/>
      <p:bldP spid="28" grpId="0"/>
      <p:bldP spid="28" grpId="1"/>
      <p:bldP spid="29" grpId="0"/>
      <p:bldP spid="29" grpId="1"/>
      <p:bldP spid="30" grpId="0"/>
      <p:bldP spid="30" grpId="1"/>
      <p:bldP spid="31" grpId="0"/>
      <p:bldP spid="31" grpId="1"/>
      <p:bldP spid="3" grpId="0" animBg="1"/>
      <p:bldP spid="3" grpId="1" animBg="1"/>
      <p:bldP spid="3" grpId="2" animBg="1"/>
      <p:bldP spid="2" grpId="0"/>
      <p:bldP spid="2" grpId="1"/>
      <p:bldP spid="2" grpId="2"/>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0" name="Freeform 12"/>
          <p:cNvSpPr>
            <a:spLocks/>
          </p:cNvSpPr>
          <p:nvPr/>
        </p:nvSpPr>
        <p:spPr bwMode="auto">
          <a:xfrm>
            <a:off x="8814881" y="850885"/>
            <a:ext cx="962586" cy="2646276"/>
          </a:xfrm>
          <a:custGeom>
            <a:avLst/>
            <a:gdLst>
              <a:gd name="T0" fmla="*/ 1199 w 3172"/>
              <a:gd name="T1" fmla="*/ 8720 h 8720"/>
              <a:gd name="T2" fmla="*/ 0 w 3172"/>
              <a:gd name="T3" fmla="*/ 8720 h 8720"/>
              <a:gd name="T4" fmla="*/ 0 w 3172"/>
              <a:gd name="T5" fmla="*/ 8643 h 8720"/>
              <a:gd name="T6" fmla="*/ 1199 w 3172"/>
              <a:gd name="T7" fmla="*/ 8643 h 8720"/>
              <a:gd name="T8" fmla="*/ 1888 w 3172"/>
              <a:gd name="T9" fmla="*/ 7955 h 8720"/>
              <a:gd name="T10" fmla="*/ 1888 w 3172"/>
              <a:gd name="T11" fmla="*/ 765 h 8720"/>
              <a:gd name="T12" fmla="*/ 2653 w 3172"/>
              <a:gd name="T13" fmla="*/ 0 h 8720"/>
              <a:gd name="T14" fmla="*/ 3172 w 3172"/>
              <a:gd name="T15" fmla="*/ 0 h 8720"/>
              <a:gd name="T16" fmla="*/ 3172 w 3172"/>
              <a:gd name="T17" fmla="*/ 76 h 8720"/>
              <a:gd name="T18" fmla="*/ 2653 w 3172"/>
              <a:gd name="T19" fmla="*/ 76 h 8720"/>
              <a:gd name="T20" fmla="*/ 1964 w 3172"/>
              <a:gd name="T21" fmla="*/ 765 h 8720"/>
              <a:gd name="T22" fmla="*/ 1964 w 3172"/>
              <a:gd name="T23" fmla="*/ 7955 h 8720"/>
              <a:gd name="T24" fmla="*/ 1199 w 3172"/>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72" h="8720">
                <a:moveTo>
                  <a:pt x="1199" y="8720"/>
                </a:moveTo>
                <a:cubicBezTo>
                  <a:pt x="0" y="8720"/>
                  <a:pt x="0" y="8720"/>
                  <a:pt x="0" y="8720"/>
                </a:cubicBezTo>
                <a:cubicBezTo>
                  <a:pt x="0" y="8643"/>
                  <a:pt x="0" y="8643"/>
                  <a:pt x="0" y="8643"/>
                </a:cubicBezTo>
                <a:cubicBezTo>
                  <a:pt x="1199" y="8643"/>
                  <a:pt x="1199" y="8643"/>
                  <a:pt x="1199" y="8643"/>
                </a:cubicBezTo>
                <a:cubicBezTo>
                  <a:pt x="1579" y="8643"/>
                  <a:pt x="1888" y="8334"/>
                  <a:pt x="1888" y="7955"/>
                </a:cubicBezTo>
                <a:cubicBezTo>
                  <a:pt x="1888" y="765"/>
                  <a:pt x="1888" y="765"/>
                  <a:pt x="1888" y="765"/>
                </a:cubicBezTo>
                <a:cubicBezTo>
                  <a:pt x="1888" y="344"/>
                  <a:pt x="2231" y="0"/>
                  <a:pt x="2653" y="0"/>
                </a:cubicBezTo>
                <a:cubicBezTo>
                  <a:pt x="3172" y="0"/>
                  <a:pt x="3172" y="0"/>
                  <a:pt x="3172" y="0"/>
                </a:cubicBezTo>
                <a:cubicBezTo>
                  <a:pt x="3172" y="76"/>
                  <a:pt x="3172" y="76"/>
                  <a:pt x="3172" y="76"/>
                </a:cubicBezTo>
                <a:cubicBezTo>
                  <a:pt x="2653" y="76"/>
                  <a:pt x="2653" y="76"/>
                  <a:pt x="2653" y="76"/>
                </a:cubicBezTo>
                <a:cubicBezTo>
                  <a:pt x="2273" y="76"/>
                  <a:pt x="1964" y="386"/>
                  <a:pt x="1964" y="765"/>
                </a:cubicBezTo>
                <a:cubicBezTo>
                  <a:pt x="1964" y="7955"/>
                  <a:pt x="1964" y="7955"/>
                  <a:pt x="1964" y="7955"/>
                </a:cubicBezTo>
                <a:cubicBezTo>
                  <a:pt x="1964" y="8376"/>
                  <a:pt x="1621" y="8720"/>
                  <a:pt x="1199" y="8720"/>
                </a:cubicBezTo>
                <a:close/>
              </a:path>
            </a:pathLst>
          </a:custGeom>
          <a:solidFill>
            <a:srgbClr val="0072CC"/>
          </a:solidFill>
          <a:ln w="28575">
            <a:solidFill>
              <a:schemeClr val="bg2"/>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31" name="Freeform 13"/>
          <p:cNvSpPr>
            <a:spLocks/>
          </p:cNvSpPr>
          <p:nvPr/>
        </p:nvSpPr>
        <p:spPr bwMode="auto">
          <a:xfrm>
            <a:off x="8840698" y="3473784"/>
            <a:ext cx="936769" cy="2646276"/>
          </a:xfrm>
          <a:custGeom>
            <a:avLst/>
            <a:gdLst>
              <a:gd name="T0" fmla="*/ 3087 w 3087"/>
              <a:gd name="T1" fmla="*/ 8720 h 8720"/>
              <a:gd name="T2" fmla="*/ 2568 w 3087"/>
              <a:gd name="T3" fmla="*/ 8720 h 8720"/>
              <a:gd name="T4" fmla="*/ 1803 w 3087"/>
              <a:gd name="T5" fmla="*/ 7955 h 8720"/>
              <a:gd name="T6" fmla="*/ 1803 w 3087"/>
              <a:gd name="T7" fmla="*/ 765 h 8720"/>
              <a:gd name="T8" fmla="*/ 1114 w 3087"/>
              <a:gd name="T9" fmla="*/ 77 h 8720"/>
              <a:gd name="T10" fmla="*/ 0 w 3087"/>
              <a:gd name="T11" fmla="*/ 77 h 8720"/>
              <a:gd name="T12" fmla="*/ 0 w 3087"/>
              <a:gd name="T13" fmla="*/ 0 h 8720"/>
              <a:gd name="T14" fmla="*/ 1114 w 3087"/>
              <a:gd name="T15" fmla="*/ 0 h 8720"/>
              <a:gd name="T16" fmla="*/ 1879 w 3087"/>
              <a:gd name="T17" fmla="*/ 765 h 8720"/>
              <a:gd name="T18" fmla="*/ 1879 w 3087"/>
              <a:gd name="T19" fmla="*/ 7955 h 8720"/>
              <a:gd name="T20" fmla="*/ 2568 w 3087"/>
              <a:gd name="T21" fmla="*/ 8644 h 8720"/>
              <a:gd name="T22" fmla="*/ 3087 w 3087"/>
              <a:gd name="T23" fmla="*/ 8644 h 8720"/>
              <a:gd name="T24" fmla="*/ 3087 w 3087"/>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87" h="8720">
                <a:moveTo>
                  <a:pt x="3087" y="8720"/>
                </a:moveTo>
                <a:cubicBezTo>
                  <a:pt x="2568" y="8720"/>
                  <a:pt x="2568" y="8720"/>
                  <a:pt x="2568" y="8720"/>
                </a:cubicBezTo>
                <a:cubicBezTo>
                  <a:pt x="2146" y="8720"/>
                  <a:pt x="1803" y="8376"/>
                  <a:pt x="1803" y="7955"/>
                </a:cubicBezTo>
                <a:cubicBezTo>
                  <a:pt x="1803" y="765"/>
                  <a:pt x="1803" y="765"/>
                  <a:pt x="1803" y="765"/>
                </a:cubicBezTo>
                <a:cubicBezTo>
                  <a:pt x="1803" y="386"/>
                  <a:pt x="1494" y="77"/>
                  <a:pt x="1114" y="77"/>
                </a:cubicBezTo>
                <a:cubicBezTo>
                  <a:pt x="0" y="77"/>
                  <a:pt x="0" y="77"/>
                  <a:pt x="0" y="77"/>
                </a:cubicBezTo>
                <a:cubicBezTo>
                  <a:pt x="0" y="0"/>
                  <a:pt x="0" y="0"/>
                  <a:pt x="0" y="0"/>
                </a:cubicBezTo>
                <a:cubicBezTo>
                  <a:pt x="1114" y="0"/>
                  <a:pt x="1114" y="0"/>
                  <a:pt x="1114" y="0"/>
                </a:cubicBezTo>
                <a:cubicBezTo>
                  <a:pt x="1536" y="0"/>
                  <a:pt x="1879" y="344"/>
                  <a:pt x="1879" y="765"/>
                </a:cubicBezTo>
                <a:cubicBezTo>
                  <a:pt x="1879" y="7955"/>
                  <a:pt x="1879" y="7955"/>
                  <a:pt x="1879" y="7955"/>
                </a:cubicBezTo>
                <a:cubicBezTo>
                  <a:pt x="1879" y="8334"/>
                  <a:pt x="2188" y="8644"/>
                  <a:pt x="2568" y="8644"/>
                </a:cubicBezTo>
                <a:cubicBezTo>
                  <a:pt x="3087" y="8644"/>
                  <a:pt x="3087" y="8644"/>
                  <a:pt x="3087" y="8644"/>
                </a:cubicBezTo>
                <a:lnTo>
                  <a:pt x="3087" y="8720"/>
                </a:lnTo>
                <a:close/>
              </a:path>
            </a:pathLst>
          </a:custGeom>
          <a:solidFill>
            <a:srgbClr val="0072CC"/>
          </a:solidFill>
          <a:ln w="28575">
            <a:solidFill>
              <a:schemeClr val="bg2"/>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useBgFill="1">
        <p:nvSpPr>
          <p:cNvPr id="73" name="Rectangle 72"/>
          <p:cNvSpPr/>
          <p:nvPr/>
        </p:nvSpPr>
        <p:spPr bwMode="auto">
          <a:xfrm>
            <a:off x="8451691" y="3105393"/>
            <a:ext cx="450902" cy="733994"/>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372" dirty="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44" name="TextBox 43"/>
          <p:cNvSpPr txBox="1"/>
          <p:nvPr/>
        </p:nvSpPr>
        <p:spPr>
          <a:xfrm>
            <a:off x="9591341" y="1314997"/>
            <a:ext cx="2372049" cy="4290678"/>
          </a:xfrm>
          <a:prstGeom prst="rect">
            <a:avLst/>
          </a:prstGeom>
          <a:noFill/>
        </p:spPr>
        <p:txBody>
          <a:bodyPr wrap="square" lIns="179238" tIns="143391" rIns="179238" bIns="143391" rtlCol="0" anchor="ctr">
            <a:spAutoFit/>
          </a:bodyPr>
          <a:lstStyle/>
          <a:p>
            <a:pPr defTabSz="914180">
              <a:lnSpc>
                <a:spcPts val="1470"/>
              </a:lnSpc>
              <a:spcAft>
                <a:spcPts val="1764"/>
              </a:spcAft>
              <a:defRPr/>
            </a:pPr>
            <a:r>
              <a:rPr lang="en-US" sz="147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Power BI</a:t>
            </a:r>
          </a:p>
          <a:p>
            <a:pPr defTabSz="914180">
              <a:lnSpc>
                <a:spcPts val="1470"/>
              </a:lnSpc>
              <a:spcAft>
                <a:spcPts val="1764"/>
              </a:spcAft>
              <a:defRPr/>
            </a:pPr>
            <a:r>
              <a:rPr lang="en-US" sz="147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Machine Learning</a:t>
            </a:r>
          </a:p>
          <a:p>
            <a:pPr defTabSz="914180">
              <a:lnSpc>
                <a:spcPts val="1470"/>
              </a:lnSpc>
              <a:spcAft>
                <a:spcPts val="1764"/>
              </a:spcAft>
              <a:defRPr/>
            </a:pPr>
            <a:r>
              <a:rPr lang="en-US" sz="147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SQL Data Warehouse</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HDInsight</a:t>
            </a:r>
            <a:endParaRPr lang="en-US" sz="147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Data Lake Analytics</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Data Lake Store</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Stream Analytics</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Data Factory</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Data Catalog</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Event Hubs</a:t>
            </a:r>
          </a:p>
        </p:txBody>
      </p:sp>
      <p:pic>
        <p:nvPicPr>
          <p:cNvPr id="51" name="Picture 50"/>
          <p:cNvPicPr>
            <a:picLocks noChangeAspect="1"/>
          </p:cNvPicPr>
          <p:nvPr/>
        </p:nvPicPr>
        <p:blipFill>
          <a:blip r:embed="rId2"/>
          <a:stretch>
            <a:fillRect/>
          </a:stretch>
        </p:blipFill>
        <p:spPr>
          <a:xfrm>
            <a:off x="350748" y="1357824"/>
            <a:ext cx="464396" cy="528019"/>
          </a:xfrm>
          <a:prstGeom prst="rect">
            <a:avLst/>
          </a:prstGeom>
        </p:spPr>
      </p:pic>
      <p:pic>
        <p:nvPicPr>
          <p:cNvPr id="55" name="Picture 54"/>
          <p:cNvPicPr>
            <a:picLocks noChangeAspect="1"/>
          </p:cNvPicPr>
          <p:nvPr/>
        </p:nvPicPr>
        <p:blipFill>
          <a:blip r:embed="rId3"/>
          <a:stretch>
            <a:fillRect/>
          </a:stretch>
        </p:blipFill>
        <p:spPr>
          <a:xfrm rot="5400000">
            <a:off x="299119" y="2372452"/>
            <a:ext cx="567653" cy="356471"/>
          </a:xfrm>
          <a:prstGeom prst="rect">
            <a:avLst/>
          </a:prstGeom>
        </p:spPr>
      </p:pic>
      <p:pic>
        <p:nvPicPr>
          <p:cNvPr id="57" name="Picture 56"/>
          <p:cNvPicPr>
            <a:picLocks noChangeAspect="1"/>
          </p:cNvPicPr>
          <p:nvPr/>
        </p:nvPicPr>
        <p:blipFill>
          <a:blip r:embed="rId4"/>
          <a:stretch>
            <a:fillRect/>
          </a:stretch>
        </p:blipFill>
        <p:spPr>
          <a:xfrm>
            <a:off x="327234" y="4253696"/>
            <a:ext cx="511426" cy="404815"/>
          </a:xfrm>
          <a:prstGeom prst="rect">
            <a:avLst/>
          </a:prstGeom>
        </p:spPr>
      </p:pic>
      <p:pic>
        <p:nvPicPr>
          <p:cNvPr id="58" name="Picture 57"/>
          <p:cNvPicPr>
            <a:picLocks noChangeAspect="1"/>
          </p:cNvPicPr>
          <p:nvPr/>
        </p:nvPicPr>
        <p:blipFill>
          <a:blip r:embed="rId5"/>
          <a:stretch>
            <a:fillRect/>
          </a:stretch>
        </p:blipFill>
        <p:spPr>
          <a:xfrm>
            <a:off x="391897" y="5143976"/>
            <a:ext cx="382100" cy="498685"/>
          </a:xfrm>
          <a:prstGeom prst="rect">
            <a:avLst/>
          </a:prstGeom>
        </p:spPr>
      </p:pic>
      <p:grpSp>
        <p:nvGrpSpPr>
          <p:cNvPr id="53" name="Group 52"/>
          <p:cNvGrpSpPr>
            <a:grpSpLocks noChangeAspect="1"/>
          </p:cNvGrpSpPr>
          <p:nvPr/>
        </p:nvGrpSpPr>
        <p:grpSpPr bwMode="auto">
          <a:xfrm>
            <a:off x="1109589" y="1366992"/>
            <a:ext cx="7817723" cy="4229120"/>
            <a:chOff x="-49688" y="-26795"/>
            <a:chExt cx="107212" cy="57998"/>
          </a:xfrm>
        </p:grpSpPr>
        <p:sp>
          <p:nvSpPr>
            <p:cNvPr id="54"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grpSp>
      <p:sp>
        <p:nvSpPr>
          <p:cNvPr id="45" name="TextBox 44"/>
          <p:cNvSpPr txBox="1"/>
          <p:nvPr/>
        </p:nvSpPr>
        <p:spPr>
          <a:xfrm>
            <a:off x="2129606" y="3314582"/>
            <a:ext cx="1258637" cy="298631"/>
          </a:xfrm>
          <a:prstGeom prst="rect">
            <a:avLst/>
          </a:prstGeom>
          <a:noFill/>
        </p:spPr>
        <p:txBody>
          <a:bodyPr wrap="square" lIns="0" tIns="0" rIns="0" bIns="0" rtlCol="0">
            <a:spAutoFit/>
          </a:bodyPr>
          <a:lstStyle/>
          <a:p>
            <a:pPr algn="ctr" defTabSz="914180">
              <a:lnSpc>
                <a:spcPct val="90000"/>
              </a:lnSpc>
              <a:spcAft>
                <a:spcPts val="588"/>
              </a:spcAft>
              <a:defRPr/>
            </a:pP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Information </a:t>
            </a:r>
            <a:b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management</a:t>
            </a:r>
          </a:p>
        </p:txBody>
      </p:sp>
      <p:sp>
        <p:nvSpPr>
          <p:cNvPr id="34" name="Freeform 16"/>
          <p:cNvSpPr>
            <a:spLocks noEditPoints="1"/>
          </p:cNvSpPr>
          <p:nvPr/>
        </p:nvSpPr>
        <p:spPr bwMode="auto">
          <a:xfrm>
            <a:off x="2230669" y="2944080"/>
            <a:ext cx="1056512" cy="1056620"/>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63" name="Rectangle 15"/>
          <p:cNvSpPr>
            <a:spLocks noChangeArrowheads="1"/>
          </p:cNvSpPr>
          <p:nvPr/>
        </p:nvSpPr>
        <p:spPr bwMode="auto">
          <a:xfrm>
            <a:off x="3287181" y="3454485"/>
            <a:ext cx="830973" cy="61978"/>
          </a:xfrm>
          <a:prstGeom prst="rect">
            <a:avLst/>
          </a:prstGeom>
          <a:solidFill>
            <a:srgbClr val="0072CC"/>
          </a:solidFill>
          <a:ln>
            <a:noFill/>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64" name="Freeform 16"/>
          <p:cNvSpPr>
            <a:spLocks noEditPoints="1"/>
          </p:cNvSpPr>
          <p:nvPr/>
        </p:nvSpPr>
        <p:spPr bwMode="auto">
          <a:xfrm>
            <a:off x="4119073" y="2944080"/>
            <a:ext cx="1056512" cy="1056620"/>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65" name="TextBox 64"/>
          <p:cNvSpPr txBox="1"/>
          <p:nvPr/>
        </p:nvSpPr>
        <p:spPr>
          <a:xfrm>
            <a:off x="4018010" y="3314582"/>
            <a:ext cx="1258637" cy="298631"/>
          </a:xfrm>
          <a:prstGeom prst="rect">
            <a:avLst/>
          </a:prstGeom>
          <a:noFill/>
        </p:spPr>
        <p:txBody>
          <a:bodyPr wrap="square" lIns="0" tIns="0" rIns="0" bIns="0" rtlCol="0">
            <a:spAutoFit/>
          </a:bodyPr>
          <a:lstStyle/>
          <a:p>
            <a:pPr algn="ctr" defTabSz="914180">
              <a:lnSpc>
                <a:spcPct val="90000"/>
              </a:lnSpc>
              <a:spcAft>
                <a:spcPts val="588"/>
              </a:spcAft>
              <a:defRPr/>
            </a:pP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Big Data</a:t>
            </a:r>
            <a:b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stores</a:t>
            </a:r>
          </a:p>
        </p:txBody>
      </p:sp>
      <p:sp>
        <p:nvSpPr>
          <p:cNvPr id="67" name="Rectangle 15"/>
          <p:cNvSpPr>
            <a:spLocks noChangeArrowheads="1"/>
          </p:cNvSpPr>
          <p:nvPr/>
        </p:nvSpPr>
        <p:spPr bwMode="auto">
          <a:xfrm>
            <a:off x="5159581" y="3454485"/>
            <a:ext cx="813050" cy="61978"/>
          </a:xfrm>
          <a:prstGeom prst="rect">
            <a:avLst/>
          </a:prstGeom>
          <a:solidFill>
            <a:srgbClr val="0072CC"/>
          </a:solidFill>
          <a:ln>
            <a:noFill/>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68" name="Freeform 16"/>
          <p:cNvSpPr>
            <a:spLocks noEditPoints="1"/>
          </p:cNvSpPr>
          <p:nvPr/>
        </p:nvSpPr>
        <p:spPr bwMode="auto">
          <a:xfrm>
            <a:off x="5991473" y="2944080"/>
            <a:ext cx="1056512" cy="1056620"/>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69" name="TextBox 68"/>
          <p:cNvSpPr txBox="1"/>
          <p:nvPr/>
        </p:nvSpPr>
        <p:spPr>
          <a:xfrm>
            <a:off x="5890410" y="3314582"/>
            <a:ext cx="1258637" cy="298631"/>
          </a:xfrm>
          <a:prstGeom prst="rect">
            <a:avLst/>
          </a:prstGeom>
          <a:noFill/>
        </p:spPr>
        <p:txBody>
          <a:bodyPr wrap="square" lIns="0" tIns="0" rIns="0" bIns="0" rtlCol="0">
            <a:spAutoFit/>
          </a:bodyPr>
          <a:lstStyle/>
          <a:p>
            <a:pPr algn="ctr" defTabSz="914180">
              <a:lnSpc>
                <a:spcPct val="90000"/>
              </a:lnSpc>
              <a:spcAft>
                <a:spcPts val="588"/>
              </a:spcAft>
              <a:defRPr/>
            </a:pP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Machine</a:t>
            </a:r>
            <a:b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Learning</a:t>
            </a:r>
          </a:p>
        </p:txBody>
      </p:sp>
      <p:sp>
        <p:nvSpPr>
          <p:cNvPr id="70" name="Rectangle 15"/>
          <p:cNvSpPr>
            <a:spLocks noChangeArrowheads="1"/>
          </p:cNvSpPr>
          <p:nvPr/>
        </p:nvSpPr>
        <p:spPr bwMode="auto">
          <a:xfrm>
            <a:off x="7047984" y="3454485"/>
            <a:ext cx="813050" cy="61978"/>
          </a:xfrm>
          <a:prstGeom prst="rect">
            <a:avLst/>
          </a:prstGeom>
          <a:solidFill>
            <a:srgbClr val="0072CC"/>
          </a:solidFill>
          <a:ln>
            <a:noFill/>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71" name="Freeform 16"/>
          <p:cNvSpPr>
            <a:spLocks noEditPoints="1"/>
          </p:cNvSpPr>
          <p:nvPr/>
        </p:nvSpPr>
        <p:spPr bwMode="auto">
          <a:xfrm>
            <a:off x="7861952" y="2944080"/>
            <a:ext cx="1056512" cy="1056620"/>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72" name="TextBox 71"/>
          <p:cNvSpPr txBox="1"/>
          <p:nvPr/>
        </p:nvSpPr>
        <p:spPr>
          <a:xfrm>
            <a:off x="7742965" y="3403216"/>
            <a:ext cx="1258637" cy="149315"/>
          </a:xfrm>
          <a:prstGeom prst="rect">
            <a:avLst/>
          </a:prstGeom>
          <a:noFill/>
        </p:spPr>
        <p:txBody>
          <a:bodyPr wrap="square" lIns="0" tIns="0" rIns="0" bIns="0" rtlCol="0">
            <a:spAutoFit/>
          </a:bodyPr>
          <a:lstStyle/>
          <a:p>
            <a:pPr algn="ctr" defTabSz="914180">
              <a:lnSpc>
                <a:spcPct val="90000"/>
              </a:lnSpc>
              <a:spcAft>
                <a:spcPts val="588"/>
              </a:spcAft>
              <a:defRPr/>
            </a:pP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Analytics</a:t>
            </a:r>
          </a:p>
        </p:txBody>
      </p:sp>
      <p:pic>
        <p:nvPicPr>
          <p:cNvPr id="26" name="Picture 25"/>
          <p:cNvPicPr>
            <a:picLocks noChangeAspect="1"/>
          </p:cNvPicPr>
          <p:nvPr/>
        </p:nvPicPr>
        <p:blipFill>
          <a:blip r:embed="rId6"/>
          <a:stretch>
            <a:fillRect/>
          </a:stretch>
        </p:blipFill>
        <p:spPr>
          <a:xfrm>
            <a:off x="310618" y="3209631"/>
            <a:ext cx="536909" cy="521933"/>
          </a:xfrm>
          <a:prstGeom prst="rect">
            <a:avLst/>
          </a:prstGeom>
        </p:spPr>
      </p:pic>
    </p:spTree>
    <p:extLst>
      <p:ext uri="{BB962C8B-B14F-4D97-AF65-F5344CB8AC3E}">
        <p14:creationId xmlns:p14="http://schemas.microsoft.com/office/powerpoint/2010/main" val="328912817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295841" y="2170402"/>
            <a:ext cx="6731848" cy="2445869"/>
          </a:xfrm>
          <a:prstGeom prst="rect">
            <a:avLst/>
          </a:prstGeom>
        </p:spPr>
        <p:txBody>
          <a:bodyPr vert="horz" wrap="square" lIns="179238" tIns="143391" rIns="179238" bIns="143391"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spcBef>
                <a:spcPts val="1176"/>
              </a:spcBef>
            </a:pPr>
            <a:r>
              <a:rPr lang="en-US" sz="4704" spc="-100" dirty="0">
                <a:solidFill>
                  <a:srgbClr val="0072CC"/>
                </a:solidFill>
                <a:latin typeface="Segoe UI Semilight" panose="020B0402040204020203" pitchFamily="34" charset="0"/>
                <a:cs typeface="Segoe UI Semilight" panose="020B0402040204020203" pitchFamily="34" charset="0"/>
              </a:rPr>
              <a:t>Introducing</a:t>
            </a:r>
            <a:r>
              <a:rPr lang="en-US" sz="4704" spc="-100" dirty="0">
                <a:solidFill>
                  <a:srgbClr val="0072CC"/>
                </a:solidFill>
              </a:rPr>
              <a:t> </a:t>
            </a:r>
            <a:br>
              <a:rPr lang="en-US" sz="4312" spc="-100" dirty="0"/>
            </a:br>
            <a:r>
              <a:rPr lang="en-US" sz="5293" spc="-100" dirty="0"/>
              <a:t>Cortana Analytics Suite</a:t>
            </a:r>
          </a:p>
        </p:txBody>
      </p:sp>
      <p:grpSp>
        <p:nvGrpSpPr>
          <p:cNvPr id="96" name="Group 95"/>
          <p:cNvGrpSpPr/>
          <p:nvPr/>
        </p:nvGrpSpPr>
        <p:grpSpPr>
          <a:xfrm>
            <a:off x="12532773" y="925706"/>
            <a:ext cx="1184031" cy="5218448"/>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pic>
          <p:nvPicPr>
            <p:cNvPr id="95" name="Picture 94"/>
            <p:cNvPicPr>
              <a:picLocks noChangeAspect="1"/>
            </p:cNvPicPr>
            <p:nvPr/>
          </p:nvPicPr>
          <p:blipFill>
            <a:blip r:embed="rId2"/>
            <a:stretch>
              <a:fillRect/>
            </a:stretch>
          </p:blipFill>
          <p:spPr>
            <a:xfrm>
              <a:off x="9580162" y="2894862"/>
              <a:ext cx="802944" cy="240224"/>
            </a:xfrm>
            <a:prstGeom prst="rect">
              <a:avLst/>
            </a:prstGeom>
          </p:spPr>
        </p:pic>
      </p:gr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5903" y="1702668"/>
            <a:ext cx="3596201" cy="3596201"/>
          </a:xfrm>
          <a:prstGeom prst="rect">
            <a:avLst/>
          </a:prstGeom>
        </p:spPr>
      </p:pic>
    </p:spTree>
    <p:extLst>
      <p:ext uri="{BB962C8B-B14F-4D97-AF65-F5344CB8AC3E}">
        <p14:creationId xmlns:p14="http://schemas.microsoft.com/office/powerpoint/2010/main" val="4198135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2.58361E-6 1.54335E-7 L -0.05285 1.54335E-7 " pathEditMode="relative" rAng="0" ptsTypes="AA">
                                      <p:cBhvr>
                                        <p:cTn id="9" dur="750" spd="-100000" fill="hold"/>
                                        <p:tgtEl>
                                          <p:spTgt spid="5"/>
                                        </p:tgtEl>
                                        <p:attrNameLst>
                                          <p:attrName>ppt_x</p:attrName>
                                          <p:attrName>ppt_y</p:attrName>
                                        </p:attrNameLst>
                                      </p:cBhvr>
                                      <p:rCtr x="-2642" y="0"/>
                                    </p:animMotion>
                                  </p:childTnLst>
                                </p:cTn>
                              </p:par>
                              <p:par>
                                <p:cTn id="10" presetID="2" presetClass="entr" presetSubtype="2" decel="100000" fill="hold" nodeType="withEffect">
                                  <p:stCondLst>
                                    <p:cond delay="250"/>
                                  </p:stCondLst>
                                  <p:childTnLst>
                                    <p:set>
                                      <p:cBhvr>
                                        <p:cTn id="11" dur="1" fill="hold">
                                          <p:stCondLst>
                                            <p:cond delay="0"/>
                                          </p:stCondLst>
                                        </p:cTn>
                                        <p:tgtEl>
                                          <p:spTgt spid="96"/>
                                        </p:tgtEl>
                                        <p:attrNameLst>
                                          <p:attrName>style.visibility</p:attrName>
                                        </p:attrNameLst>
                                      </p:cBhvr>
                                      <p:to>
                                        <p:strVal val="visible"/>
                                      </p:to>
                                    </p:set>
                                    <p:anim calcmode="lin" valueType="num">
                                      <p:cBhvr additive="base">
                                        <p:cTn id="12" dur="850" fill="hold"/>
                                        <p:tgtEl>
                                          <p:spTgt spid="96"/>
                                        </p:tgtEl>
                                        <p:attrNameLst>
                                          <p:attrName>ppt_x</p:attrName>
                                        </p:attrNameLst>
                                      </p:cBhvr>
                                      <p:tavLst>
                                        <p:tav tm="0">
                                          <p:val>
                                            <p:strVal val="1+#ppt_w/2"/>
                                          </p:val>
                                        </p:tav>
                                        <p:tav tm="100000">
                                          <p:val>
                                            <p:strVal val="#ppt_x"/>
                                          </p:val>
                                        </p:tav>
                                      </p:tavLst>
                                    </p:anim>
                                    <p:anim calcmode="lin" valueType="num">
                                      <p:cBhvr additive="base">
                                        <p:cTn id="13" dur="850" fill="hold"/>
                                        <p:tgtEl>
                                          <p:spTgt spid="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0400515" y="2321460"/>
            <a:ext cx="463543" cy="2132871"/>
            <a:chOff x="10611830" y="3082745"/>
            <a:chExt cx="472961" cy="2176206"/>
          </a:xfrm>
        </p:grpSpPr>
        <p:cxnSp>
          <p:nvCxnSpPr>
            <p:cNvPr id="104" name="Straight Connector 103"/>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65" idx="3"/>
            </p:cNvCxnSpPr>
            <p:nvPr/>
          </p:nvCxnSpPr>
          <p:spPr>
            <a:xfrm flipV="1">
              <a:off x="10675766" y="4104261"/>
              <a:ext cx="409025" cy="290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13" name="Straight Connector 112"/>
          <p:cNvCxnSpPr/>
          <p:nvPr/>
        </p:nvCxnSpPr>
        <p:spPr>
          <a:xfrm flipV="1">
            <a:off x="10408121" y="5151137"/>
            <a:ext cx="520063" cy="638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8367998" y="5005219"/>
            <a:ext cx="2095179" cy="985811"/>
            <a:chOff x="8538017" y="4739224"/>
            <a:chExt cx="2137748" cy="1005840"/>
          </a:xfrm>
        </p:grpSpPr>
        <p:sp>
          <p:nvSpPr>
            <p:cNvPr id="45" name="Rectangle 44"/>
            <p:cNvSpPr/>
            <p:nvPr/>
          </p:nvSpPr>
          <p:spPr bwMode="auto">
            <a:xfrm>
              <a:off x="8538017" y="4739224"/>
              <a:ext cx="2137748"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7" tIns="44803" rIns="17917" bIns="89581" numCol="1" spcCol="1270" anchor="t" anchorCtr="0">
              <a:noAutofit/>
            </a:bodyPr>
            <a:lstStyle/>
            <a:p>
              <a:pPr algn="ctr" defTabSz="710584">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Scenarios</a:t>
              </a:r>
            </a:p>
          </p:txBody>
        </p:sp>
        <p:sp>
          <p:nvSpPr>
            <p:cNvPr id="129" name="Rectangle 128"/>
            <p:cNvSpPr/>
            <p:nvPr/>
          </p:nvSpPr>
          <p:spPr>
            <a:xfrm>
              <a:off x="9204619" y="5056791"/>
              <a:ext cx="1383584" cy="646331"/>
            </a:xfrm>
            <a:prstGeom prst="rect">
              <a:avLst/>
            </a:prstGeom>
          </p:spPr>
          <p:txBody>
            <a:bodyPr wrap="none">
              <a:spAutoFit/>
            </a:bodyPr>
            <a:lstStyle/>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Recommendations,</a:t>
              </a:r>
            </a:p>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customer churn,</a:t>
              </a:r>
            </a:p>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forecasting, etc.</a:t>
              </a:r>
            </a:p>
          </p:txBody>
        </p:sp>
        <p:grpSp>
          <p:nvGrpSpPr>
            <p:cNvPr id="128" name="Group 127"/>
            <p:cNvGrpSpPr/>
            <p:nvPr/>
          </p:nvGrpSpPr>
          <p:grpSpPr>
            <a:xfrm>
              <a:off x="8754885" y="5208429"/>
              <a:ext cx="433307" cy="352792"/>
              <a:chOff x="-2530475" y="305948"/>
              <a:chExt cx="1119187" cy="911226"/>
            </a:xfrm>
            <a:solidFill>
              <a:schemeClr val="bg1"/>
            </a:solidFill>
          </p:grpSpPr>
          <p:sp>
            <p:nvSpPr>
              <p:cNvPr id="154" name="Freeform 31"/>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kern="0">
                  <a:solidFill>
                    <a:srgbClr val="FFFFFF"/>
                  </a:solidFill>
                  <a:latin typeface="Segoe UI"/>
                </a:endParaRPr>
              </a:p>
            </p:txBody>
          </p:sp>
          <p:sp>
            <p:nvSpPr>
              <p:cNvPr id="155" name="Freeform 32"/>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kern="0">
                  <a:solidFill>
                    <a:srgbClr val="FFFFFF"/>
                  </a:solidFill>
                  <a:latin typeface="Segoe UI"/>
                </a:endParaRPr>
              </a:p>
            </p:txBody>
          </p:sp>
          <p:sp>
            <p:nvSpPr>
              <p:cNvPr id="156" name="Freeform 34"/>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kern="0">
                  <a:solidFill>
                    <a:srgbClr val="FFFFFF"/>
                  </a:solidFill>
                  <a:latin typeface="Segoe UI"/>
                </a:endParaRPr>
              </a:p>
            </p:txBody>
          </p:sp>
          <p:sp>
            <p:nvSpPr>
              <p:cNvPr id="157" name="Freeform 35"/>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kern="0">
                  <a:solidFill>
                    <a:srgbClr val="FFFFFF"/>
                  </a:solidFill>
                  <a:latin typeface="Segoe UI"/>
                </a:endParaRPr>
              </a:p>
            </p:txBody>
          </p:sp>
          <p:sp>
            <p:nvSpPr>
              <p:cNvPr id="161" name="Freeform 36"/>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kern="0">
                  <a:solidFill>
                    <a:srgbClr val="FFFFFF"/>
                  </a:solidFill>
                  <a:latin typeface="Segoe UI"/>
                </a:endParaRPr>
              </a:p>
            </p:txBody>
          </p:sp>
          <p:sp>
            <p:nvSpPr>
              <p:cNvPr id="162" name="Freeform 37"/>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kern="0">
                  <a:solidFill>
                    <a:srgbClr val="FFFFFF"/>
                  </a:solidFill>
                  <a:latin typeface="Segoe UI"/>
                </a:endParaRPr>
              </a:p>
            </p:txBody>
          </p:sp>
        </p:grpSp>
      </p:grpSp>
      <p:grpSp>
        <p:nvGrpSpPr>
          <p:cNvPr id="15" name="Group 14"/>
          <p:cNvGrpSpPr/>
          <p:nvPr/>
        </p:nvGrpSpPr>
        <p:grpSpPr>
          <a:xfrm>
            <a:off x="8367997" y="3913775"/>
            <a:ext cx="2095180" cy="985811"/>
            <a:chOff x="8538016" y="3277427"/>
            <a:chExt cx="2137749" cy="1005840"/>
          </a:xfrm>
        </p:grpSpPr>
        <p:sp>
          <p:nvSpPr>
            <p:cNvPr id="96" name="Rectangle 95"/>
            <p:cNvSpPr/>
            <p:nvPr/>
          </p:nvSpPr>
          <p:spPr bwMode="auto">
            <a:xfrm>
              <a:off x="8538016" y="3277427"/>
              <a:ext cx="2137749"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7" tIns="44803" rIns="17917" bIns="89581" numCol="1" spcCol="1270" anchor="t" anchorCtr="0">
              <a:noAutofit/>
            </a:bodyPr>
            <a:lstStyle/>
            <a:p>
              <a:pPr algn="ctr" defTabSz="710584">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Perceptual Intelligence</a:t>
              </a:r>
            </a:p>
          </p:txBody>
        </p:sp>
        <p:sp>
          <p:nvSpPr>
            <p:cNvPr id="125" name="Rectangle 124"/>
            <p:cNvSpPr/>
            <p:nvPr/>
          </p:nvSpPr>
          <p:spPr>
            <a:xfrm>
              <a:off x="9204619" y="3670433"/>
              <a:ext cx="895247" cy="278832"/>
            </a:xfrm>
            <a:prstGeom prst="rect">
              <a:avLst/>
            </a:prstGeom>
          </p:spPr>
          <p:txBody>
            <a:bodyPr wrap="none">
              <a:spAutoFit/>
            </a:bodyPr>
            <a:lstStyle/>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Face, vision</a:t>
              </a:r>
            </a:p>
          </p:txBody>
        </p:sp>
        <p:sp>
          <p:nvSpPr>
            <p:cNvPr id="126" name="Rectangle 125"/>
            <p:cNvSpPr/>
            <p:nvPr/>
          </p:nvSpPr>
          <p:spPr>
            <a:xfrm>
              <a:off x="9204619" y="3990981"/>
              <a:ext cx="935577" cy="276999"/>
            </a:xfrm>
            <a:prstGeom prst="rect">
              <a:avLst/>
            </a:prstGeom>
          </p:spPr>
          <p:txBody>
            <a:bodyPr wrap="none">
              <a:spAutoFit/>
            </a:bodyPr>
            <a:lstStyle/>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Speech, text</a:t>
              </a:r>
            </a:p>
          </p:txBody>
        </p:sp>
        <p:grpSp>
          <p:nvGrpSpPr>
            <p:cNvPr id="95" name="Group 94"/>
            <p:cNvGrpSpPr/>
            <p:nvPr/>
          </p:nvGrpSpPr>
          <p:grpSpPr>
            <a:xfrm>
              <a:off x="8892356" y="3676097"/>
              <a:ext cx="269629" cy="255077"/>
              <a:chOff x="3248025" y="1189989"/>
              <a:chExt cx="5153661" cy="4875531"/>
            </a:xfrm>
            <a:solidFill>
              <a:schemeClr val="bg1"/>
            </a:solidFill>
          </p:grpSpPr>
          <p:sp>
            <p:nvSpPr>
              <p:cNvPr id="99" name="Freeform 98"/>
              <p:cNvSpPr/>
              <p:nvPr/>
            </p:nvSpPr>
            <p:spPr bwMode="auto">
              <a:xfrm>
                <a:off x="4140351" y="2041127"/>
                <a:ext cx="3427810" cy="3427810"/>
              </a:xfrm>
              <a:custGeom>
                <a:avLst/>
                <a:gdLst>
                  <a:gd name="connsiteX0" fmla="*/ 1713905 w 3427810"/>
                  <a:gd name="connsiteY0" fmla="*/ 0 h 3427810"/>
                  <a:gd name="connsiteX1" fmla="*/ 3427810 w 3427810"/>
                  <a:gd name="connsiteY1" fmla="*/ 1713905 h 3427810"/>
                  <a:gd name="connsiteX2" fmla="*/ 1713905 w 3427810"/>
                  <a:gd name="connsiteY2" fmla="*/ 3427810 h 3427810"/>
                  <a:gd name="connsiteX3" fmla="*/ 0 w 3427810"/>
                  <a:gd name="connsiteY3" fmla="*/ 1713905 h 3427810"/>
                  <a:gd name="connsiteX4" fmla="*/ 1713905 w 3427810"/>
                  <a:gd name="connsiteY4" fmla="*/ 0 h 3427810"/>
                  <a:gd name="connsiteX5" fmla="*/ 1208864 w 3427810"/>
                  <a:gd name="connsiteY5" fmla="*/ 1047322 h 3427810"/>
                  <a:gd name="connsiteX6" fmla="*/ 996139 w 3427810"/>
                  <a:gd name="connsiteY6" fmla="*/ 1260047 h 3427810"/>
                  <a:gd name="connsiteX7" fmla="*/ 1208864 w 3427810"/>
                  <a:gd name="connsiteY7" fmla="*/ 1472772 h 3427810"/>
                  <a:gd name="connsiteX8" fmla="*/ 1421589 w 3427810"/>
                  <a:gd name="connsiteY8" fmla="*/ 1260047 h 3427810"/>
                  <a:gd name="connsiteX9" fmla="*/ 1208864 w 3427810"/>
                  <a:gd name="connsiteY9" fmla="*/ 1047322 h 3427810"/>
                  <a:gd name="connsiteX10" fmla="*/ 2115987 w 3427810"/>
                  <a:gd name="connsiteY10" fmla="*/ 1047322 h 3427810"/>
                  <a:gd name="connsiteX11" fmla="*/ 1903262 w 3427810"/>
                  <a:gd name="connsiteY11" fmla="*/ 1260047 h 3427810"/>
                  <a:gd name="connsiteX12" fmla="*/ 2115987 w 3427810"/>
                  <a:gd name="connsiteY12" fmla="*/ 1472772 h 3427810"/>
                  <a:gd name="connsiteX13" fmla="*/ 2328712 w 3427810"/>
                  <a:gd name="connsiteY13" fmla="*/ 1260047 h 3427810"/>
                  <a:gd name="connsiteX14" fmla="*/ 2115987 w 3427810"/>
                  <a:gd name="connsiteY14" fmla="*/ 1047322 h 3427810"/>
                  <a:gd name="connsiteX15" fmla="*/ 516914 w 3427810"/>
                  <a:gd name="connsiteY15" fmla="*/ 1913335 h 3427810"/>
                  <a:gd name="connsiteX16" fmla="*/ 536018 w 3427810"/>
                  <a:gd name="connsiteY16" fmla="*/ 1987632 h 3427810"/>
                  <a:gd name="connsiteX17" fmla="*/ 1680074 w 3427810"/>
                  <a:gd name="connsiteY17" fmla="*/ 2829321 h 3427810"/>
                  <a:gd name="connsiteX18" fmla="*/ 2824130 w 3427810"/>
                  <a:gd name="connsiteY18" fmla="*/ 1987632 h 3427810"/>
                  <a:gd name="connsiteX19" fmla="*/ 2843234 w 3427810"/>
                  <a:gd name="connsiteY19" fmla="*/ 1913335 h 3427810"/>
                  <a:gd name="connsiteX20" fmla="*/ 2613164 w 3427810"/>
                  <a:gd name="connsiteY20" fmla="*/ 1913335 h 3427810"/>
                  <a:gd name="connsiteX21" fmla="*/ 2611114 w 3427810"/>
                  <a:gd name="connsiteY21" fmla="*/ 1921305 h 3427810"/>
                  <a:gd name="connsiteX22" fmla="*/ 1680074 w 3427810"/>
                  <a:gd name="connsiteY22" fmla="*/ 2606277 h 3427810"/>
                  <a:gd name="connsiteX23" fmla="*/ 749034 w 3427810"/>
                  <a:gd name="connsiteY23" fmla="*/ 1921305 h 3427810"/>
                  <a:gd name="connsiteX24" fmla="*/ 746985 w 3427810"/>
                  <a:gd name="connsiteY24" fmla="*/ 1913335 h 3427810"/>
                  <a:gd name="connsiteX25" fmla="*/ 516914 w 3427810"/>
                  <a:gd name="connsiteY25" fmla="*/ 1913335 h 342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7810" h="3427810">
                    <a:moveTo>
                      <a:pt x="1713905" y="0"/>
                    </a:moveTo>
                    <a:cubicBezTo>
                      <a:pt x="2660469" y="0"/>
                      <a:pt x="3427810" y="767341"/>
                      <a:pt x="3427810" y="1713905"/>
                    </a:cubicBezTo>
                    <a:cubicBezTo>
                      <a:pt x="3427810" y="2660469"/>
                      <a:pt x="2660469" y="3427810"/>
                      <a:pt x="1713905" y="3427810"/>
                    </a:cubicBezTo>
                    <a:cubicBezTo>
                      <a:pt x="767341" y="3427810"/>
                      <a:pt x="0" y="2660469"/>
                      <a:pt x="0" y="1713905"/>
                    </a:cubicBezTo>
                    <a:cubicBezTo>
                      <a:pt x="0" y="767341"/>
                      <a:pt x="767341" y="0"/>
                      <a:pt x="1713905" y="0"/>
                    </a:cubicBezTo>
                    <a:close/>
                    <a:moveTo>
                      <a:pt x="1208864" y="1047322"/>
                    </a:moveTo>
                    <a:cubicBezTo>
                      <a:pt x="1091379" y="1047322"/>
                      <a:pt x="996139" y="1142562"/>
                      <a:pt x="996139" y="1260047"/>
                    </a:cubicBezTo>
                    <a:cubicBezTo>
                      <a:pt x="996139" y="1377532"/>
                      <a:pt x="1091379" y="1472772"/>
                      <a:pt x="1208864" y="1472772"/>
                    </a:cubicBezTo>
                    <a:cubicBezTo>
                      <a:pt x="1326349" y="1472772"/>
                      <a:pt x="1421589" y="1377532"/>
                      <a:pt x="1421589" y="1260047"/>
                    </a:cubicBezTo>
                    <a:cubicBezTo>
                      <a:pt x="1421589" y="1142562"/>
                      <a:pt x="1326349" y="1047322"/>
                      <a:pt x="1208864" y="1047322"/>
                    </a:cubicBezTo>
                    <a:close/>
                    <a:moveTo>
                      <a:pt x="2115987" y="1047322"/>
                    </a:moveTo>
                    <a:cubicBezTo>
                      <a:pt x="1998502" y="1047322"/>
                      <a:pt x="1903262" y="1142562"/>
                      <a:pt x="1903262" y="1260047"/>
                    </a:cubicBezTo>
                    <a:cubicBezTo>
                      <a:pt x="1903262" y="1377532"/>
                      <a:pt x="1998502" y="1472772"/>
                      <a:pt x="2115987" y="1472772"/>
                    </a:cubicBezTo>
                    <a:cubicBezTo>
                      <a:pt x="2233472" y="1472772"/>
                      <a:pt x="2328712" y="1377532"/>
                      <a:pt x="2328712" y="1260047"/>
                    </a:cubicBezTo>
                    <a:cubicBezTo>
                      <a:pt x="2328712" y="1142562"/>
                      <a:pt x="2233472" y="1047322"/>
                      <a:pt x="2115987" y="1047322"/>
                    </a:cubicBezTo>
                    <a:close/>
                    <a:moveTo>
                      <a:pt x="516914" y="1913335"/>
                    </a:moveTo>
                    <a:lnTo>
                      <a:pt x="536018" y="1987632"/>
                    </a:lnTo>
                    <a:cubicBezTo>
                      <a:pt x="687687" y="2475264"/>
                      <a:pt x="1142533" y="2829321"/>
                      <a:pt x="1680074" y="2829321"/>
                    </a:cubicBezTo>
                    <a:cubicBezTo>
                      <a:pt x="2217615" y="2829321"/>
                      <a:pt x="2672461" y="2475264"/>
                      <a:pt x="2824130" y="1987632"/>
                    </a:cubicBezTo>
                    <a:lnTo>
                      <a:pt x="2843234" y="1913335"/>
                    </a:lnTo>
                    <a:lnTo>
                      <a:pt x="2613164" y="1913335"/>
                    </a:lnTo>
                    <a:lnTo>
                      <a:pt x="2611114" y="1921305"/>
                    </a:lnTo>
                    <a:cubicBezTo>
                      <a:pt x="2487685" y="2318143"/>
                      <a:pt x="2117528" y="2606277"/>
                      <a:pt x="1680074" y="2606277"/>
                    </a:cubicBezTo>
                    <a:cubicBezTo>
                      <a:pt x="1242620" y="2606277"/>
                      <a:pt x="872464" y="2318143"/>
                      <a:pt x="749034" y="1921305"/>
                    </a:cubicBezTo>
                    <a:lnTo>
                      <a:pt x="746985" y="1913335"/>
                    </a:lnTo>
                    <a:lnTo>
                      <a:pt x="516914" y="1913335"/>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Freeform 99"/>
              <p:cNvSpPr/>
              <p:nvPr/>
            </p:nvSpPr>
            <p:spPr bwMode="auto">
              <a:xfrm rot="5400000">
                <a:off x="32708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Freeform 100"/>
              <p:cNvSpPr/>
              <p:nvPr/>
            </p:nvSpPr>
            <p:spPr bwMode="auto">
              <a:xfrm rot="10800000">
                <a:off x="73856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3248025" y="5033549"/>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Freeform 102"/>
              <p:cNvSpPr/>
              <p:nvPr/>
            </p:nvSpPr>
            <p:spPr bwMode="auto">
              <a:xfrm rot="16200000">
                <a:off x="7377700" y="5041534"/>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5" name="Group 114"/>
            <p:cNvGrpSpPr/>
            <p:nvPr/>
          </p:nvGrpSpPr>
          <p:grpSpPr>
            <a:xfrm>
              <a:off x="8883959" y="4029213"/>
              <a:ext cx="286422" cy="241797"/>
              <a:chOff x="4746173" y="1443591"/>
              <a:chExt cx="4626426" cy="3905623"/>
            </a:xfrm>
            <a:solidFill>
              <a:schemeClr val="bg1"/>
            </a:solidFill>
          </p:grpSpPr>
          <p:grpSp>
            <p:nvGrpSpPr>
              <p:cNvPr id="116" name="Group 386"/>
              <p:cNvGrpSpPr>
                <a:grpSpLocks noChangeAspect="1"/>
              </p:cNvGrpSpPr>
              <p:nvPr/>
            </p:nvGrpSpPr>
            <p:grpSpPr bwMode="auto">
              <a:xfrm>
                <a:off x="4746173" y="2973313"/>
                <a:ext cx="1414640" cy="2318440"/>
                <a:chOff x="-1261" y="1888"/>
                <a:chExt cx="576" cy="944"/>
              </a:xfrm>
              <a:grpFill/>
            </p:grpSpPr>
            <p:sp>
              <p:nvSpPr>
                <p:cNvPr id="140"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167"/>
                  <a:endParaRPr lang="en-US" sz="1666" kern="0">
                    <a:solidFill>
                      <a:srgbClr val="FFFFFF"/>
                    </a:solidFill>
                    <a:latin typeface="Segoe UI"/>
                  </a:endParaRPr>
                </a:p>
              </p:txBody>
            </p:sp>
            <p:sp>
              <p:nvSpPr>
                <p:cNvPr id="141"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167"/>
                  <a:endParaRPr lang="en-US" sz="1666" kern="0">
                    <a:solidFill>
                      <a:srgbClr val="FFFFFF"/>
                    </a:solidFill>
                    <a:latin typeface="Segoe UI"/>
                  </a:endParaRPr>
                </a:p>
              </p:txBody>
            </p:sp>
            <p:sp>
              <p:nvSpPr>
                <p:cNvPr id="142"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167"/>
                  <a:endParaRPr lang="en-US" sz="1666" kern="0">
                    <a:solidFill>
                      <a:srgbClr val="FFFFFF"/>
                    </a:solidFill>
                    <a:latin typeface="Segoe UI"/>
                  </a:endParaRPr>
                </a:p>
              </p:txBody>
            </p:sp>
          </p:grpSp>
          <p:grpSp>
            <p:nvGrpSpPr>
              <p:cNvPr id="130" name="Group 129"/>
              <p:cNvGrpSpPr/>
              <p:nvPr/>
            </p:nvGrpSpPr>
            <p:grpSpPr>
              <a:xfrm>
                <a:off x="5345480" y="1443592"/>
                <a:ext cx="1381394" cy="1269128"/>
                <a:chOff x="5345480" y="1443592"/>
                <a:chExt cx="1381394" cy="1269128"/>
              </a:xfrm>
              <a:grpFill/>
            </p:grpSpPr>
            <p:sp>
              <p:nvSpPr>
                <p:cNvPr id="138" name="Bent Arrow 137"/>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9" name="Isosceles Triangle 138"/>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1" name="Group 130"/>
              <p:cNvGrpSpPr/>
              <p:nvPr/>
            </p:nvGrpSpPr>
            <p:grpSpPr>
              <a:xfrm rot="10800000">
                <a:off x="7049745" y="4080086"/>
                <a:ext cx="1381394" cy="1269128"/>
                <a:chOff x="5345480" y="1443592"/>
                <a:chExt cx="1381394" cy="1269128"/>
              </a:xfrm>
              <a:grpFill/>
            </p:grpSpPr>
            <p:sp>
              <p:nvSpPr>
                <p:cNvPr id="136" name="Bent Arrow 135"/>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Isosceles Triangle 136"/>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2" name="Freeform 131"/>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7711440" y="1981200"/>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p:cNvSpPr/>
              <p:nvPr/>
            </p:nvSpPr>
            <p:spPr bwMode="auto">
              <a:xfrm>
                <a:off x="7711440" y="2518221"/>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Rectangle 134"/>
              <p:cNvSpPr/>
              <p:nvPr/>
            </p:nvSpPr>
            <p:spPr bwMode="auto">
              <a:xfrm>
                <a:off x="7711440" y="3055242"/>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5" name="Group 24"/>
          <p:cNvGrpSpPr/>
          <p:nvPr/>
        </p:nvGrpSpPr>
        <p:grpSpPr>
          <a:xfrm>
            <a:off x="8358096" y="2832577"/>
            <a:ext cx="2105082" cy="985811"/>
            <a:chOff x="8527913" y="2888721"/>
            <a:chExt cx="2147853" cy="1005840"/>
          </a:xfrm>
        </p:grpSpPr>
        <p:sp>
          <p:nvSpPr>
            <p:cNvPr id="165" name="Rectangle 164"/>
            <p:cNvSpPr/>
            <p:nvPr/>
          </p:nvSpPr>
          <p:spPr bwMode="auto">
            <a:xfrm>
              <a:off x="8527913" y="2888721"/>
              <a:ext cx="2147853"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7" tIns="44803" rIns="17917" bIns="89581" numCol="1" spcCol="1270" anchor="t" anchorCtr="0">
              <a:noAutofit/>
            </a:bodyPr>
            <a:lstStyle/>
            <a:p>
              <a:pPr algn="ctr" defTabSz="710584">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Personal Digital Assistant</a:t>
              </a:r>
            </a:p>
          </p:txBody>
        </p:sp>
        <p:sp>
          <p:nvSpPr>
            <p:cNvPr id="166" name="Rectangle 165"/>
            <p:cNvSpPr/>
            <p:nvPr/>
          </p:nvSpPr>
          <p:spPr>
            <a:xfrm>
              <a:off x="9194516" y="3376977"/>
              <a:ext cx="687945" cy="276999"/>
            </a:xfrm>
            <a:prstGeom prst="rect">
              <a:avLst/>
            </a:prstGeom>
          </p:spPr>
          <p:txBody>
            <a:bodyPr wrap="none">
              <a:spAutoFit/>
            </a:bodyPr>
            <a:lstStyle/>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Cortana</a:t>
              </a:r>
            </a:p>
          </p:txBody>
        </p:sp>
        <p:pic>
          <p:nvPicPr>
            <p:cNvPr id="192" name="Picture 191" descr="http://winaero.com/blog/wp-content/uploads/2015/01/cortana-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6963" y="3392261"/>
              <a:ext cx="259973" cy="2599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8367998" y="1753459"/>
            <a:ext cx="2095181" cy="985811"/>
            <a:chOff x="8538017" y="1787678"/>
            <a:chExt cx="2137750" cy="1005840"/>
          </a:xfrm>
        </p:grpSpPr>
        <p:sp>
          <p:nvSpPr>
            <p:cNvPr id="44" name="Rectangle 43"/>
            <p:cNvSpPr/>
            <p:nvPr/>
          </p:nvSpPr>
          <p:spPr bwMode="auto">
            <a:xfrm>
              <a:off x="8538017" y="1787678"/>
              <a:ext cx="2137750"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7" tIns="44803" rIns="17917" bIns="89581" numCol="1" spcCol="1270" anchor="t" anchorCtr="0">
              <a:noAutofit/>
            </a:bodyPr>
            <a:lstStyle/>
            <a:p>
              <a:pPr algn="ctr" defTabSz="710584">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Dashboards and Visualizations</a:t>
              </a:r>
            </a:p>
          </p:txBody>
        </p:sp>
        <p:grpSp>
          <p:nvGrpSpPr>
            <p:cNvPr id="68" name="Group 67"/>
            <p:cNvGrpSpPr/>
            <p:nvPr/>
          </p:nvGrpSpPr>
          <p:grpSpPr>
            <a:xfrm>
              <a:off x="8847475" y="2434373"/>
              <a:ext cx="399110" cy="255091"/>
              <a:chOff x="4481847" y="2708926"/>
              <a:chExt cx="673103" cy="430214"/>
            </a:xfrm>
            <a:solidFill>
              <a:schemeClr val="bg1"/>
            </a:solidFill>
          </p:grpSpPr>
          <p:sp>
            <p:nvSpPr>
              <p:cNvPr id="69"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defTabSz="914180"/>
                <a:endParaRPr lang="en-US" sz="1764" kern="0">
                  <a:solidFill>
                    <a:srgbClr val="FFFFFF"/>
                  </a:solidFill>
                  <a:latin typeface="Segoe UI"/>
                </a:endParaRPr>
              </a:p>
            </p:txBody>
          </p:sp>
          <p:sp>
            <p:nvSpPr>
              <p:cNvPr id="70"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defTabSz="914180"/>
                <a:endParaRPr lang="en-US" sz="1764" kern="0">
                  <a:solidFill>
                    <a:srgbClr val="FFFFFF"/>
                  </a:solidFill>
                  <a:latin typeface="Segoe UI"/>
                </a:endParaRPr>
              </a:p>
            </p:txBody>
          </p:sp>
          <p:sp>
            <p:nvSpPr>
              <p:cNvPr id="71"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defTabSz="914180"/>
                <a:endParaRPr lang="en-US" sz="1764" kern="0">
                  <a:solidFill>
                    <a:srgbClr val="FFFFFF"/>
                  </a:solidFill>
                  <a:latin typeface="Segoe UI"/>
                </a:endParaRPr>
              </a:p>
            </p:txBody>
          </p:sp>
          <p:sp>
            <p:nvSpPr>
              <p:cNvPr id="72"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defTabSz="914180"/>
                <a:endParaRPr lang="en-US" sz="1764" kern="0">
                  <a:solidFill>
                    <a:srgbClr val="FFFFFF"/>
                  </a:solidFill>
                  <a:latin typeface="Segoe UI"/>
                </a:endParaRPr>
              </a:p>
            </p:txBody>
          </p:sp>
          <p:sp>
            <p:nvSpPr>
              <p:cNvPr id="73"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defTabSz="914180"/>
                <a:endParaRPr lang="en-US" sz="1764" kern="0">
                  <a:solidFill>
                    <a:srgbClr val="FFFFFF"/>
                  </a:solidFill>
                  <a:latin typeface="Segoe UI"/>
                </a:endParaRPr>
              </a:p>
            </p:txBody>
          </p:sp>
        </p:grpSp>
        <p:sp>
          <p:nvSpPr>
            <p:cNvPr id="86" name="Rectangle 85"/>
            <p:cNvSpPr/>
            <p:nvPr/>
          </p:nvSpPr>
          <p:spPr>
            <a:xfrm>
              <a:off x="9204619" y="2421304"/>
              <a:ext cx="737054" cy="278832"/>
            </a:xfrm>
            <a:prstGeom prst="rect">
              <a:avLst/>
            </a:prstGeom>
          </p:spPr>
          <p:txBody>
            <a:bodyPr wrap="none">
              <a:spAutoFit/>
            </a:bodyPr>
            <a:lstStyle/>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Power BI</a:t>
              </a:r>
            </a:p>
          </p:txBody>
        </p:sp>
      </p:grpSp>
      <p:grpSp>
        <p:nvGrpSpPr>
          <p:cNvPr id="24" name="Group 23"/>
          <p:cNvGrpSpPr/>
          <p:nvPr/>
        </p:nvGrpSpPr>
        <p:grpSpPr>
          <a:xfrm>
            <a:off x="6152903" y="1756123"/>
            <a:ext cx="2322949" cy="4234072"/>
            <a:chOff x="6277916" y="1790395"/>
            <a:chExt cx="2370146" cy="4320099"/>
          </a:xfrm>
        </p:grpSpPr>
        <p:sp>
          <p:nvSpPr>
            <p:cNvPr id="43" name="Rectangle 42"/>
            <p:cNvSpPr/>
            <p:nvPr/>
          </p:nvSpPr>
          <p:spPr bwMode="auto">
            <a:xfrm>
              <a:off x="6277916" y="1790395"/>
              <a:ext cx="2079506" cy="4320099"/>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7" tIns="44803" rIns="17917" bIns="89581" numCol="1" spcCol="1270" anchor="t" anchorCtr="0">
              <a:noAutofit/>
            </a:bodyPr>
            <a:lstStyle/>
            <a:p>
              <a:pPr algn="ctr" defTabSz="710584">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 </a:t>
              </a:r>
              <a:b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Analytics</a:t>
              </a:r>
            </a:p>
          </p:txBody>
        </p:sp>
        <p:pic>
          <p:nvPicPr>
            <p:cNvPr id="74" name="Picture 7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398" y="2896065"/>
              <a:ext cx="353933" cy="375063"/>
            </a:xfrm>
            <a:prstGeom prst="rect">
              <a:avLst/>
            </a:prstGeom>
          </p:spPr>
        </p:pic>
        <p:pic>
          <p:nvPicPr>
            <p:cNvPr id="75" name="Picture 7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0490" y="3992088"/>
              <a:ext cx="428269" cy="310126"/>
            </a:xfrm>
            <a:prstGeom prst="rect">
              <a:avLst/>
            </a:prstGeom>
          </p:spPr>
        </p:pic>
        <p:pic>
          <p:nvPicPr>
            <p:cNvPr id="76" name="Picture 7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1467" y="4994031"/>
              <a:ext cx="474530" cy="367761"/>
            </a:xfrm>
            <a:prstGeom prst="rect">
              <a:avLst/>
            </a:prstGeom>
          </p:spPr>
        </p:pic>
        <p:sp>
          <p:nvSpPr>
            <p:cNvPr id="83" name="Rectangle 82"/>
            <p:cNvSpPr/>
            <p:nvPr/>
          </p:nvSpPr>
          <p:spPr>
            <a:xfrm>
              <a:off x="6767968" y="2860458"/>
              <a:ext cx="1297791" cy="461665"/>
            </a:xfrm>
            <a:prstGeom prst="rect">
              <a:avLst/>
            </a:prstGeom>
          </p:spPr>
          <p:txBody>
            <a:bodyPr wrap="none">
              <a:spAutoFit/>
            </a:bodyPr>
            <a:lstStyle/>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a:t>
              </a:r>
            </a:p>
          </p:txBody>
        </p:sp>
        <p:sp>
          <p:nvSpPr>
            <p:cNvPr id="84" name="Rectangle 83"/>
            <p:cNvSpPr/>
            <p:nvPr/>
          </p:nvSpPr>
          <p:spPr>
            <a:xfrm>
              <a:off x="6808759" y="3900664"/>
              <a:ext cx="1439497" cy="461665"/>
            </a:xfrm>
            <a:prstGeom prst="rect">
              <a:avLst/>
            </a:prstGeom>
          </p:spPr>
          <p:txBody>
            <a:bodyPr wrap="none">
              <a:spAutoFit/>
            </a:bodyPr>
            <a:lstStyle/>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HDInsight (Hadoop)</a:t>
              </a:r>
            </a:p>
          </p:txBody>
        </p:sp>
        <p:sp>
          <p:nvSpPr>
            <p:cNvPr id="85" name="Rectangle 84"/>
            <p:cNvSpPr/>
            <p:nvPr/>
          </p:nvSpPr>
          <p:spPr>
            <a:xfrm>
              <a:off x="6808759" y="4922306"/>
              <a:ext cx="1216996" cy="463456"/>
            </a:xfrm>
            <a:prstGeom prst="rect">
              <a:avLst/>
            </a:prstGeom>
          </p:spPr>
          <p:txBody>
            <a:bodyPr wrap="none">
              <a:spAutoFit/>
            </a:bodyPr>
            <a:lstStyle/>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Stream Analytics</a:t>
              </a:r>
            </a:p>
          </p:txBody>
        </p:sp>
        <p:grpSp>
          <p:nvGrpSpPr>
            <p:cNvPr id="148" name="Group 147"/>
            <p:cNvGrpSpPr/>
            <p:nvPr/>
          </p:nvGrpSpPr>
          <p:grpSpPr>
            <a:xfrm>
              <a:off x="8352819" y="2143445"/>
              <a:ext cx="295243" cy="1834529"/>
              <a:chOff x="3832324" y="5254390"/>
              <a:chExt cx="295243" cy="1834529"/>
            </a:xfrm>
          </p:grpSpPr>
          <p:sp>
            <p:nvSpPr>
              <p:cNvPr id="149" name="Isosceles Triangle 148"/>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0" name="Isosceles Triangle 149"/>
              <p:cNvSpPr/>
              <p:nvPr/>
            </p:nvSpPr>
            <p:spPr bwMode="auto">
              <a:xfrm rot="5400000">
                <a:off x="3529509" y="55572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1" name="Isosceles Triangle 190"/>
              <p:cNvSpPr/>
              <p:nvPr/>
            </p:nvSpPr>
            <p:spPr bwMode="auto">
              <a:xfrm rot="5400000">
                <a:off x="3576707" y="6538059"/>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1" name="Group 150"/>
            <p:cNvGrpSpPr/>
            <p:nvPr/>
          </p:nvGrpSpPr>
          <p:grpSpPr>
            <a:xfrm>
              <a:off x="8352819" y="4071625"/>
              <a:ext cx="295243" cy="853675"/>
              <a:chOff x="3832324" y="5673490"/>
              <a:chExt cx="295243" cy="853675"/>
            </a:xfrm>
          </p:grpSpPr>
          <p:sp>
            <p:nvSpPr>
              <p:cNvPr id="152" name="Isosceles Triangle 151"/>
              <p:cNvSpPr/>
              <p:nvPr/>
            </p:nvSpPr>
            <p:spPr bwMode="auto">
              <a:xfrm rot="5400000">
                <a:off x="3576707" y="59763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3" name="Isosceles Triangle 152"/>
              <p:cNvSpPr/>
              <p:nvPr/>
            </p:nvSpPr>
            <p:spPr bwMode="auto">
              <a:xfrm rot="5400000">
                <a:off x="3529509" y="59763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8" name="Group 157"/>
            <p:cNvGrpSpPr/>
            <p:nvPr/>
          </p:nvGrpSpPr>
          <p:grpSpPr>
            <a:xfrm>
              <a:off x="8352819" y="5171433"/>
              <a:ext cx="295243" cy="853675"/>
              <a:chOff x="3832324" y="5397265"/>
              <a:chExt cx="295243" cy="853675"/>
            </a:xfrm>
          </p:grpSpPr>
          <p:sp>
            <p:nvSpPr>
              <p:cNvPr id="159" name="Isosceles Triangle 158"/>
              <p:cNvSpPr/>
              <p:nvPr/>
            </p:nvSpPr>
            <p:spPr bwMode="auto">
              <a:xfrm rot="5400000">
                <a:off x="3576707" y="5700080"/>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Isosceles Triangle 159"/>
              <p:cNvSpPr/>
              <p:nvPr/>
            </p:nvSpPr>
            <p:spPr bwMode="auto">
              <a:xfrm rot="5400000">
                <a:off x="3529509" y="5700080"/>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0" name="Isosceles Triangle 189"/>
            <p:cNvSpPr/>
            <p:nvPr/>
          </p:nvSpPr>
          <p:spPr bwMode="auto">
            <a:xfrm rot="5400000">
              <a:off x="8050088" y="3428236"/>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83" name="Freeform 389"/>
          <p:cNvSpPr>
            <a:spLocks noEditPoints="1"/>
          </p:cNvSpPr>
          <p:nvPr/>
        </p:nvSpPr>
        <p:spPr bwMode="auto">
          <a:xfrm>
            <a:off x="8884160" y="3383544"/>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167"/>
            <a:endParaRPr lang="en-US" sz="1666" kern="0">
              <a:solidFill>
                <a:srgbClr val="FFFFFF"/>
              </a:solidFill>
              <a:latin typeface="Segoe UI"/>
            </a:endParaRPr>
          </a:p>
        </p:txBody>
      </p:sp>
      <p:sp>
        <p:nvSpPr>
          <p:cNvPr id="5" name="Title 1"/>
          <p:cNvSpPr>
            <a:spLocks noGrp="1"/>
          </p:cNvSpPr>
          <p:nvPr>
            <p:ph type="title"/>
          </p:nvPr>
        </p:nvSpPr>
        <p:spPr>
          <a:prstGeom prst="rect">
            <a:avLst/>
          </a:prstGeom>
        </p:spPr>
        <p:txBody>
          <a:bodyPr/>
          <a:lstStyle/>
          <a:p>
            <a:r>
              <a:rPr lang="en-US" dirty="0"/>
              <a:t>Cortana Analytics Suite</a:t>
            </a:r>
            <a:br>
              <a:rPr lang="en-US" dirty="0"/>
            </a:br>
            <a:r>
              <a:rPr lang="en-US" sz="3527" dirty="0"/>
              <a:t>Transform data into intelligent action</a:t>
            </a:r>
          </a:p>
        </p:txBody>
      </p:sp>
      <p:sp>
        <p:nvSpPr>
          <p:cNvPr id="20" name="Rectangle 19"/>
          <p:cNvSpPr/>
          <p:nvPr/>
        </p:nvSpPr>
        <p:spPr>
          <a:xfrm>
            <a:off x="380419" y="6078015"/>
            <a:ext cx="668324" cy="333489"/>
          </a:xfrm>
          <a:prstGeom prst="rect">
            <a:avLst/>
          </a:prstGeom>
        </p:spPr>
        <p:txBody>
          <a:bodyPr wrap="none">
            <a:spAutoFit/>
          </a:bodyPr>
          <a:lstStyle/>
          <a:p>
            <a:pPr algn="ctr" defTabSz="710584">
              <a:spcAft>
                <a:spcPct val="35000"/>
              </a:spcAft>
            </a:pPr>
            <a:r>
              <a:rPr lang="en-US" sz="1567"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a:t>
            </a:r>
          </a:p>
        </p:txBody>
      </p:sp>
      <p:grpSp>
        <p:nvGrpSpPr>
          <p:cNvPr id="6" name="Group 5"/>
          <p:cNvGrpSpPr/>
          <p:nvPr/>
        </p:nvGrpSpPr>
        <p:grpSpPr>
          <a:xfrm>
            <a:off x="270730" y="2091612"/>
            <a:ext cx="1520258" cy="3738195"/>
            <a:chOff x="276231" y="2132701"/>
            <a:chExt cx="1551146" cy="3814147"/>
          </a:xfrm>
        </p:grpSpPr>
        <p:cxnSp>
          <p:nvCxnSpPr>
            <p:cNvPr id="87" name="Straight Connector 86"/>
            <p:cNvCxnSpPr/>
            <p:nvPr/>
          </p:nvCxnSpPr>
          <p:spPr>
            <a:xfrm>
              <a:off x="1399592"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84988" y="2407298"/>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1184988" y="3768264"/>
              <a:ext cx="570278"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184988" y="5136854"/>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914005"/>
              <a:endParaRPr lang="en-US" sz="1764" kern="0">
                <a:solidFill>
                  <a:srgbClr val="333333"/>
                </a:solidFill>
                <a:latin typeface="Segoe UI"/>
              </a:endParaRPr>
            </a:p>
          </p:txBody>
        </p:sp>
        <p:sp>
          <p:nvSpPr>
            <p:cNvPr id="3" name="TextBox 2"/>
            <p:cNvSpPr txBox="1"/>
            <p:nvPr/>
          </p:nvSpPr>
          <p:spPr>
            <a:xfrm>
              <a:off x="290952" y="2519818"/>
              <a:ext cx="1239881" cy="613972"/>
            </a:xfrm>
            <a:prstGeom prst="rect">
              <a:avLst/>
            </a:prstGeom>
            <a:noFill/>
          </p:spPr>
          <p:txBody>
            <a:bodyPr wrap="square" lIns="179213" tIns="143370" rIns="179213" bIns="143370" rtlCol="0">
              <a:spAutoFit/>
            </a:bodyPr>
            <a:lstStyle/>
            <a:p>
              <a:pPr defTabSz="914005">
                <a:lnSpc>
                  <a:spcPct val="90000"/>
                </a:lnSpc>
                <a:spcAft>
                  <a:spcPts val="588"/>
                </a:spcAft>
              </a:pP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a:t>
              </a:r>
              <a:b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apps</a:t>
              </a:r>
            </a:p>
          </p:txBody>
        </p:sp>
        <p:sp>
          <p:nvSpPr>
            <p:cNvPr id="106" name="TextBox 105"/>
            <p:cNvSpPr txBox="1"/>
            <p:nvPr/>
          </p:nvSpPr>
          <p:spPr>
            <a:xfrm>
              <a:off x="286638" y="4033285"/>
              <a:ext cx="1239881" cy="613972"/>
            </a:xfrm>
            <a:prstGeom prst="rect">
              <a:avLst/>
            </a:prstGeom>
            <a:noFill/>
          </p:spPr>
          <p:txBody>
            <a:bodyPr wrap="square" lIns="179213" tIns="143370" rIns="179213" bIns="143370" rtlCol="0">
              <a:spAutoFit/>
            </a:bodyPr>
            <a:lstStyle/>
            <a:p>
              <a:pPr defTabSz="914005">
                <a:lnSpc>
                  <a:spcPct val="90000"/>
                </a:lnSpc>
                <a:spcAft>
                  <a:spcPts val="588"/>
                </a:spcAft>
              </a:pP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Custom </a:t>
              </a:r>
              <a:b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apps</a:t>
              </a:r>
            </a:p>
          </p:txBody>
        </p:sp>
        <p:sp>
          <p:nvSpPr>
            <p:cNvPr id="107"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914005"/>
              <a:endParaRPr lang="en-US" sz="1764" kern="0">
                <a:solidFill>
                  <a:srgbClr val="333333"/>
                </a:solidFill>
                <a:latin typeface="Segoe UI"/>
              </a:endParaRPr>
            </a:p>
          </p:txBody>
        </p:sp>
        <p:sp>
          <p:nvSpPr>
            <p:cNvPr id="110" name="TextBox 109"/>
            <p:cNvSpPr txBox="1"/>
            <p:nvPr/>
          </p:nvSpPr>
          <p:spPr>
            <a:xfrm>
              <a:off x="276231" y="5332876"/>
              <a:ext cx="1551146" cy="613972"/>
            </a:xfrm>
            <a:prstGeom prst="rect">
              <a:avLst/>
            </a:prstGeom>
            <a:noFill/>
          </p:spPr>
          <p:txBody>
            <a:bodyPr wrap="square" lIns="179213" tIns="143370" rIns="179213" bIns="143370" rtlCol="0">
              <a:spAutoFit/>
            </a:bodyPr>
            <a:lstStyle/>
            <a:p>
              <a:pPr defTabSz="914005">
                <a:lnSpc>
                  <a:spcPct val="90000"/>
                </a:lnSpc>
                <a:spcAft>
                  <a:spcPts val="588"/>
                </a:spcAft>
              </a:pP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Sensors </a:t>
              </a:r>
              <a:b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devices</a:t>
              </a:r>
            </a:p>
          </p:txBody>
        </p:sp>
        <p:sp>
          <p:nvSpPr>
            <p:cNvPr id="111"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89606" tIns="44803" rIns="89606" bIns="44803" numCol="1" anchor="t" anchorCtr="0" compatLnSpc="1">
              <a:prstTxWarp prst="textNoShape">
                <a:avLst/>
              </a:prstTxWarp>
            </a:bodyPr>
            <a:lstStyle/>
            <a:p>
              <a:pPr defTabSz="914005"/>
              <a:endParaRPr lang="en-US" sz="1764" kern="0">
                <a:solidFill>
                  <a:srgbClr val="333333"/>
                </a:solidFill>
                <a:latin typeface="Segoe UI"/>
              </a:endParaRPr>
            </a:p>
          </p:txBody>
        </p:sp>
      </p:grpSp>
      <p:sp>
        <p:nvSpPr>
          <p:cNvPr id="21" name="Rectangle 20"/>
          <p:cNvSpPr/>
          <p:nvPr/>
        </p:nvSpPr>
        <p:spPr>
          <a:xfrm>
            <a:off x="5122065" y="6078015"/>
            <a:ext cx="1407512" cy="338290"/>
          </a:xfrm>
          <a:prstGeom prst="rect">
            <a:avLst/>
          </a:prstGeom>
        </p:spPr>
        <p:txBody>
          <a:bodyPr wrap="none">
            <a:spAutoFit/>
          </a:bodyPr>
          <a:lstStyle/>
          <a:p>
            <a:pPr algn="ctr" defTabSz="710584">
              <a:spcAft>
                <a:spcPct val="35000"/>
              </a:spcAft>
            </a:pPr>
            <a:r>
              <a:rPr lang="en-US" sz="1567"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INTELLIGENCE</a:t>
            </a:r>
          </a:p>
        </p:txBody>
      </p:sp>
      <p:sp>
        <p:nvSpPr>
          <p:cNvPr id="2" name="Right Arrow 1"/>
          <p:cNvSpPr/>
          <p:nvPr/>
        </p:nvSpPr>
        <p:spPr bwMode="auto">
          <a:xfrm>
            <a:off x="1720314" y="6116674"/>
            <a:ext cx="3415586" cy="25444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a:lnSpc>
                <a:spcPct val="90000"/>
              </a:lnSpc>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a:xfrm>
            <a:off x="10912602" y="6078015"/>
            <a:ext cx="876684" cy="338290"/>
          </a:xfrm>
          <a:prstGeom prst="rect">
            <a:avLst/>
          </a:prstGeom>
        </p:spPr>
        <p:txBody>
          <a:bodyPr wrap="none">
            <a:spAutoFit/>
          </a:bodyPr>
          <a:lstStyle/>
          <a:p>
            <a:pPr algn="ctr" defTabSz="710584">
              <a:spcAft>
                <a:spcPct val="35000"/>
              </a:spcAft>
            </a:pPr>
            <a:r>
              <a:rPr lang="en-US" sz="1567"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ACTION</a:t>
            </a:r>
          </a:p>
        </p:txBody>
      </p:sp>
      <p:grpSp>
        <p:nvGrpSpPr>
          <p:cNvPr id="18" name="Group 17"/>
          <p:cNvGrpSpPr/>
          <p:nvPr/>
        </p:nvGrpSpPr>
        <p:grpSpPr>
          <a:xfrm>
            <a:off x="10702929" y="3016299"/>
            <a:ext cx="1215191" cy="1033419"/>
            <a:chOff x="10920388" y="2780901"/>
            <a:chExt cx="1239881" cy="1054416"/>
          </a:xfrm>
        </p:grpSpPr>
        <p:grpSp>
          <p:nvGrpSpPr>
            <p:cNvPr id="9" name="Group 8"/>
            <p:cNvGrpSpPr/>
            <p:nvPr/>
          </p:nvGrpSpPr>
          <p:grpSpPr>
            <a:xfrm>
              <a:off x="11311238" y="2780901"/>
              <a:ext cx="458181" cy="590870"/>
              <a:chOff x="8824650" y="2294433"/>
              <a:chExt cx="368737" cy="475523"/>
            </a:xfrm>
          </p:grpSpPr>
          <p:sp>
            <p:nvSpPr>
              <p:cNvPr id="117"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914005"/>
                <a:endParaRPr lang="en-US" sz="1764" kern="0">
                  <a:solidFill>
                    <a:srgbClr val="333333"/>
                  </a:solidFill>
                  <a:latin typeface="Segoe UI"/>
                </a:endParaRPr>
              </a:p>
            </p:txBody>
          </p:sp>
          <p:sp>
            <p:nvSpPr>
              <p:cNvPr id="118"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914005"/>
                <a:endParaRPr lang="en-US" sz="1764" kern="0">
                  <a:solidFill>
                    <a:srgbClr val="333333"/>
                  </a:solidFill>
                  <a:latin typeface="Segoe UI"/>
                </a:endParaRPr>
              </a:p>
            </p:txBody>
          </p:sp>
        </p:grpSp>
        <p:sp>
          <p:nvSpPr>
            <p:cNvPr id="119" name="TextBox 118"/>
            <p:cNvSpPr txBox="1"/>
            <p:nvPr/>
          </p:nvSpPr>
          <p:spPr>
            <a:xfrm>
              <a:off x="10920388" y="3380620"/>
              <a:ext cx="1239881" cy="454697"/>
            </a:xfrm>
            <a:prstGeom prst="rect">
              <a:avLst/>
            </a:prstGeom>
            <a:noFill/>
          </p:spPr>
          <p:txBody>
            <a:bodyPr wrap="square" lIns="179213" tIns="143370" rIns="179213" bIns="143370" rtlCol="0">
              <a:spAutoFit/>
            </a:bodyPr>
            <a:lstStyle/>
            <a:p>
              <a:pPr algn="ctr" defTabSz="914005">
                <a:lnSpc>
                  <a:spcPct val="90000"/>
                </a:lnSpc>
                <a:spcAft>
                  <a:spcPts val="588"/>
                </a:spcAft>
              </a:pP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People</a:t>
              </a:r>
            </a:p>
          </p:txBody>
        </p:sp>
      </p:grpSp>
      <p:grpSp>
        <p:nvGrpSpPr>
          <p:cNvPr id="19" name="Group 18"/>
          <p:cNvGrpSpPr/>
          <p:nvPr/>
        </p:nvGrpSpPr>
        <p:grpSpPr>
          <a:xfrm>
            <a:off x="10864058" y="4667289"/>
            <a:ext cx="1055600" cy="1282598"/>
            <a:chOff x="11084791" y="4760710"/>
            <a:chExt cx="1077047" cy="1308658"/>
          </a:xfrm>
        </p:grpSpPr>
        <p:grpSp>
          <p:nvGrpSpPr>
            <p:cNvPr id="10" name="Group 9"/>
            <p:cNvGrpSpPr/>
            <p:nvPr/>
          </p:nvGrpSpPr>
          <p:grpSpPr>
            <a:xfrm>
              <a:off x="11311897" y="4760710"/>
              <a:ext cx="503712" cy="783392"/>
              <a:chOff x="8597110" y="4718972"/>
              <a:chExt cx="361215" cy="561776"/>
            </a:xfrm>
          </p:grpSpPr>
          <p:sp>
            <p:nvSpPr>
              <p:cNvPr id="12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89606" tIns="44803" rIns="89606" bIns="44803" numCol="1" anchor="t" anchorCtr="0" compatLnSpc="1">
                <a:prstTxWarp prst="textNoShape">
                  <a:avLst/>
                </a:prstTxWarp>
              </a:bodyPr>
              <a:lstStyle/>
              <a:p>
                <a:pPr defTabSz="914005"/>
                <a:endParaRPr lang="en-US" sz="1764" kern="0">
                  <a:solidFill>
                    <a:srgbClr val="333333"/>
                  </a:solidFill>
                  <a:latin typeface="Segoe UI"/>
                </a:endParaRPr>
              </a:p>
            </p:txBody>
          </p:sp>
          <p:sp>
            <p:nvSpPr>
              <p:cNvPr id="12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89606" tIns="44803" rIns="89606" bIns="44803" numCol="1" anchor="t" anchorCtr="0" compatLnSpc="1">
                <a:prstTxWarp prst="textNoShape">
                  <a:avLst/>
                </a:prstTxWarp>
              </a:bodyPr>
              <a:lstStyle/>
              <a:p>
                <a:pPr defTabSz="914005"/>
                <a:endParaRPr lang="en-US" sz="1764" kern="0">
                  <a:solidFill>
                    <a:srgbClr val="333333"/>
                  </a:solidFill>
                  <a:latin typeface="Segoe UI"/>
                </a:endParaRPr>
              </a:p>
            </p:txBody>
          </p:sp>
          <p:sp>
            <p:nvSpPr>
              <p:cNvPr id="12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89606" tIns="44803" rIns="89606" bIns="44803" numCol="1" anchor="t" anchorCtr="0" compatLnSpc="1">
                <a:prstTxWarp prst="textNoShape">
                  <a:avLst/>
                </a:prstTxWarp>
              </a:bodyPr>
              <a:lstStyle/>
              <a:p>
                <a:pPr defTabSz="914005"/>
                <a:endParaRPr lang="en-US" sz="1764" kern="0">
                  <a:solidFill>
                    <a:srgbClr val="333333"/>
                  </a:solidFill>
                  <a:latin typeface="Segoe UI"/>
                </a:endParaRPr>
              </a:p>
            </p:txBody>
          </p:sp>
        </p:grpSp>
        <p:sp>
          <p:nvSpPr>
            <p:cNvPr id="124" name="TextBox 123"/>
            <p:cNvSpPr txBox="1"/>
            <p:nvPr/>
          </p:nvSpPr>
          <p:spPr>
            <a:xfrm>
              <a:off x="11084791" y="5455396"/>
              <a:ext cx="1077047" cy="613972"/>
            </a:xfrm>
            <a:prstGeom prst="rect">
              <a:avLst/>
            </a:prstGeom>
            <a:noFill/>
          </p:spPr>
          <p:txBody>
            <a:bodyPr wrap="square" lIns="179213" tIns="143370" rIns="179213" bIns="143370" rtlCol="0">
              <a:spAutoFit/>
            </a:bodyPr>
            <a:lstStyle/>
            <a:p>
              <a:pPr defTabSz="914005">
                <a:lnSpc>
                  <a:spcPct val="90000"/>
                </a:lnSpc>
                <a:spcAft>
                  <a:spcPts val="588"/>
                </a:spcAft>
              </a:pP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Automated </a:t>
              </a:r>
              <a:b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Systems</a:t>
              </a:r>
            </a:p>
          </p:txBody>
        </p:sp>
      </p:grpSp>
      <p:sp>
        <p:nvSpPr>
          <p:cNvPr id="37" name="Right Arrow 36"/>
          <p:cNvSpPr/>
          <p:nvPr/>
        </p:nvSpPr>
        <p:spPr bwMode="auto">
          <a:xfrm>
            <a:off x="6649609" y="6116674"/>
            <a:ext cx="3749877" cy="25444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a:lnSpc>
                <a:spcPct val="90000"/>
              </a:lnSpc>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3935409" y="1756123"/>
            <a:ext cx="2327460" cy="4234072"/>
            <a:chOff x="4015367" y="1790395"/>
            <a:chExt cx="2374749" cy="4320099"/>
          </a:xfrm>
        </p:grpSpPr>
        <p:sp>
          <p:nvSpPr>
            <p:cNvPr id="42" name="Rectangle 41"/>
            <p:cNvSpPr/>
            <p:nvPr/>
          </p:nvSpPr>
          <p:spPr bwMode="auto">
            <a:xfrm>
              <a:off x="4015367" y="1790395"/>
              <a:ext cx="2079506" cy="432009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7" tIns="44803" rIns="17917" bIns="89581" numCol="1" spcCol="1270" anchor="t" anchorCtr="0">
              <a:noAutofit/>
            </a:bodyPr>
            <a:lstStyle/>
            <a:p>
              <a:pPr algn="ctr" defTabSz="710584">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Big Data Stores</a:t>
              </a:r>
            </a:p>
          </p:txBody>
        </p:sp>
        <p:pic>
          <p:nvPicPr>
            <p:cNvPr id="36" name="Picture 13"/>
            <p:cNvPicPr>
              <a:picLocks noChangeAspect="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4128059" y="4437777"/>
              <a:ext cx="329771" cy="42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ounded Rectangle 38"/>
            <p:cNvSpPr/>
            <p:nvPr/>
          </p:nvSpPr>
          <p:spPr bwMode="auto">
            <a:xfrm>
              <a:off x="4149766" y="3430749"/>
              <a:ext cx="331473" cy="331473"/>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188894"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4331042"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p:cNvSpPr/>
            <p:nvPr/>
          </p:nvSpPr>
          <p:spPr bwMode="auto">
            <a:xfrm>
              <a:off x="4258333"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4400481"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4188894"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4331042"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Oval 51"/>
            <p:cNvSpPr/>
            <p:nvPr/>
          </p:nvSpPr>
          <p:spPr bwMode="auto">
            <a:xfrm>
              <a:off x="4258333"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4400481"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4261998"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p:cNvSpPr/>
            <p:nvPr/>
          </p:nvSpPr>
          <p:spPr bwMode="auto">
            <a:xfrm>
              <a:off x="4404146"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p:cNvSpPr/>
            <p:nvPr/>
          </p:nvSpPr>
          <p:spPr bwMode="auto">
            <a:xfrm>
              <a:off x="4189290"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p:cNvSpPr/>
            <p:nvPr/>
          </p:nvSpPr>
          <p:spPr bwMode="auto">
            <a:xfrm>
              <a:off x="4331438"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bwMode="auto">
            <a:xfrm>
              <a:off x="4261998"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p:cNvSpPr/>
            <p:nvPr/>
          </p:nvSpPr>
          <p:spPr bwMode="auto">
            <a:xfrm>
              <a:off x="4404146"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p:cNvSpPr/>
            <p:nvPr/>
          </p:nvSpPr>
          <p:spPr bwMode="auto">
            <a:xfrm>
              <a:off x="4189290"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p:cNvSpPr/>
            <p:nvPr/>
          </p:nvSpPr>
          <p:spPr bwMode="auto">
            <a:xfrm>
              <a:off x="4331438"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p:cNvSpPr/>
            <p:nvPr/>
          </p:nvSpPr>
          <p:spPr>
            <a:xfrm>
              <a:off x="4508069" y="3352325"/>
              <a:ext cx="797782" cy="461665"/>
            </a:xfrm>
            <a:prstGeom prst="rect">
              <a:avLst/>
            </a:prstGeom>
          </p:spPr>
          <p:txBody>
            <a:bodyPr wrap="none">
              <a:spAutoFit/>
            </a:bodyPr>
            <a:lstStyle/>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Lake</a:t>
              </a:r>
              <a:endParaRPr lang="en-US" sz="1176" kern="0" dirty="0">
                <a:gradFill>
                  <a:gsLst>
                    <a:gs pos="0">
                      <a:srgbClr val="FFFFFF"/>
                    </a:gs>
                    <a:gs pos="100000">
                      <a:srgbClr val="FFFFFF"/>
                    </a:gs>
                  </a:gsLst>
                  <a:lin ang="5400000" scaled="0"/>
                </a:gradFill>
                <a:latin typeface="Segoe UI"/>
              </a:endParaRPr>
            </a:p>
          </p:txBody>
        </p:sp>
        <p:sp>
          <p:nvSpPr>
            <p:cNvPr id="82" name="Rectangle 81"/>
            <p:cNvSpPr/>
            <p:nvPr/>
          </p:nvSpPr>
          <p:spPr>
            <a:xfrm>
              <a:off x="4489683" y="4446182"/>
              <a:ext cx="1463542" cy="453970"/>
            </a:xfrm>
            <a:prstGeom prst="rect">
              <a:avLst/>
            </a:prstGeom>
          </p:spPr>
          <p:txBody>
            <a:bodyPr wrap="none">
              <a:spAutoFit/>
            </a:bodyPr>
            <a:lstStyle/>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a:t>
              </a: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 </a:t>
              </a:r>
            </a:p>
            <a:p>
              <a:pPr defTabSz="914180"/>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SQL Data Warehouse</a:t>
              </a:r>
              <a:endParaRPr lang="en-US" sz="1127" kern="0" dirty="0">
                <a:gradFill>
                  <a:gsLst>
                    <a:gs pos="0">
                      <a:srgbClr val="FFFFFF"/>
                    </a:gs>
                    <a:gs pos="100000">
                      <a:srgbClr val="FFFFFF"/>
                    </a:gs>
                  </a:gsLst>
                  <a:lin ang="5400000" scaled="0"/>
                </a:gradFill>
                <a:latin typeface="Segoe UI"/>
              </a:endParaRPr>
            </a:p>
          </p:txBody>
        </p:sp>
        <p:grpSp>
          <p:nvGrpSpPr>
            <p:cNvPr id="145" name="Group 144"/>
            <p:cNvGrpSpPr/>
            <p:nvPr/>
          </p:nvGrpSpPr>
          <p:grpSpPr>
            <a:xfrm>
              <a:off x="6094873" y="5254390"/>
              <a:ext cx="295243" cy="853675"/>
              <a:chOff x="3832324" y="5254390"/>
              <a:chExt cx="295243" cy="853675"/>
            </a:xfrm>
          </p:grpSpPr>
          <p:sp>
            <p:nvSpPr>
              <p:cNvPr id="146" name="Isosceles Triangle 145"/>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7" name="Isosceles Triangle 146"/>
              <p:cNvSpPr/>
              <p:nvPr/>
            </p:nvSpPr>
            <p:spPr bwMode="auto">
              <a:xfrm rot="5400000">
                <a:off x="3529509" y="5557205"/>
                <a:ext cx="853675" cy="248045"/>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 name="Group 6"/>
          <p:cNvGrpSpPr/>
          <p:nvPr/>
        </p:nvGrpSpPr>
        <p:grpSpPr>
          <a:xfrm>
            <a:off x="1720313" y="1756123"/>
            <a:ext cx="2325061" cy="4234072"/>
            <a:chOff x="1755266" y="1790395"/>
            <a:chExt cx="2372301" cy="4320099"/>
          </a:xfrm>
        </p:grpSpPr>
        <p:sp>
          <p:nvSpPr>
            <p:cNvPr id="41" name="Rectangle 40"/>
            <p:cNvSpPr/>
            <p:nvPr/>
          </p:nvSpPr>
          <p:spPr bwMode="auto">
            <a:xfrm>
              <a:off x="1755266" y="1790395"/>
              <a:ext cx="2079506" cy="4320099"/>
            </a:xfrm>
            <a:prstGeom prst="rect">
              <a:avLst/>
            </a:prstGeom>
            <a:solidFill>
              <a:schemeClr val="bg2">
                <a:lumMod val="75000"/>
                <a:lumOff val="2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7" tIns="44803" rIns="17917" bIns="89581" numCol="1" spcCol="1270" anchor="t" anchorCtr="0">
              <a:noAutofit/>
            </a:bodyPr>
            <a:lstStyle/>
            <a:p>
              <a:pPr algn="ctr" defTabSz="710584">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Information Management</a:t>
              </a:r>
            </a:p>
          </p:txBody>
        </p: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92648" y="2887432"/>
              <a:ext cx="375108" cy="375108"/>
            </a:xfrm>
            <a:prstGeom prst="rect">
              <a:avLst/>
            </a:prstGeom>
          </p:spPr>
        </p:pic>
        <p:sp>
          <p:nvSpPr>
            <p:cNvPr id="77" name="Freeform 30"/>
            <p:cNvSpPr>
              <a:spLocks noEditPoints="1"/>
            </p:cNvSpPr>
            <p:nvPr/>
          </p:nvSpPr>
          <p:spPr bwMode="auto">
            <a:xfrm>
              <a:off x="1943680" y="3996178"/>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89606" tIns="44803" rIns="89606" bIns="44803" numCol="1" anchor="t" anchorCtr="0" compatLnSpc="1">
              <a:prstTxWarp prst="textNoShape">
                <a:avLst/>
              </a:prstTxWarp>
            </a:bodyPr>
            <a:lstStyle/>
            <a:p>
              <a:pPr defTabSz="877825">
                <a:defRPr/>
              </a:pPr>
              <a:endParaRPr lang="en-US" sz="1632" kern="0" dirty="0">
                <a:solidFill>
                  <a:srgbClr val="000000"/>
                </a:solidFill>
                <a:latin typeface="Segoe UI"/>
                <a:ea typeface="MS PGothic" charset="0"/>
              </a:endParaRPr>
            </a:p>
          </p:txBody>
        </p:sp>
        <p:pic>
          <p:nvPicPr>
            <p:cNvPr id="78" name="Picture 7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92648" y="5001504"/>
              <a:ext cx="339648" cy="352813"/>
            </a:xfrm>
            <a:prstGeom prst="rect">
              <a:avLst/>
            </a:prstGeom>
          </p:spPr>
        </p:pic>
        <p:sp>
          <p:nvSpPr>
            <p:cNvPr id="4" name="Rectangle 3"/>
            <p:cNvSpPr/>
            <p:nvPr/>
          </p:nvSpPr>
          <p:spPr>
            <a:xfrm>
              <a:off x="2295424" y="2888599"/>
              <a:ext cx="1009122" cy="461665"/>
            </a:xfrm>
            <a:prstGeom prst="rect">
              <a:avLst/>
            </a:prstGeom>
          </p:spPr>
          <p:txBody>
            <a:bodyPr wrap="none">
              <a:spAutoFit/>
            </a:bodyPr>
            <a:lstStyle/>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Factory </a:t>
              </a:r>
              <a:endParaRPr lang="en-US" sz="1176" kern="0" dirty="0">
                <a:gradFill>
                  <a:gsLst>
                    <a:gs pos="0">
                      <a:srgbClr val="FFFFFF"/>
                    </a:gs>
                    <a:gs pos="100000">
                      <a:srgbClr val="FFFFFF"/>
                    </a:gs>
                  </a:gsLst>
                  <a:lin ang="5400000" scaled="0"/>
                </a:gradFill>
                <a:latin typeface="Segoe UI"/>
              </a:endParaRPr>
            </a:p>
          </p:txBody>
        </p:sp>
        <p:sp>
          <p:nvSpPr>
            <p:cNvPr id="79" name="Rectangle 78"/>
            <p:cNvSpPr/>
            <p:nvPr/>
          </p:nvSpPr>
          <p:spPr>
            <a:xfrm>
              <a:off x="2295424" y="3922283"/>
              <a:ext cx="999313" cy="461665"/>
            </a:xfrm>
            <a:prstGeom prst="rect">
              <a:avLst/>
            </a:prstGeom>
          </p:spPr>
          <p:txBody>
            <a:bodyPr wrap="none">
              <a:spAutoFit/>
            </a:bodyPr>
            <a:lstStyle/>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Catalog</a:t>
              </a:r>
              <a:endParaRPr lang="en-US" sz="1176" kern="0" dirty="0">
                <a:gradFill>
                  <a:gsLst>
                    <a:gs pos="0">
                      <a:srgbClr val="FFFFFF"/>
                    </a:gs>
                    <a:gs pos="100000">
                      <a:srgbClr val="FFFFFF"/>
                    </a:gs>
                  </a:gsLst>
                  <a:lin ang="5400000" scaled="0"/>
                </a:gradFill>
                <a:latin typeface="Segoe UI"/>
              </a:endParaRPr>
            </a:p>
          </p:txBody>
        </p:sp>
        <p:sp>
          <p:nvSpPr>
            <p:cNvPr id="80" name="Rectangle 79"/>
            <p:cNvSpPr/>
            <p:nvPr/>
          </p:nvSpPr>
          <p:spPr>
            <a:xfrm>
              <a:off x="2295424" y="4954772"/>
              <a:ext cx="833626" cy="461665"/>
            </a:xfrm>
            <a:prstGeom prst="rect">
              <a:avLst/>
            </a:prstGeom>
          </p:spPr>
          <p:txBody>
            <a:bodyPr wrap="none">
              <a:spAutoFit/>
            </a:bodyPr>
            <a:lstStyle/>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Event Hub</a:t>
              </a:r>
              <a:endParaRPr lang="en-US" sz="1176" kern="0" dirty="0">
                <a:gradFill>
                  <a:gsLst>
                    <a:gs pos="0">
                      <a:srgbClr val="FFFFFF"/>
                    </a:gs>
                    <a:gs pos="100000">
                      <a:srgbClr val="FFFFFF"/>
                    </a:gs>
                  </a:gsLst>
                  <a:lin ang="5400000" scaled="0"/>
                </a:gradFill>
                <a:latin typeface="Segoe UI"/>
              </a:endParaRPr>
            </a:p>
          </p:txBody>
        </p:sp>
        <p:grpSp>
          <p:nvGrpSpPr>
            <p:cNvPr id="12" name="Group 11"/>
            <p:cNvGrpSpPr/>
            <p:nvPr/>
          </p:nvGrpSpPr>
          <p:grpSpPr>
            <a:xfrm>
              <a:off x="3832324" y="5254390"/>
              <a:ext cx="295243" cy="853675"/>
              <a:chOff x="3832324" y="5254390"/>
              <a:chExt cx="295243" cy="853675"/>
            </a:xfrm>
          </p:grpSpPr>
          <p:sp>
            <p:nvSpPr>
              <p:cNvPr id="144" name="Isosceles Triangle 143"/>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Isosceles Triangle 10"/>
              <p:cNvSpPr/>
              <p:nvPr/>
            </p:nvSpPr>
            <p:spPr bwMode="auto">
              <a:xfrm rot="5400000">
                <a:off x="3529509" y="5557205"/>
                <a:ext cx="853675" cy="248045"/>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63718044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67899" y="2342684"/>
            <a:ext cx="11053027" cy="704059"/>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67899" y="1632385"/>
            <a:ext cx="11053027" cy="706548"/>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Dynamics</a:t>
                </a:r>
              </a:p>
            </p:txBody>
          </p:sp>
        </p:grpSp>
      </p:grpSp>
      <p:sp>
        <p:nvSpPr>
          <p:cNvPr id="3" name="Rectangle 2"/>
          <p:cNvSpPr/>
          <p:nvPr/>
        </p:nvSpPr>
        <p:spPr bwMode="auto">
          <a:xfrm>
            <a:off x="439376" y="1632384"/>
            <a:ext cx="11297048" cy="154128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8" name="Group 47"/>
          <p:cNvGrpSpPr/>
          <p:nvPr/>
        </p:nvGrpSpPr>
        <p:grpSpPr>
          <a:xfrm>
            <a:off x="567899" y="3534610"/>
            <a:ext cx="11053027" cy="703250"/>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67899" y="5680476"/>
            <a:ext cx="11053027" cy="703250"/>
            <a:chOff x="579437" y="-1077298"/>
            <a:chExt cx="11277600" cy="717538"/>
          </a:xfrm>
        </p:grpSpPr>
        <p:sp>
          <p:nvSpPr>
            <p:cNvPr id="44" name="Rectangle 43"/>
            <p:cNvSpPr/>
            <p:nvPr/>
          </p:nvSpPr>
          <p:spPr bwMode="auto">
            <a:xfrm>
              <a:off x="579437" y="-1077298"/>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7298"/>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67899" y="4249626"/>
            <a:ext cx="11053027" cy="704059"/>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67899" y="4960733"/>
            <a:ext cx="11053027" cy="704061"/>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Azure </a:t>
              </a:r>
              <a:r>
                <a:rPr lang="en-US" sz="1960" dirty="0" err="1">
                  <a:solidFill>
                    <a:srgbClr val="FFFFFF"/>
                  </a:solidFill>
                  <a:latin typeface="Segoe UI Semilight"/>
                  <a:ea typeface="Segoe UI" pitchFamily="34" charset="0"/>
                  <a:cs typeface="Segoe UI" pitchFamily="34" charset="0"/>
                </a:rPr>
                <a:t>IoT</a:t>
              </a:r>
              <a:r>
                <a:rPr lang="en-US" sz="1960"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394674" y="405269"/>
            <a:ext cx="3446828" cy="778252"/>
          </a:xfrm>
          <a:prstGeom prst="rect">
            <a:avLst/>
          </a:prstGeom>
          <a:noFill/>
        </p:spPr>
        <p:txBody>
          <a:bodyPr wrap="none" lIns="179238" tIns="143391" rIns="179238" bIns="143391" rtlCol="0">
            <a:spAutoFit/>
          </a:bodyPr>
          <a:lstStyle/>
          <a:p>
            <a:pPr defTabSz="913319" eaLnBrk="0" fontAlgn="base" hangingPunct="0">
              <a:lnSpc>
                <a:spcPct val="90000"/>
              </a:lnSpc>
              <a:spcBef>
                <a:spcPct val="0"/>
              </a:spcBef>
              <a:spcAft>
                <a:spcPts val="588"/>
              </a:spcAft>
              <a:defRPr/>
            </a:pPr>
            <a:r>
              <a:rPr lang="en-US" sz="3528" spc="-98"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67899" y="2606528"/>
            <a:ext cx="11053027" cy="3063558"/>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63989" y="3741111"/>
            <a:ext cx="3584765" cy="6460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chemeClr val="tx1"/>
                </a:solidFill>
                <a:latin typeface="Segoe UI Semibold" panose="020B0702040204020203" pitchFamily="34" charset="0"/>
                <a:ea typeface="Segoe UI" pitchFamily="34" charset="0"/>
                <a:cs typeface="Segoe UI Semibold" panose="020B0702040204020203" pitchFamily="34" charset="0"/>
              </a:rPr>
              <a:t>Internet of Things</a:t>
            </a:r>
          </a:p>
        </p:txBody>
      </p:sp>
      <p:grpSp>
        <p:nvGrpSpPr>
          <p:cNvPr id="14" name="Group 13"/>
          <p:cNvGrpSpPr/>
          <p:nvPr/>
        </p:nvGrpSpPr>
        <p:grpSpPr>
          <a:xfrm>
            <a:off x="6854390" y="3587881"/>
            <a:ext cx="2015073" cy="846785"/>
            <a:chOff x="7019425" y="3801417"/>
            <a:chExt cx="2056015" cy="863990"/>
          </a:xfrm>
        </p:grpSpPr>
        <p:grpSp>
          <p:nvGrpSpPr>
            <p:cNvPr id="169" name="Group 168"/>
            <p:cNvGrpSpPr/>
            <p:nvPr/>
          </p:nvGrpSpPr>
          <p:grpSpPr>
            <a:xfrm>
              <a:off x="7019425" y="3801417"/>
              <a:ext cx="2056015" cy="863990"/>
              <a:chOff x="4413164" y="2200031"/>
              <a:chExt cx="930184" cy="390887"/>
            </a:xfrm>
          </p:grpSpPr>
          <p:sp>
            <p:nvSpPr>
              <p:cNvPr id="170" name="Rectangle 16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76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1" name="TextBox 170"/>
              <p:cNvSpPr txBox="1"/>
              <p:nvPr/>
            </p:nvSpPr>
            <p:spPr>
              <a:xfrm>
                <a:off x="4776390" y="2218588"/>
                <a:ext cx="566958" cy="359251"/>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764"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Stream </a:t>
                </a:r>
                <a:br>
                  <a:rPr lang="en-US" sz="1764"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1764"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Analytics</a:t>
                </a:r>
              </a:p>
            </p:txBody>
          </p:sp>
        </p:grpSp>
        <p:pic>
          <p:nvPicPr>
            <p:cNvPr id="180" name="Picture 179"/>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7104927" y="3890320"/>
              <a:ext cx="676984" cy="679715"/>
            </a:xfrm>
            <a:prstGeom prst="rect">
              <a:avLst/>
            </a:prstGeom>
            <a:noFill/>
          </p:spPr>
        </p:pic>
      </p:grpSp>
      <p:grpSp>
        <p:nvGrpSpPr>
          <p:cNvPr id="5" name="Group 4"/>
          <p:cNvGrpSpPr/>
          <p:nvPr/>
        </p:nvGrpSpPr>
        <p:grpSpPr>
          <a:xfrm>
            <a:off x="9226017" y="3587881"/>
            <a:ext cx="2220319" cy="846785"/>
            <a:chOff x="4765670" y="3659371"/>
            <a:chExt cx="2265431" cy="863990"/>
          </a:xfrm>
        </p:grpSpPr>
        <p:grpSp>
          <p:nvGrpSpPr>
            <p:cNvPr id="111" name="Group 110"/>
            <p:cNvGrpSpPr/>
            <p:nvPr/>
          </p:nvGrpSpPr>
          <p:grpSpPr>
            <a:xfrm>
              <a:off x="4765670" y="3659371"/>
              <a:ext cx="2265431" cy="863990"/>
              <a:chOff x="4413164" y="2200031"/>
              <a:chExt cx="1024928" cy="390887"/>
            </a:xfrm>
          </p:grpSpPr>
          <p:sp>
            <p:nvSpPr>
              <p:cNvPr id="120" name="Rectangle 11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76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1" name="TextBox 120"/>
              <p:cNvSpPr txBox="1"/>
              <p:nvPr/>
            </p:nvSpPr>
            <p:spPr>
              <a:xfrm>
                <a:off x="4776390" y="2274982"/>
                <a:ext cx="661702" cy="246463"/>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764"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Logic Apps</a:t>
                </a:r>
              </a:p>
            </p:txBody>
          </p:sp>
        </p:grpSp>
        <p:pic>
          <p:nvPicPr>
            <p:cNvPr id="67" name="Picture 66"/>
            <p:cNvPicPr>
              <a:picLocks noChangeAspect="1"/>
            </p:cNvPicPr>
            <p:nvPr/>
          </p:nvPicPr>
          <p:blipFill>
            <a:blip r:embed="rId6"/>
            <a:stretch>
              <a:fillRect/>
            </a:stretch>
          </p:blipFill>
          <p:spPr>
            <a:xfrm>
              <a:off x="4954549" y="3823120"/>
              <a:ext cx="519305" cy="518725"/>
            </a:xfrm>
            <a:prstGeom prst="rect">
              <a:avLst/>
            </a:prstGeom>
          </p:spPr>
        </p:pic>
      </p:grpSp>
      <p:grpSp>
        <p:nvGrpSpPr>
          <p:cNvPr id="6" name="Group 5"/>
          <p:cNvGrpSpPr/>
          <p:nvPr/>
        </p:nvGrpSpPr>
        <p:grpSpPr>
          <a:xfrm>
            <a:off x="4640824" y="3587881"/>
            <a:ext cx="1939024" cy="846785"/>
            <a:chOff x="9475474" y="3659371"/>
            <a:chExt cx="1978421" cy="863990"/>
          </a:xfrm>
        </p:grpSpPr>
        <p:grpSp>
          <p:nvGrpSpPr>
            <p:cNvPr id="176" name="Group 175"/>
            <p:cNvGrpSpPr/>
            <p:nvPr/>
          </p:nvGrpSpPr>
          <p:grpSpPr>
            <a:xfrm>
              <a:off x="9475474" y="3659371"/>
              <a:ext cx="1978421" cy="863990"/>
              <a:chOff x="4413164" y="2200031"/>
              <a:chExt cx="895079" cy="390887"/>
            </a:xfrm>
          </p:grpSpPr>
          <p:sp>
            <p:nvSpPr>
              <p:cNvPr id="177" name="Rectangle 176"/>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76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8" name="TextBox 177"/>
              <p:cNvSpPr txBox="1"/>
              <p:nvPr/>
            </p:nvSpPr>
            <p:spPr>
              <a:xfrm>
                <a:off x="4781435" y="2274982"/>
                <a:ext cx="526808" cy="246463"/>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764" spc="-49"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IoT</a:t>
                </a:r>
                <a:r>
                  <a:rPr lang="en-US" sz="1764"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 Hub</a:t>
                </a:r>
              </a:p>
            </p:txBody>
          </p:sp>
        </p:grpSp>
        <p:pic>
          <p:nvPicPr>
            <p:cNvPr id="68" name="Picture 67"/>
            <p:cNvPicPr>
              <a:picLocks noChangeAspect="1"/>
            </p:cNvPicPr>
            <p:nvPr/>
          </p:nvPicPr>
          <p:blipFill>
            <a:blip r:embed="rId7"/>
            <a:stretch>
              <a:fillRect/>
            </a:stretch>
          </p:blipFill>
          <p:spPr>
            <a:xfrm>
              <a:off x="9610637" y="3808925"/>
              <a:ext cx="627900" cy="515724"/>
            </a:xfrm>
            <a:prstGeom prst="rect">
              <a:avLst/>
            </a:prstGeom>
            <a:noFill/>
          </p:spPr>
        </p:pic>
      </p:grpSp>
    </p:spTree>
    <p:extLst>
      <p:ext uri="{BB962C8B-B14F-4D97-AF65-F5344CB8AC3E}">
        <p14:creationId xmlns:p14="http://schemas.microsoft.com/office/powerpoint/2010/main" val="3719822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22" presetClass="entr" presetSubtype="4" fill="hold" nodeType="withEffect">
                                  <p:stCondLst>
                                    <p:cond delay="125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250"/>
                                        <p:tgtEl>
                                          <p:spTgt spid="5"/>
                                        </p:tgtEl>
                                      </p:cBhvr>
                                    </p:animEffect>
                                  </p:childTnLst>
                                </p:cTn>
                              </p:par>
                              <p:par>
                                <p:cTn id="19" presetID="10" presetClass="entr" presetSubtype="0" fill="hold" nodeType="withEffect">
                                  <p:stCondLst>
                                    <p:cond delay="1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250"/>
                                        <p:tgtEl>
                                          <p:spTgt spid="14"/>
                                        </p:tgtEl>
                                      </p:cBhvr>
                                    </p:animEffect>
                                  </p:childTnLst>
                                </p:cTn>
                              </p:par>
                              <p:par>
                                <p:cTn id="22" presetID="10" presetClass="entr" presetSubtype="0" fill="hold" nodeType="withEffect">
                                  <p:stCondLst>
                                    <p:cond delay="15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sz="4400" dirty="0">
                <a:solidFill>
                  <a:schemeClr val="bg1"/>
                </a:solidFill>
              </a:rPr>
              <a:t>Internet of Things</a:t>
            </a:r>
          </a:p>
        </p:txBody>
      </p:sp>
      <p:sp>
        <p:nvSpPr>
          <p:cNvPr id="20" name="Text Placeholder 1"/>
          <p:cNvSpPr txBox="1">
            <a:spLocks/>
          </p:cNvSpPr>
          <p:nvPr/>
        </p:nvSpPr>
        <p:spPr>
          <a:xfrm>
            <a:off x="268857" y="4184412"/>
            <a:ext cx="6813838" cy="2341600"/>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600" dirty="0">
                <a:solidFill>
                  <a:schemeClr val="bg1"/>
                </a:solidFill>
              </a:rPr>
              <a:t>With Microsoft Azure </a:t>
            </a:r>
            <a:r>
              <a:rPr lang="en-US" sz="2600" dirty="0" err="1">
                <a:solidFill>
                  <a:schemeClr val="bg1"/>
                </a:solidFill>
              </a:rPr>
              <a:t>IoT</a:t>
            </a:r>
            <a:r>
              <a:rPr lang="en-US" sz="2600" dirty="0">
                <a:solidFill>
                  <a:schemeClr val="bg1"/>
                </a:solidFill>
              </a:rPr>
              <a:t> services, you can monitor assets to improve efficiencies, drive operational performance to enable innovation, and leverage advance data analytics to transform your company with new business models and revenue streams.</a:t>
            </a:r>
          </a:p>
        </p:txBody>
      </p:sp>
      <p:grpSp>
        <p:nvGrpSpPr>
          <p:cNvPr id="3" name="Group 2"/>
          <p:cNvGrpSpPr/>
          <p:nvPr/>
        </p:nvGrpSpPr>
        <p:grpSpPr>
          <a:xfrm>
            <a:off x="7618412" y="533400"/>
            <a:ext cx="4928126" cy="5471178"/>
            <a:chOff x="7643286" y="73759"/>
            <a:chExt cx="4928126" cy="5471178"/>
          </a:xfrm>
        </p:grpSpPr>
        <p:sp>
          <p:nvSpPr>
            <p:cNvPr id="4" name="Rectangle 3"/>
            <p:cNvSpPr/>
            <p:nvPr/>
          </p:nvSpPr>
          <p:spPr>
            <a:xfrm>
              <a:off x="7770812" y="73759"/>
              <a:ext cx="4800600" cy="5471178"/>
            </a:xfrm>
            <a:prstGeom prst="rect">
              <a:avLst/>
            </a:prstGeom>
          </p:spPr>
          <p:txBody>
            <a:bodyPr wrap="square">
              <a:spAutoFit/>
            </a:bodyPr>
            <a:lstStyle/>
            <a:p>
              <a:pPr lvl="1">
                <a:lnSpc>
                  <a:spcPct val="250000"/>
                </a:lnSpc>
              </a:pPr>
              <a:r>
                <a:rPr lang="en-US" sz="2400" dirty="0">
                  <a:solidFill>
                    <a:schemeClr val="bg1"/>
                  </a:solidFill>
                </a:rPr>
                <a:t>Event Hubs</a:t>
              </a:r>
            </a:p>
            <a:p>
              <a:pPr lvl="1">
                <a:lnSpc>
                  <a:spcPct val="250000"/>
                </a:lnSpc>
              </a:pPr>
              <a:r>
                <a:rPr lang="en-US" sz="2400" dirty="0">
                  <a:solidFill>
                    <a:schemeClr val="bg1"/>
                  </a:solidFill>
                </a:rPr>
                <a:t>Notification Hubs</a:t>
              </a:r>
            </a:p>
            <a:p>
              <a:pPr lvl="1">
                <a:lnSpc>
                  <a:spcPct val="250000"/>
                </a:lnSpc>
              </a:pPr>
              <a:r>
                <a:rPr lang="en-US" sz="2400" dirty="0">
                  <a:solidFill>
                    <a:schemeClr val="bg1"/>
                  </a:solidFill>
                </a:rPr>
                <a:t>Stream Analytics</a:t>
              </a:r>
            </a:p>
            <a:p>
              <a:pPr lvl="1">
                <a:lnSpc>
                  <a:spcPct val="250000"/>
                </a:lnSpc>
              </a:pPr>
              <a:r>
                <a:rPr lang="en-US" sz="2400" dirty="0">
                  <a:solidFill>
                    <a:schemeClr val="bg1"/>
                  </a:solidFill>
                </a:rPr>
                <a:t>Machine Learning</a:t>
              </a:r>
            </a:p>
            <a:p>
              <a:pPr lvl="1">
                <a:lnSpc>
                  <a:spcPct val="250000"/>
                </a:lnSpc>
              </a:pPr>
              <a:r>
                <a:rPr lang="en-US" sz="2400" dirty="0" err="1">
                  <a:solidFill>
                    <a:schemeClr val="bg1"/>
                  </a:solidFill>
                </a:rPr>
                <a:t>HDInsight</a:t>
              </a:r>
              <a:endParaRPr lang="en-US" sz="2400" dirty="0">
                <a:solidFill>
                  <a:schemeClr val="bg1"/>
                </a:solidFill>
              </a:endParaRPr>
            </a:p>
            <a:p>
              <a:pPr lvl="1">
                <a:lnSpc>
                  <a:spcPct val="250000"/>
                </a:lnSpc>
              </a:pPr>
              <a:r>
                <a:rPr lang="en-US" sz="2400" dirty="0">
                  <a:solidFill>
                    <a:schemeClr val="bg1"/>
                  </a:solidFill>
                </a:rPr>
                <a:t>Power BI for Office 365 </a:t>
              </a:r>
            </a:p>
          </p:txBody>
        </p:sp>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flipH="1">
              <a:off x="7643286" y="457200"/>
              <a:ext cx="457200" cy="457200"/>
            </a:xfrm>
            <a:prstGeom prst="rect">
              <a:avLst/>
            </a:prstGeom>
            <a:solidFill>
              <a:srgbClr val="1D4380"/>
            </a:solidFill>
          </p:spPr>
        </p:pic>
        <p:pic>
          <p:nvPicPr>
            <p:cNvPr id="6" name="Picture 5"/>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643286" y="1371600"/>
              <a:ext cx="457200" cy="457200"/>
            </a:xfrm>
            <a:prstGeom prst="rect">
              <a:avLst/>
            </a:prstGeom>
            <a:solidFill>
              <a:srgbClr val="1D4380"/>
            </a:solidFill>
          </p:spPr>
        </p:pic>
        <p:pic>
          <p:nvPicPr>
            <p:cNvPr id="7" name="Picture 6"/>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643286" y="2286000"/>
              <a:ext cx="457200" cy="457200"/>
            </a:xfrm>
            <a:prstGeom prst="rect">
              <a:avLst/>
            </a:prstGeom>
            <a:solidFill>
              <a:srgbClr val="1D4380"/>
            </a:solidFill>
          </p:spPr>
        </p:pic>
        <p:pic>
          <p:nvPicPr>
            <p:cNvPr id="10" name="Picture 9"/>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7643286" y="3200400"/>
              <a:ext cx="457200" cy="457200"/>
            </a:xfrm>
            <a:prstGeom prst="rect">
              <a:avLst/>
            </a:prstGeom>
            <a:solidFill>
              <a:srgbClr val="1D4380"/>
            </a:solidFill>
          </p:spPr>
        </p:pic>
        <p:pic>
          <p:nvPicPr>
            <p:cNvPr id="11" name="Picture 10"/>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7643286" y="4114800"/>
              <a:ext cx="457200" cy="457200"/>
            </a:xfrm>
            <a:prstGeom prst="rect">
              <a:avLst/>
            </a:prstGeom>
            <a:solidFill>
              <a:srgbClr val="1D4380"/>
            </a:solidFill>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43286" y="5029200"/>
              <a:ext cx="457200" cy="457200"/>
            </a:xfrm>
            <a:prstGeom prst="rect">
              <a:avLst/>
            </a:prstGeom>
          </p:spPr>
        </p:pic>
      </p:grpSp>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08876" y="1333077"/>
            <a:ext cx="3733800" cy="2667000"/>
          </a:xfrm>
          <a:prstGeom prst="rect">
            <a:avLst/>
          </a:prstGeom>
        </p:spPr>
      </p:pic>
    </p:spTree>
    <p:extLst>
      <p:ext uri="{BB962C8B-B14F-4D97-AF65-F5344CB8AC3E}">
        <p14:creationId xmlns:p14="http://schemas.microsoft.com/office/powerpoint/2010/main" val="246717416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bwMode="auto">
          <a:xfrm>
            <a:off x="7572817" y="973937"/>
            <a:ext cx="4505851" cy="4505851"/>
          </a:xfrm>
          <a:prstGeom prst="ellipse">
            <a:avLst/>
          </a:prstGeom>
          <a:noFill/>
          <a:ln w="12700">
            <a:solidFill>
              <a:srgbClr val="0078D7"/>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302741" y="3117626"/>
            <a:ext cx="7399230" cy="2673040"/>
          </a:xfrm>
          <a:prstGeom prst="rect">
            <a:avLst/>
          </a:prstGeom>
          <a:noFill/>
        </p:spPr>
        <p:txBody>
          <a:bodyPr vert="horz" wrap="square" lIns="179238" tIns="143391" rIns="179238" bIns="143391"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Device Connectivity and Security</a:t>
            </a:r>
          </a:p>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Data Ingestion and Command &amp; Control</a:t>
            </a:r>
          </a:p>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Stream Processing &amp; Predictive Analytics</a:t>
            </a:r>
          </a:p>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Workflow Automation</a:t>
            </a:r>
          </a:p>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Dashboards and Visualization</a:t>
            </a:r>
          </a:p>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Preconfigured Solutions</a:t>
            </a:r>
          </a:p>
        </p:txBody>
      </p:sp>
      <p:sp>
        <p:nvSpPr>
          <p:cNvPr id="5" name="Title 1"/>
          <p:cNvSpPr txBox="1">
            <a:spLocks/>
          </p:cNvSpPr>
          <p:nvPr/>
        </p:nvSpPr>
        <p:spPr>
          <a:xfrm>
            <a:off x="295842" y="1301761"/>
            <a:ext cx="8829017" cy="1608788"/>
          </a:xfrm>
          <a:prstGeom prst="rect">
            <a:avLst/>
          </a:prstGeom>
        </p:spPr>
        <p:txBody>
          <a:bodyPr vert="horz" wrap="square" lIns="179238" tIns="143391" rIns="179238" bIns="14339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fontAlgn="base">
              <a:spcBef>
                <a:spcPts val="1176"/>
              </a:spcBef>
              <a:spcAft>
                <a:spcPct val="0"/>
              </a:spcAft>
              <a:defRPr/>
            </a:pPr>
            <a:r>
              <a:rPr lang="en-US" sz="4312" spc="-100" dirty="0">
                <a:solidFill>
                  <a:srgbClr val="0072CC"/>
                </a:solidFill>
                <a:latin typeface="Segoe UI Semilight" panose="020B0402040204020203" pitchFamily="34" charset="0"/>
                <a:cs typeface="Segoe UI Semilight" panose="020B0402040204020203" pitchFamily="34" charset="0"/>
              </a:rPr>
              <a:t>Now Available to Purchase</a:t>
            </a:r>
            <a:r>
              <a:rPr lang="en-US" sz="4312" spc="-100" dirty="0">
                <a:solidFill>
                  <a:srgbClr val="0072CC"/>
                </a:solidFill>
                <a:latin typeface="Segoe UI Light"/>
              </a:rPr>
              <a:t> </a:t>
            </a:r>
            <a:br>
              <a:rPr lang="en-US" sz="4312" spc="-100" dirty="0">
                <a:gradFill>
                  <a:gsLst>
                    <a:gs pos="1250">
                      <a:srgbClr val="FFFFFF"/>
                    </a:gs>
                    <a:gs pos="100000">
                      <a:srgbClr val="FFFFFF"/>
                    </a:gs>
                  </a:gsLst>
                  <a:lin ang="5400000" scaled="0"/>
                </a:gradFill>
                <a:latin typeface="Segoe UI Light"/>
              </a:rPr>
            </a:br>
            <a:r>
              <a:rPr lang="en-US" sz="4704" spc="-100" dirty="0">
                <a:gradFill>
                  <a:gsLst>
                    <a:gs pos="1250">
                      <a:srgbClr val="FFFFFF"/>
                    </a:gs>
                    <a:gs pos="100000">
                      <a:srgbClr val="FFFFFF"/>
                    </a:gs>
                  </a:gsLst>
                  <a:lin ang="5400000" scaled="0"/>
                </a:gradFill>
                <a:latin typeface="Segoe UI Light"/>
              </a:rPr>
              <a:t>Azure </a:t>
            </a:r>
            <a:r>
              <a:rPr lang="en-US" sz="4704" spc="-100" dirty="0" err="1">
                <a:gradFill>
                  <a:gsLst>
                    <a:gs pos="1250">
                      <a:srgbClr val="FFFFFF"/>
                    </a:gs>
                    <a:gs pos="100000">
                      <a:srgbClr val="FFFFFF"/>
                    </a:gs>
                  </a:gsLst>
                  <a:lin ang="5400000" scaled="0"/>
                </a:gradFill>
                <a:latin typeface="Segoe UI Light"/>
              </a:rPr>
              <a:t>IoT</a:t>
            </a:r>
            <a:r>
              <a:rPr lang="en-US" sz="4704" spc="-100" dirty="0">
                <a:gradFill>
                  <a:gsLst>
                    <a:gs pos="1250">
                      <a:srgbClr val="FFFFFF"/>
                    </a:gs>
                    <a:gs pos="100000">
                      <a:srgbClr val="FFFFFF"/>
                    </a:gs>
                  </a:gsLst>
                  <a:lin ang="5400000" scaled="0"/>
                </a:gradFill>
                <a:latin typeface="Segoe UI Light"/>
              </a:rPr>
              <a:t> Suite</a:t>
            </a:r>
            <a:endParaRPr lang="en-US" sz="5293" spc="-100" dirty="0">
              <a:gradFill>
                <a:gsLst>
                  <a:gs pos="1250">
                    <a:srgbClr val="FFFFFF"/>
                  </a:gs>
                  <a:gs pos="100000">
                    <a:srgbClr val="FFFFFF"/>
                  </a:gs>
                </a:gsLst>
                <a:lin ang="5400000" scaled="0"/>
              </a:gradFill>
              <a:latin typeface="Segoe UI Light"/>
            </a:endParaRPr>
          </a:p>
        </p:txBody>
      </p:sp>
      <p:grpSp>
        <p:nvGrpSpPr>
          <p:cNvPr id="96" name="Group 95"/>
          <p:cNvGrpSpPr/>
          <p:nvPr/>
        </p:nvGrpSpPr>
        <p:grpSpPr>
          <a:xfrm>
            <a:off x="12532773" y="925706"/>
            <a:ext cx="1184031" cy="5218448"/>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pic>
          <p:nvPicPr>
            <p:cNvPr id="95" name="Picture 94"/>
            <p:cNvPicPr>
              <a:picLocks noChangeAspect="1"/>
            </p:cNvPicPr>
            <p:nvPr/>
          </p:nvPicPr>
          <p:blipFill>
            <a:blip r:embed="rId3"/>
            <a:stretch>
              <a:fillRect/>
            </a:stretch>
          </p:blipFill>
          <p:spPr>
            <a:xfrm>
              <a:off x="9580162" y="2894862"/>
              <a:ext cx="802944" cy="240224"/>
            </a:xfrm>
            <a:prstGeom prst="rect">
              <a:avLst/>
            </a:prstGeom>
          </p:spPr>
        </p:pic>
      </p:grpSp>
      <p:cxnSp>
        <p:nvCxnSpPr>
          <p:cNvPr id="23" name="Straight Connector 22"/>
          <p:cNvCxnSpPr/>
          <p:nvPr/>
        </p:nvCxnSpPr>
        <p:spPr>
          <a:xfrm>
            <a:off x="295841" y="2921345"/>
            <a:ext cx="7063791" cy="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rotWithShape="1">
          <a:blip r:embed="rId4"/>
          <a:srcRect b="17383"/>
          <a:stretch/>
        </p:blipFill>
        <p:spPr>
          <a:xfrm>
            <a:off x="7961805" y="3393593"/>
            <a:ext cx="1525659" cy="2548050"/>
          </a:xfrm>
          <a:prstGeom prst="rect">
            <a:avLst/>
          </a:prstGeom>
        </p:spPr>
      </p:pic>
      <p:pic>
        <p:nvPicPr>
          <p:cNvPr id="22" name="Picture 21"/>
          <p:cNvPicPr>
            <a:picLocks noChangeAspect="1"/>
          </p:cNvPicPr>
          <p:nvPr/>
        </p:nvPicPr>
        <p:blipFill>
          <a:blip r:embed="rId5"/>
          <a:stretch>
            <a:fillRect/>
          </a:stretch>
        </p:blipFill>
        <p:spPr>
          <a:xfrm>
            <a:off x="10446656" y="3551341"/>
            <a:ext cx="1704247" cy="2604820"/>
          </a:xfrm>
          <a:prstGeom prst="rect">
            <a:avLst/>
          </a:prstGeom>
        </p:spPr>
      </p:pic>
      <p:grpSp>
        <p:nvGrpSpPr>
          <p:cNvPr id="15" name="Group 14"/>
          <p:cNvGrpSpPr/>
          <p:nvPr/>
        </p:nvGrpSpPr>
        <p:grpSpPr>
          <a:xfrm>
            <a:off x="8872126" y="659667"/>
            <a:ext cx="2791025" cy="1519381"/>
            <a:chOff x="9052388" y="671662"/>
            <a:chExt cx="2847732" cy="1550251"/>
          </a:xfrm>
        </p:grpSpPr>
        <p:pic>
          <p:nvPicPr>
            <p:cNvPr id="12" name="Picture 11"/>
            <p:cNvPicPr>
              <a:picLocks noChangeAspect="1"/>
            </p:cNvPicPr>
            <p:nvPr/>
          </p:nvPicPr>
          <p:blipFill>
            <a:blip r:embed="rId6"/>
            <a:stretch>
              <a:fillRect/>
            </a:stretch>
          </p:blipFill>
          <p:spPr>
            <a:xfrm>
              <a:off x="9052388" y="671662"/>
              <a:ext cx="2847732" cy="1550251"/>
            </a:xfrm>
            <a:prstGeom prst="rect">
              <a:avLst/>
            </a:prstGeom>
          </p:spPr>
        </p:pic>
        <p:sp>
          <p:nvSpPr>
            <p:cNvPr id="29" name="TextBox 28"/>
            <p:cNvSpPr txBox="1"/>
            <p:nvPr/>
          </p:nvSpPr>
          <p:spPr>
            <a:xfrm>
              <a:off x="10307956" y="943106"/>
              <a:ext cx="1326197" cy="627864"/>
            </a:xfrm>
            <a:prstGeom prst="rect">
              <a:avLst/>
            </a:prstGeom>
            <a:noFill/>
          </p:spPr>
          <p:txBody>
            <a:bodyPr wrap="none" lIns="179238" tIns="143391" rIns="179238" bIns="143391" rtlCol="0">
              <a:spAutoFit/>
            </a:bodyPr>
            <a:lstStyle/>
            <a:p>
              <a:pPr defTabSz="896203">
                <a:lnSpc>
                  <a:spcPct val="90000"/>
                </a:lnSpc>
                <a:spcAft>
                  <a:spcPts val="588"/>
                </a:spcAft>
              </a:pPr>
              <a:r>
                <a:rPr lang="en-US" sz="2352" kern="0" dirty="0">
                  <a:gradFill>
                    <a:gsLst>
                      <a:gs pos="2917">
                        <a:schemeClr val="tx1"/>
                      </a:gs>
                      <a:gs pos="30000">
                        <a:schemeClr val="tx1"/>
                      </a:gs>
                    </a:gsLst>
                    <a:lin ang="5400000" scaled="0"/>
                  </a:gradFill>
                  <a:latin typeface="Rockwell" panose="02060603020205020403" pitchFamily="18" charset="0"/>
                </a:rPr>
                <a:t>Things</a:t>
              </a:r>
            </a:p>
          </p:txBody>
        </p:sp>
      </p:grpSp>
      <p:pic>
        <p:nvPicPr>
          <p:cNvPr id="14" name="Picture 13"/>
          <p:cNvPicPr>
            <a:picLocks noChangeAspect="1"/>
          </p:cNvPicPr>
          <p:nvPr/>
        </p:nvPicPr>
        <p:blipFill>
          <a:blip r:embed="rId7"/>
          <a:stretch>
            <a:fillRect/>
          </a:stretch>
        </p:blipFill>
        <p:spPr>
          <a:xfrm flipH="1">
            <a:off x="6933106" y="1895417"/>
            <a:ext cx="2001460" cy="1351264"/>
          </a:xfrm>
          <a:prstGeom prst="rect">
            <a:avLst/>
          </a:prstGeom>
        </p:spPr>
      </p:pic>
      <p:grpSp>
        <p:nvGrpSpPr>
          <p:cNvPr id="2" name="Group 4"/>
          <p:cNvGrpSpPr>
            <a:grpSpLocks noChangeAspect="1"/>
          </p:cNvGrpSpPr>
          <p:nvPr/>
        </p:nvGrpSpPr>
        <p:grpSpPr bwMode="auto">
          <a:xfrm>
            <a:off x="9825432" y="4150933"/>
            <a:ext cx="910194" cy="2091113"/>
            <a:chOff x="6315" y="2667"/>
            <a:chExt cx="585" cy="1344"/>
          </a:xfrm>
        </p:grpSpPr>
        <p:sp>
          <p:nvSpPr>
            <p:cNvPr id="3" name="AutoShape 3"/>
            <p:cNvSpPr>
              <a:spLocks noChangeAspect="1" noChangeArrowheads="1" noTextEdit="1"/>
            </p:cNvSpPr>
            <p:nvPr/>
          </p:nvSpPr>
          <p:spPr bwMode="auto">
            <a:xfrm>
              <a:off x="6315" y="2667"/>
              <a:ext cx="585" cy="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0" name="Freeform 5"/>
            <p:cNvSpPr>
              <a:spLocks/>
            </p:cNvSpPr>
            <p:nvPr/>
          </p:nvSpPr>
          <p:spPr bwMode="auto">
            <a:xfrm>
              <a:off x="6315" y="2667"/>
              <a:ext cx="585" cy="1344"/>
            </a:xfrm>
            <a:custGeom>
              <a:avLst/>
              <a:gdLst>
                <a:gd name="T0" fmla="*/ 1290 w 1376"/>
                <a:gd name="T1" fmla="*/ 0 h 3172"/>
                <a:gd name="T2" fmla="*/ 87 w 1376"/>
                <a:gd name="T3" fmla="*/ 0 h 3172"/>
                <a:gd name="T4" fmla="*/ 0 w 1376"/>
                <a:gd name="T5" fmla="*/ 86 h 3172"/>
                <a:gd name="T6" fmla="*/ 40 w 1376"/>
                <a:gd name="T7" fmla="*/ 2978 h 3172"/>
                <a:gd name="T8" fmla="*/ 127 w 1376"/>
                <a:gd name="T9" fmla="*/ 3064 h 3172"/>
                <a:gd name="T10" fmla="*/ 188 w 1376"/>
                <a:gd name="T11" fmla="*/ 3064 h 3172"/>
                <a:gd name="T12" fmla="*/ 188 w 1376"/>
                <a:gd name="T13" fmla="*/ 3126 h 3172"/>
                <a:gd name="T14" fmla="*/ 256 w 1376"/>
                <a:gd name="T15" fmla="*/ 3172 h 3172"/>
                <a:gd name="T16" fmla="*/ 324 w 1376"/>
                <a:gd name="T17" fmla="*/ 3126 h 3172"/>
                <a:gd name="T18" fmla="*/ 324 w 1376"/>
                <a:gd name="T19" fmla="*/ 3064 h 3172"/>
                <a:gd name="T20" fmla="*/ 1052 w 1376"/>
                <a:gd name="T21" fmla="*/ 3064 h 3172"/>
                <a:gd name="T22" fmla="*/ 1052 w 1376"/>
                <a:gd name="T23" fmla="*/ 3126 h 3172"/>
                <a:gd name="T24" fmla="*/ 1120 w 1376"/>
                <a:gd name="T25" fmla="*/ 3172 h 3172"/>
                <a:gd name="T26" fmla="*/ 1188 w 1376"/>
                <a:gd name="T27" fmla="*/ 3126 h 3172"/>
                <a:gd name="T28" fmla="*/ 1188 w 1376"/>
                <a:gd name="T29" fmla="*/ 3064 h 3172"/>
                <a:gd name="T30" fmla="*/ 1250 w 1376"/>
                <a:gd name="T31" fmla="*/ 3064 h 3172"/>
                <a:gd name="T32" fmla="*/ 1336 w 1376"/>
                <a:gd name="T33" fmla="*/ 2978 h 3172"/>
                <a:gd name="T34" fmla="*/ 1376 w 1376"/>
                <a:gd name="T35" fmla="*/ 86 h 3172"/>
                <a:gd name="T36" fmla="*/ 1290 w 1376"/>
                <a:gd name="T37" fmla="*/ 0 h 3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6" h="3172">
                  <a:moveTo>
                    <a:pt x="1290" y="0"/>
                  </a:moveTo>
                  <a:cubicBezTo>
                    <a:pt x="87" y="0"/>
                    <a:pt x="87" y="0"/>
                    <a:pt x="87" y="0"/>
                  </a:cubicBezTo>
                  <a:cubicBezTo>
                    <a:pt x="39" y="0"/>
                    <a:pt x="0" y="39"/>
                    <a:pt x="0" y="86"/>
                  </a:cubicBezTo>
                  <a:cubicBezTo>
                    <a:pt x="40" y="2978"/>
                    <a:pt x="40" y="2978"/>
                    <a:pt x="40" y="2978"/>
                  </a:cubicBezTo>
                  <a:cubicBezTo>
                    <a:pt x="40" y="3025"/>
                    <a:pt x="79" y="3064"/>
                    <a:pt x="127" y="3064"/>
                  </a:cubicBezTo>
                  <a:cubicBezTo>
                    <a:pt x="188" y="3064"/>
                    <a:pt x="188" y="3064"/>
                    <a:pt x="188" y="3064"/>
                  </a:cubicBezTo>
                  <a:cubicBezTo>
                    <a:pt x="188" y="3126"/>
                    <a:pt x="188" y="3126"/>
                    <a:pt x="188" y="3126"/>
                  </a:cubicBezTo>
                  <a:cubicBezTo>
                    <a:pt x="188" y="3151"/>
                    <a:pt x="219" y="3172"/>
                    <a:pt x="256" y="3172"/>
                  </a:cubicBezTo>
                  <a:cubicBezTo>
                    <a:pt x="294" y="3172"/>
                    <a:pt x="324" y="3151"/>
                    <a:pt x="324" y="3126"/>
                  </a:cubicBezTo>
                  <a:cubicBezTo>
                    <a:pt x="324" y="3064"/>
                    <a:pt x="324" y="3064"/>
                    <a:pt x="324" y="3064"/>
                  </a:cubicBezTo>
                  <a:cubicBezTo>
                    <a:pt x="1052" y="3064"/>
                    <a:pt x="1052" y="3064"/>
                    <a:pt x="1052" y="3064"/>
                  </a:cubicBezTo>
                  <a:cubicBezTo>
                    <a:pt x="1052" y="3126"/>
                    <a:pt x="1052" y="3126"/>
                    <a:pt x="1052" y="3126"/>
                  </a:cubicBezTo>
                  <a:cubicBezTo>
                    <a:pt x="1052" y="3151"/>
                    <a:pt x="1083" y="3172"/>
                    <a:pt x="1120" y="3172"/>
                  </a:cubicBezTo>
                  <a:cubicBezTo>
                    <a:pt x="1158" y="3172"/>
                    <a:pt x="1188" y="3151"/>
                    <a:pt x="1188" y="3126"/>
                  </a:cubicBezTo>
                  <a:cubicBezTo>
                    <a:pt x="1188" y="3064"/>
                    <a:pt x="1188" y="3064"/>
                    <a:pt x="1188" y="3064"/>
                  </a:cubicBezTo>
                  <a:cubicBezTo>
                    <a:pt x="1250" y="3064"/>
                    <a:pt x="1250" y="3064"/>
                    <a:pt x="1250" y="3064"/>
                  </a:cubicBezTo>
                  <a:cubicBezTo>
                    <a:pt x="1298" y="3064"/>
                    <a:pt x="1336" y="3025"/>
                    <a:pt x="1336" y="2978"/>
                  </a:cubicBezTo>
                  <a:cubicBezTo>
                    <a:pt x="1376" y="86"/>
                    <a:pt x="1376" y="86"/>
                    <a:pt x="1376" y="86"/>
                  </a:cubicBezTo>
                  <a:cubicBezTo>
                    <a:pt x="1376" y="39"/>
                    <a:pt x="1338" y="0"/>
                    <a:pt x="1290" y="0"/>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1" name="Oval 6"/>
            <p:cNvSpPr>
              <a:spLocks noChangeArrowheads="1"/>
            </p:cNvSpPr>
            <p:nvPr/>
          </p:nvSpPr>
          <p:spPr bwMode="auto">
            <a:xfrm>
              <a:off x="6409" y="3165"/>
              <a:ext cx="398" cy="25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3" name="Freeform 7"/>
            <p:cNvSpPr>
              <a:spLocks/>
            </p:cNvSpPr>
            <p:nvPr/>
          </p:nvSpPr>
          <p:spPr bwMode="auto">
            <a:xfrm>
              <a:off x="6412" y="2792"/>
              <a:ext cx="391" cy="275"/>
            </a:xfrm>
            <a:custGeom>
              <a:avLst/>
              <a:gdLst>
                <a:gd name="T0" fmla="*/ 920 w 920"/>
                <a:gd name="T1" fmla="*/ 568 h 648"/>
                <a:gd name="T2" fmla="*/ 841 w 920"/>
                <a:gd name="T3" fmla="*/ 648 h 648"/>
                <a:gd name="T4" fmla="*/ 80 w 920"/>
                <a:gd name="T5" fmla="*/ 648 h 648"/>
                <a:gd name="T6" fmla="*/ 0 w 920"/>
                <a:gd name="T7" fmla="*/ 568 h 648"/>
                <a:gd name="T8" fmla="*/ 0 w 920"/>
                <a:gd name="T9" fmla="*/ 79 h 648"/>
                <a:gd name="T10" fmla="*/ 80 w 920"/>
                <a:gd name="T11" fmla="*/ 0 h 648"/>
                <a:gd name="T12" fmla="*/ 841 w 920"/>
                <a:gd name="T13" fmla="*/ 0 h 648"/>
                <a:gd name="T14" fmla="*/ 920 w 920"/>
                <a:gd name="T15" fmla="*/ 79 h 648"/>
                <a:gd name="T16" fmla="*/ 920 w 920"/>
                <a:gd name="T17" fmla="*/ 568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0" h="648">
                  <a:moveTo>
                    <a:pt x="920" y="568"/>
                  </a:moveTo>
                  <a:cubicBezTo>
                    <a:pt x="920" y="612"/>
                    <a:pt x="885" y="648"/>
                    <a:pt x="841" y="648"/>
                  </a:cubicBezTo>
                  <a:cubicBezTo>
                    <a:pt x="80" y="648"/>
                    <a:pt x="80" y="648"/>
                    <a:pt x="80" y="648"/>
                  </a:cubicBezTo>
                  <a:cubicBezTo>
                    <a:pt x="36" y="648"/>
                    <a:pt x="0" y="612"/>
                    <a:pt x="0" y="568"/>
                  </a:cubicBezTo>
                  <a:cubicBezTo>
                    <a:pt x="0" y="79"/>
                    <a:pt x="0" y="79"/>
                    <a:pt x="0" y="79"/>
                  </a:cubicBezTo>
                  <a:cubicBezTo>
                    <a:pt x="0" y="36"/>
                    <a:pt x="36" y="0"/>
                    <a:pt x="80" y="0"/>
                  </a:cubicBezTo>
                  <a:cubicBezTo>
                    <a:pt x="841" y="0"/>
                    <a:pt x="841" y="0"/>
                    <a:pt x="841" y="0"/>
                  </a:cubicBezTo>
                  <a:cubicBezTo>
                    <a:pt x="885" y="0"/>
                    <a:pt x="920" y="36"/>
                    <a:pt x="920" y="79"/>
                  </a:cubicBezTo>
                  <a:lnTo>
                    <a:pt x="920" y="5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6" name="Rectangle 8"/>
            <p:cNvSpPr>
              <a:spLocks noChangeArrowheads="1"/>
            </p:cNvSpPr>
            <p:nvPr/>
          </p:nvSpPr>
          <p:spPr bwMode="auto">
            <a:xfrm>
              <a:off x="6457" y="2837"/>
              <a:ext cx="46" cy="45"/>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7" name="Rectangle 9"/>
            <p:cNvSpPr>
              <a:spLocks noChangeArrowheads="1"/>
            </p:cNvSpPr>
            <p:nvPr/>
          </p:nvSpPr>
          <p:spPr bwMode="auto">
            <a:xfrm>
              <a:off x="6542" y="2837"/>
              <a:ext cx="46" cy="45"/>
            </a:xfrm>
            <a:prstGeom prst="rect">
              <a:avLst/>
            </a:prstGeom>
            <a:solidFill>
              <a:srgbClr val="B4009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8" name="Rectangle 10"/>
            <p:cNvSpPr>
              <a:spLocks noChangeArrowheads="1"/>
            </p:cNvSpPr>
            <p:nvPr/>
          </p:nvSpPr>
          <p:spPr bwMode="auto">
            <a:xfrm>
              <a:off x="6627" y="2837"/>
              <a:ext cx="46" cy="45"/>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0" name="Rectangle 11"/>
            <p:cNvSpPr>
              <a:spLocks noChangeArrowheads="1"/>
            </p:cNvSpPr>
            <p:nvPr/>
          </p:nvSpPr>
          <p:spPr bwMode="auto">
            <a:xfrm>
              <a:off x="6712" y="2837"/>
              <a:ext cx="46" cy="45"/>
            </a:xfrm>
            <a:prstGeom prst="rect">
              <a:avLst/>
            </a:prstGeom>
            <a:solidFill>
              <a:srgbClr val="FCEE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5" name="Rectangle 12"/>
            <p:cNvSpPr>
              <a:spLocks noChangeArrowheads="1"/>
            </p:cNvSpPr>
            <p:nvPr/>
          </p:nvSpPr>
          <p:spPr bwMode="auto">
            <a:xfrm>
              <a:off x="6457" y="2909"/>
              <a:ext cx="46" cy="4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6" name="Rectangle 13"/>
            <p:cNvSpPr>
              <a:spLocks noChangeArrowheads="1"/>
            </p:cNvSpPr>
            <p:nvPr/>
          </p:nvSpPr>
          <p:spPr bwMode="auto">
            <a:xfrm>
              <a:off x="6542" y="2909"/>
              <a:ext cx="46" cy="46"/>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7" name="Rectangle 14"/>
            <p:cNvSpPr>
              <a:spLocks noChangeArrowheads="1"/>
            </p:cNvSpPr>
            <p:nvPr/>
          </p:nvSpPr>
          <p:spPr bwMode="auto">
            <a:xfrm>
              <a:off x="6627" y="2909"/>
              <a:ext cx="46" cy="46"/>
            </a:xfrm>
            <a:prstGeom prst="rect">
              <a:avLst/>
            </a:prstGeom>
            <a:solidFill>
              <a:srgbClr val="00B1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8" name="Rectangle 15"/>
            <p:cNvSpPr>
              <a:spLocks noChangeArrowheads="1"/>
            </p:cNvSpPr>
            <p:nvPr/>
          </p:nvSpPr>
          <p:spPr bwMode="auto">
            <a:xfrm>
              <a:off x="6712" y="2909"/>
              <a:ext cx="46" cy="4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30" name="Rectangle 16"/>
            <p:cNvSpPr>
              <a:spLocks noChangeArrowheads="1"/>
            </p:cNvSpPr>
            <p:nvPr/>
          </p:nvSpPr>
          <p:spPr bwMode="auto">
            <a:xfrm>
              <a:off x="6457" y="2982"/>
              <a:ext cx="46" cy="46"/>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31" name="Rectangle 17"/>
            <p:cNvSpPr>
              <a:spLocks noChangeArrowheads="1"/>
            </p:cNvSpPr>
            <p:nvPr/>
          </p:nvSpPr>
          <p:spPr bwMode="auto">
            <a:xfrm>
              <a:off x="6542" y="2982"/>
              <a:ext cx="46" cy="4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4" name="Rectangle 18"/>
            <p:cNvSpPr>
              <a:spLocks noChangeArrowheads="1"/>
            </p:cNvSpPr>
            <p:nvPr/>
          </p:nvSpPr>
          <p:spPr bwMode="auto">
            <a:xfrm>
              <a:off x="6627" y="2982"/>
              <a:ext cx="46" cy="46"/>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6" name="Rectangle 19"/>
            <p:cNvSpPr>
              <a:spLocks noChangeArrowheads="1"/>
            </p:cNvSpPr>
            <p:nvPr/>
          </p:nvSpPr>
          <p:spPr bwMode="auto">
            <a:xfrm>
              <a:off x="6712" y="2982"/>
              <a:ext cx="46" cy="4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7" name="Oval 20"/>
            <p:cNvSpPr>
              <a:spLocks noChangeArrowheads="1"/>
            </p:cNvSpPr>
            <p:nvPr/>
          </p:nvSpPr>
          <p:spPr bwMode="auto">
            <a:xfrm>
              <a:off x="6547" y="3225"/>
              <a:ext cx="121" cy="2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8" name="Freeform 21"/>
            <p:cNvSpPr>
              <a:spLocks/>
            </p:cNvSpPr>
            <p:nvPr/>
          </p:nvSpPr>
          <p:spPr bwMode="auto">
            <a:xfrm>
              <a:off x="6667" y="3235"/>
              <a:ext cx="0" cy="1"/>
            </a:xfrm>
            <a:custGeom>
              <a:avLst/>
              <a:gdLst>
                <a:gd name="T0" fmla="*/ 1 w 1"/>
                <a:gd name="T1" fmla="*/ 2 h 2"/>
                <a:gd name="T2" fmla="*/ 1 w 1"/>
                <a:gd name="T3" fmla="*/ 0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0"/>
                    <a:pt x="1" y="0"/>
                    <a:pt x="1" y="0"/>
                  </a:cubicBezTo>
                  <a:cubicBezTo>
                    <a:pt x="0" y="0"/>
                    <a:pt x="0" y="0"/>
                    <a:pt x="0" y="0"/>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9" name="Freeform 22"/>
            <p:cNvSpPr>
              <a:spLocks/>
            </p:cNvSpPr>
            <p:nvPr/>
          </p:nvSpPr>
          <p:spPr bwMode="auto">
            <a:xfrm>
              <a:off x="6548" y="3240"/>
              <a:ext cx="119" cy="149"/>
            </a:xfrm>
            <a:custGeom>
              <a:avLst/>
              <a:gdLst>
                <a:gd name="T0" fmla="*/ 281 w 281"/>
                <a:gd name="T1" fmla="*/ 0 h 353"/>
                <a:gd name="T2" fmla="*/ 140 w 281"/>
                <a:gd name="T3" fmla="*/ 25 h 353"/>
                <a:gd name="T4" fmla="*/ 0 w 281"/>
                <a:gd name="T5" fmla="*/ 0 h 353"/>
                <a:gd name="T6" fmla="*/ 27 w 281"/>
                <a:gd name="T7" fmla="*/ 329 h 353"/>
                <a:gd name="T8" fmla="*/ 27 w 281"/>
                <a:gd name="T9" fmla="*/ 329 h 353"/>
                <a:gd name="T10" fmla="*/ 140 w 281"/>
                <a:gd name="T11" fmla="*/ 353 h 353"/>
                <a:gd name="T12" fmla="*/ 254 w 281"/>
                <a:gd name="T13" fmla="*/ 329 h 353"/>
                <a:gd name="T14" fmla="*/ 253 w 281"/>
                <a:gd name="T15" fmla="*/ 329 h 353"/>
                <a:gd name="T16" fmla="*/ 281 w 281"/>
                <a:gd name="T17"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353">
                  <a:moveTo>
                    <a:pt x="281" y="0"/>
                  </a:moveTo>
                  <a:cubicBezTo>
                    <a:pt x="270" y="14"/>
                    <a:pt x="211" y="25"/>
                    <a:pt x="140" y="25"/>
                  </a:cubicBezTo>
                  <a:cubicBezTo>
                    <a:pt x="70" y="25"/>
                    <a:pt x="11" y="14"/>
                    <a:pt x="0" y="0"/>
                  </a:cubicBezTo>
                  <a:cubicBezTo>
                    <a:pt x="27" y="329"/>
                    <a:pt x="27" y="329"/>
                    <a:pt x="27" y="329"/>
                  </a:cubicBezTo>
                  <a:cubicBezTo>
                    <a:pt x="27" y="329"/>
                    <a:pt x="27" y="329"/>
                    <a:pt x="27" y="329"/>
                  </a:cubicBezTo>
                  <a:cubicBezTo>
                    <a:pt x="27" y="342"/>
                    <a:pt x="78" y="353"/>
                    <a:pt x="140" y="353"/>
                  </a:cubicBezTo>
                  <a:cubicBezTo>
                    <a:pt x="203" y="353"/>
                    <a:pt x="254" y="342"/>
                    <a:pt x="254" y="329"/>
                  </a:cubicBezTo>
                  <a:cubicBezTo>
                    <a:pt x="253" y="329"/>
                    <a:pt x="253" y="329"/>
                    <a:pt x="253" y="329"/>
                  </a:cubicBezTo>
                  <a:lnTo>
                    <a:pt x="28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70" name="Freeform 23"/>
            <p:cNvSpPr>
              <a:spLocks/>
            </p:cNvSpPr>
            <p:nvPr/>
          </p:nvSpPr>
          <p:spPr bwMode="auto">
            <a:xfrm>
              <a:off x="6547" y="3235"/>
              <a:ext cx="1" cy="1"/>
            </a:xfrm>
            <a:custGeom>
              <a:avLst/>
              <a:gdLst>
                <a:gd name="T0" fmla="*/ 2 w 2"/>
                <a:gd name="T1" fmla="*/ 0 h 2"/>
                <a:gd name="T2" fmla="*/ 0 w 2"/>
                <a:gd name="T3" fmla="*/ 0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0" y="0"/>
                    <a:pt x="0" y="0"/>
                    <a:pt x="0" y="0"/>
                  </a:cubicBezTo>
                  <a:cubicBezTo>
                    <a:pt x="1" y="2"/>
                    <a:pt x="1" y="2"/>
                    <a:pt x="1" y="2"/>
                  </a:cubicBezTo>
                  <a:cubicBezTo>
                    <a:pt x="1" y="1"/>
                    <a:pt x="2" y="1"/>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grpSp>
      <p:pic>
        <p:nvPicPr>
          <p:cNvPr id="71" name="Picture 70"/>
          <p:cNvPicPr>
            <a:picLocks noChangeAspect="1"/>
          </p:cNvPicPr>
          <p:nvPr/>
        </p:nvPicPr>
        <p:blipFill>
          <a:blip r:embed="rId8"/>
          <a:stretch>
            <a:fillRect/>
          </a:stretch>
        </p:blipFill>
        <p:spPr>
          <a:xfrm flipH="1">
            <a:off x="10443120" y="2446595"/>
            <a:ext cx="1701104" cy="1072484"/>
          </a:xfrm>
          <a:prstGeom prst="rect">
            <a:avLst/>
          </a:prstGeom>
        </p:spPr>
      </p:pic>
    </p:spTree>
    <p:extLst>
      <p:ext uri="{BB962C8B-B14F-4D97-AF65-F5344CB8AC3E}">
        <p14:creationId xmlns:p14="http://schemas.microsoft.com/office/powerpoint/2010/main" val="2149897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2.64743E-6 -1.25284E-6 L -0.05284 -1.25284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1.23014E-6 L -0.05284 1.23014E-6 " pathEditMode="relative" rAng="0" ptsTypes="AA">
                                      <p:cBhvr>
                                        <p:cTn id="14" dur="750" spd="-100000" fill="hold"/>
                                        <p:tgtEl>
                                          <p:spTgt spid="4"/>
                                        </p:tgtEl>
                                        <p:attrNameLst>
                                          <p:attrName>ppt_x</p:attrName>
                                          <p:attrName>ppt_y</p:attrName>
                                        </p:attrNameLst>
                                      </p:cBhvr>
                                      <p:rCtr x="-2642" y="0"/>
                                    </p:animMotion>
                                  </p:childTnLst>
                                </p:cTn>
                              </p:par>
                              <p:par>
                                <p:cTn id="15" presetID="2" presetClass="entr" presetSubtype="2" decel="100000" fill="hold" nodeType="withEffect">
                                  <p:stCondLst>
                                    <p:cond delay="250"/>
                                  </p:stCondLst>
                                  <p:childTnLst>
                                    <p:set>
                                      <p:cBhvr>
                                        <p:cTn id="16" dur="1" fill="hold">
                                          <p:stCondLst>
                                            <p:cond delay="0"/>
                                          </p:stCondLst>
                                        </p:cTn>
                                        <p:tgtEl>
                                          <p:spTgt spid="96"/>
                                        </p:tgtEl>
                                        <p:attrNameLst>
                                          <p:attrName>style.visibility</p:attrName>
                                        </p:attrNameLst>
                                      </p:cBhvr>
                                      <p:to>
                                        <p:strVal val="visible"/>
                                      </p:to>
                                    </p:set>
                                    <p:anim calcmode="lin" valueType="num">
                                      <p:cBhvr additive="base">
                                        <p:cTn id="17" dur="850" fill="hold"/>
                                        <p:tgtEl>
                                          <p:spTgt spid="96"/>
                                        </p:tgtEl>
                                        <p:attrNameLst>
                                          <p:attrName>ppt_x</p:attrName>
                                        </p:attrNameLst>
                                      </p:cBhvr>
                                      <p:tavLst>
                                        <p:tav tm="0">
                                          <p:val>
                                            <p:strVal val="1+#ppt_w/2"/>
                                          </p:val>
                                        </p:tav>
                                        <p:tav tm="100000">
                                          <p:val>
                                            <p:strVal val="#ppt_x"/>
                                          </p:val>
                                        </p:tav>
                                      </p:tavLst>
                                    </p:anim>
                                    <p:anim calcmode="lin" valueType="num">
                                      <p:cBhvr additive="base">
                                        <p:cTn id="18" dur="850" fill="hold"/>
                                        <p:tgtEl>
                                          <p:spTgt spid="96"/>
                                        </p:tgtEl>
                                        <p:attrNameLst>
                                          <p:attrName>ppt_y</p:attrName>
                                        </p:attrNameLst>
                                      </p:cBhvr>
                                      <p:tavLst>
                                        <p:tav tm="0">
                                          <p:val>
                                            <p:strVal val="#ppt_y"/>
                                          </p:val>
                                        </p:tav>
                                        <p:tav tm="100000">
                                          <p:val>
                                            <p:strVal val="#ppt_y"/>
                                          </p:val>
                                        </p:tav>
                                      </p:tavLst>
                                    </p:anim>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50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1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981" y="1380"/>
            <a:ext cx="10282863" cy="6855242"/>
          </a:xfrm>
          <a:prstGeom prst="rect">
            <a:avLst/>
          </a:prstGeom>
        </p:spPr>
      </p:pic>
    </p:spTree>
    <p:extLst>
      <p:ext uri="{BB962C8B-B14F-4D97-AF65-F5344CB8AC3E}">
        <p14:creationId xmlns:p14="http://schemas.microsoft.com/office/powerpoint/2010/main" val="98444232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981" y="1380"/>
            <a:ext cx="10282863" cy="6855242"/>
          </a:xfrm>
          <a:prstGeom prst="rect">
            <a:avLst/>
          </a:prstGeom>
        </p:spPr>
      </p:pic>
    </p:spTree>
    <p:extLst>
      <p:ext uri="{BB962C8B-B14F-4D97-AF65-F5344CB8AC3E}">
        <p14:creationId xmlns:p14="http://schemas.microsoft.com/office/powerpoint/2010/main" val="156680897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Rectangle 19"/>
          <p:cNvSpPr/>
          <p:nvPr/>
        </p:nvSpPr>
        <p:spPr bwMode="auto">
          <a:xfrm>
            <a:off x="0" y="1380"/>
            <a:ext cx="2749093" cy="6855242"/>
          </a:xfrm>
          <a:prstGeom prst="rect">
            <a:avLst/>
          </a:prstGeom>
          <a:solidFill>
            <a:srgbClr val="002050"/>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 name="Title 2"/>
          <p:cNvSpPr>
            <a:spLocks noGrp="1"/>
          </p:cNvSpPr>
          <p:nvPr>
            <p:ph type="title"/>
          </p:nvPr>
        </p:nvSpPr>
        <p:spPr>
          <a:xfrm>
            <a:off x="89996" y="2843558"/>
            <a:ext cx="2618168" cy="1170884"/>
          </a:xfrm>
        </p:spPr>
        <p:txBody>
          <a:bodyPr anchor="ctr"/>
          <a:lstStyle/>
          <a:p>
            <a:r>
              <a:rPr lang="en-US" sz="3920" dirty="0">
                <a:gradFill>
                  <a:gsLst>
                    <a:gs pos="2917">
                      <a:schemeClr val="tx1"/>
                    </a:gs>
                    <a:gs pos="30000">
                      <a:schemeClr val="tx1"/>
                    </a:gs>
                  </a:gsLst>
                  <a:lin ang="5400000" scaled="0"/>
                </a:gradFill>
                <a:cs typeface="Segoe UI Semilight" panose="020B0402040204020203" pitchFamily="34" charset="0"/>
              </a:rPr>
              <a:t>Internet</a:t>
            </a:r>
            <a:br>
              <a:rPr lang="en-US" sz="3920" dirty="0">
                <a:gradFill>
                  <a:gsLst>
                    <a:gs pos="2917">
                      <a:schemeClr val="tx1"/>
                    </a:gs>
                    <a:gs pos="30000">
                      <a:schemeClr val="tx1"/>
                    </a:gs>
                  </a:gsLst>
                  <a:lin ang="5400000" scaled="0"/>
                </a:gradFill>
                <a:cs typeface="Segoe UI Semilight" panose="020B0402040204020203" pitchFamily="34" charset="0"/>
              </a:rPr>
            </a:br>
            <a:r>
              <a:rPr lang="en-US" sz="3920" dirty="0">
                <a:gradFill>
                  <a:gsLst>
                    <a:gs pos="2917">
                      <a:schemeClr val="tx1"/>
                    </a:gs>
                    <a:gs pos="30000">
                      <a:schemeClr val="tx1"/>
                    </a:gs>
                  </a:gsLst>
                  <a:lin ang="5400000" scaled="0"/>
                </a:gradFill>
                <a:cs typeface="Segoe UI Semilight" panose="020B0402040204020203" pitchFamily="34" charset="0"/>
              </a:rPr>
              <a:t>of</a:t>
            </a:r>
            <a:br>
              <a:rPr lang="en-US" sz="3920" dirty="0">
                <a:gradFill>
                  <a:gsLst>
                    <a:gs pos="2917">
                      <a:schemeClr val="tx1"/>
                    </a:gs>
                    <a:gs pos="30000">
                      <a:schemeClr val="tx1"/>
                    </a:gs>
                  </a:gsLst>
                  <a:lin ang="5400000" scaled="0"/>
                </a:gradFill>
                <a:cs typeface="Segoe UI Semilight" panose="020B0402040204020203" pitchFamily="34" charset="0"/>
              </a:rPr>
            </a:br>
            <a:r>
              <a:rPr lang="en-US" sz="3920" dirty="0">
                <a:gradFill>
                  <a:gsLst>
                    <a:gs pos="2917">
                      <a:schemeClr val="tx1"/>
                    </a:gs>
                    <a:gs pos="30000">
                      <a:schemeClr val="tx1"/>
                    </a:gs>
                  </a:gsLst>
                  <a:lin ang="5400000" scaled="0"/>
                </a:gradFill>
                <a:cs typeface="Segoe UI Semilight" panose="020B0402040204020203" pitchFamily="34" charset="0"/>
              </a:rPr>
              <a:t>Things</a:t>
            </a:r>
          </a:p>
        </p:txBody>
      </p:sp>
      <p:sp>
        <p:nvSpPr>
          <p:cNvPr id="68" name="Rectangle 67"/>
          <p:cNvSpPr/>
          <p:nvPr/>
        </p:nvSpPr>
        <p:spPr bwMode="auto">
          <a:xfrm>
            <a:off x="5602098" y="931169"/>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Rectangle 68"/>
          <p:cNvSpPr/>
          <p:nvPr/>
        </p:nvSpPr>
        <p:spPr bwMode="auto">
          <a:xfrm>
            <a:off x="5602098" y="2188816"/>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Rectangle 71"/>
          <p:cNvSpPr/>
          <p:nvPr/>
        </p:nvSpPr>
        <p:spPr bwMode="auto">
          <a:xfrm>
            <a:off x="6878377" y="931169"/>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Rectangle 72"/>
          <p:cNvSpPr/>
          <p:nvPr/>
        </p:nvSpPr>
        <p:spPr bwMode="auto">
          <a:xfrm>
            <a:off x="6878377" y="2188816"/>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 name="Rectangle 75"/>
          <p:cNvSpPr/>
          <p:nvPr/>
        </p:nvSpPr>
        <p:spPr bwMode="auto">
          <a:xfrm>
            <a:off x="8158409" y="931169"/>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Rectangle 76"/>
          <p:cNvSpPr/>
          <p:nvPr/>
        </p:nvSpPr>
        <p:spPr bwMode="auto">
          <a:xfrm>
            <a:off x="8158409" y="2188816"/>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 name="Rectangle 79"/>
          <p:cNvSpPr/>
          <p:nvPr/>
        </p:nvSpPr>
        <p:spPr bwMode="auto">
          <a:xfrm>
            <a:off x="9434690" y="931169"/>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 name="Rectangle 83"/>
          <p:cNvSpPr/>
          <p:nvPr/>
        </p:nvSpPr>
        <p:spPr bwMode="auto">
          <a:xfrm>
            <a:off x="10707218" y="931169"/>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 name="Rectangle 84"/>
          <p:cNvSpPr/>
          <p:nvPr/>
        </p:nvSpPr>
        <p:spPr bwMode="auto">
          <a:xfrm>
            <a:off x="10707218" y="2188816"/>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Rectangle 86"/>
          <p:cNvSpPr/>
          <p:nvPr/>
        </p:nvSpPr>
        <p:spPr bwMode="auto">
          <a:xfrm>
            <a:off x="6878377" y="3455780"/>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Rectangle 88"/>
          <p:cNvSpPr/>
          <p:nvPr/>
        </p:nvSpPr>
        <p:spPr bwMode="auto">
          <a:xfrm>
            <a:off x="9434690" y="3455780"/>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3" name="Rectangle 92"/>
          <p:cNvSpPr/>
          <p:nvPr/>
        </p:nvSpPr>
        <p:spPr bwMode="auto">
          <a:xfrm>
            <a:off x="4333324" y="931169"/>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4" name="Rectangle 93"/>
          <p:cNvSpPr/>
          <p:nvPr/>
        </p:nvSpPr>
        <p:spPr bwMode="auto">
          <a:xfrm>
            <a:off x="4333324" y="2188816"/>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 name="Rectangle 80"/>
          <p:cNvSpPr/>
          <p:nvPr/>
        </p:nvSpPr>
        <p:spPr bwMode="auto">
          <a:xfrm>
            <a:off x="9434690" y="2188816"/>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5" name="Rectangle 94"/>
          <p:cNvSpPr/>
          <p:nvPr/>
        </p:nvSpPr>
        <p:spPr bwMode="auto">
          <a:xfrm>
            <a:off x="4333324" y="3455780"/>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1" name="Rectangle 90"/>
          <p:cNvSpPr/>
          <p:nvPr/>
        </p:nvSpPr>
        <p:spPr bwMode="auto">
          <a:xfrm>
            <a:off x="6885883" y="4722743"/>
            <a:ext cx="1204088"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8158409" y="4722743"/>
            <a:ext cx="1204088"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1" name="Rectangle 100"/>
          <p:cNvSpPr/>
          <p:nvPr/>
        </p:nvSpPr>
        <p:spPr bwMode="auto">
          <a:xfrm>
            <a:off x="9434690" y="4722743"/>
            <a:ext cx="1204088" cy="1204089"/>
          </a:xfrm>
          <a:prstGeom prst="rect">
            <a:avLst/>
          </a:prstGeom>
          <a:solidFill>
            <a:srgbClr val="FFFFFF"/>
          </a:solidFill>
          <a:ln w="9525" cap="flat" cmpd="sng" algn="ctr">
            <a:solidFill>
              <a:schemeClr val="bg1">
                <a:lumMod val="40000"/>
                <a:lumOff val="60000"/>
              </a:scheme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0" name="Rectangle 129"/>
          <p:cNvSpPr/>
          <p:nvPr/>
        </p:nvSpPr>
        <p:spPr bwMode="auto">
          <a:xfrm>
            <a:off x="4333324" y="4722743"/>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6" name="Rectangle 145"/>
          <p:cNvSpPr/>
          <p:nvPr/>
        </p:nvSpPr>
        <p:spPr bwMode="auto">
          <a:xfrm>
            <a:off x="5609604" y="4722743"/>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8" name="Rectangle 97"/>
          <p:cNvSpPr/>
          <p:nvPr/>
        </p:nvSpPr>
        <p:spPr bwMode="auto">
          <a:xfrm>
            <a:off x="3056323" y="4722743"/>
            <a:ext cx="1204088"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8" name="Rectangle 147"/>
          <p:cNvSpPr/>
          <p:nvPr/>
        </p:nvSpPr>
        <p:spPr bwMode="auto">
          <a:xfrm>
            <a:off x="3056324" y="2188816"/>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3" name="Rectangle 132"/>
          <p:cNvSpPr/>
          <p:nvPr/>
        </p:nvSpPr>
        <p:spPr bwMode="auto">
          <a:xfrm>
            <a:off x="3056324" y="931169"/>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61" name="Picture 160"/>
          <p:cNvPicPr>
            <a:picLocks noChangeAspect="1"/>
          </p:cNvPicPr>
          <p:nvPr/>
        </p:nvPicPr>
        <p:blipFill rotWithShape="1">
          <a:blip r:embed="rId3">
            <a:extLst>
              <a:ext uri="{28A0092B-C50C-407E-A947-70E740481C1C}">
                <a14:useLocalDpi xmlns:a14="http://schemas.microsoft.com/office/drawing/2010/main" val="0"/>
              </a:ext>
            </a:extLst>
          </a:blip>
          <a:srcRect l="8558" r="8200"/>
          <a:stretch/>
        </p:blipFill>
        <p:spPr>
          <a:xfrm>
            <a:off x="8209395" y="5186636"/>
            <a:ext cx="1102118" cy="286593"/>
          </a:xfrm>
          <a:prstGeom prst="rect">
            <a:avLst/>
          </a:prstGeom>
        </p:spPr>
      </p:pic>
      <p:pic>
        <p:nvPicPr>
          <p:cNvPr id="162" name="Picture 161"/>
          <p:cNvPicPr>
            <a:picLocks/>
          </p:cNvPicPr>
          <p:nvPr/>
        </p:nvPicPr>
        <p:blipFill>
          <a:blip r:embed="rId4">
            <a:extLst>
              <a:ext uri="{28A0092B-C50C-407E-A947-70E740481C1C}">
                <a14:useLocalDpi xmlns:a14="http://schemas.microsoft.com/office/drawing/2010/main" val="0"/>
              </a:ext>
            </a:extLst>
          </a:blip>
          <a:stretch>
            <a:fillRect/>
          </a:stretch>
        </p:blipFill>
        <p:spPr>
          <a:xfrm>
            <a:off x="4451809" y="2632346"/>
            <a:ext cx="1000066" cy="317030"/>
          </a:xfrm>
          <a:prstGeom prst="rect">
            <a:avLst/>
          </a:prstGeom>
        </p:spPr>
      </p:pic>
      <p:pic>
        <p:nvPicPr>
          <p:cNvPr id="163" name="Picture 16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6279" y="1387229"/>
            <a:ext cx="908349" cy="291969"/>
          </a:xfrm>
          <a:prstGeom prst="rect">
            <a:avLst/>
          </a:prstGeom>
        </p:spPr>
      </p:pic>
      <p:pic>
        <p:nvPicPr>
          <p:cNvPr id="164" name="Picture 16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29314" y="1364605"/>
            <a:ext cx="1014839" cy="337215"/>
          </a:xfrm>
          <a:prstGeom prst="rect">
            <a:avLst/>
          </a:prstGeom>
        </p:spPr>
      </p:pic>
      <p:pic>
        <p:nvPicPr>
          <p:cNvPr id="165" name="Picture 16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3714" y="5247709"/>
            <a:ext cx="1055868" cy="154157"/>
          </a:xfrm>
          <a:prstGeom prst="rect">
            <a:avLst/>
          </a:prstGeom>
        </p:spPr>
      </p:pic>
      <p:pic>
        <p:nvPicPr>
          <p:cNvPr id="166" name="Picture 16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12766" y="5274141"/>
            <a:ext cx="950322" cy="168127"/>
          </a:xfrm>
          <a:prstGeom prst="rect">
            <a:avLst/>
          </a:prstGeom>
        </p:spPr>
      </p:pic>
      <p:pic>
        <p:nvPicPr>
          <p:cNvPr id="169" name="Picture 16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4295" y="2457832"/>
            <a:ext cx="708445" cy="666058"/>
          </a:xfrm>
          <a:prstGeom prst="rect">
            <a:avLst/>
          </a:prstGeom>
        </p:spPr>
      </p:pic>
      <p:pic>
        <p:nvPicPr>
          <p:cNvPr id="171" name="Picture 17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83220" y="1289571"/>
            <a:ext cx="1052085" cy="487282"/>
          </a:xfrm>
          <a:prstGeom prst="rect">
            <a:avLst/>
          </a:prstGeom>
        </p:spPr>
      </p:pic>
      <p:pic>
        <p:nvPicPr>
          <p:cNvPr id="202" name="Picture 20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27810" y="2458823"/>
            <a:ext cx="1065287" cy="664073"/>
          </a:xfrm>
          <a:prstGeom prst="rect">
            <a:avLst/>
          </a:prstGeom>
        </p:spPr>
      </p:pic>
      <p:grpSp>
        <p:nvGrpSpPr>
          <p:cNvPr id="4" name="Group 3"/>
          <p:cNvGrpSpPr/>
          <p:nvPr/>
        </p:nvGrpSpPr>
        <p:grpSpPr>
          <a:xfrm>
            <a:off x="10707218" y="4722743"/>
            <a:ext cx="1204088" cy="1204089"/>
            <a:chOff x="9626382" y="5454117"/>
            <a:chExt cx="1228552" cy="1228553"/>
          </a:xfrm>
        </p:grpSpPr>
        <p:sp>
          <p:nvSpPr>
            <p:cNvPr id="102" name="Rectangle 101"/>
            <p:cNvSpPr/>
            <p:nvPr/>
          </p:nvSpPr>
          <p:spPr bwMode="auto">
            <a:xfrm>
              <a:off x="9626382" y="5454117"/>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03" name="Picture 20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22105" y="5717433"/>
              <a:ext cx="1037106" cy="595565"/>
            </a:xfrm>
            <a:prstGeom prst="rect">
              <a:avLst/>
            </a:prstGeom>
          </p:spPr>
        </p:pic>
      </p:grpSp>
      <p:pic>
        <p:nvPicPr>
          <p:cNvPr id="204" name="Picture 203"/>
          <p:cNvPicPr>
            <a:picLocks noChangeAspect="1"/>
          </p:cNvPicPr>
          <p:nvPr/>
        </p:nvPicPr>
        <p:blipFill>
          <a:blip r:embed="rId13">
            <a:clrChange>
              <a:clrFrom>
                <a:srgbClr val="F1F0E5"/>
              </a:clrFrom>
              <a:clrTo>
                <a:srgbClr val="F1F0E5">
                  <a:alpha val="0"/>
                </a:srgbClr>
              </a:clrTo>
            </a:clrChange>
            <a:extLst>
              <a:ext uri="{28A0092B-C50C-407E-A947-70E740481C1C}">
                <a14:useLocalDpi xmlns:a14="http://schemas.microsoft.com/office/drawing/2010/main" val="0"/>
              </a:ext>
            </a:extLst>
          </a:blip>
          <a:stretch>
            <a:fillRect/>
          </a:stretch>
        </p:blipFill>
        <p:spPr>
          <a:xfrm>
            <a:off x="4446481" y="3902309"/>
            <a:ext cx="1004373" cy="311032"/>
          </a:xfrm>
          <a:prstGeom prst="rect">
            <a:avLst/>
          </a:prstGeom>
        </p:spPr>
      </p:pic>
      <p:pic>
        <p:nvPicPr>
          <p:cNvPr id="205" name="Picture 20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84423" y="1402859"/>
            <a:ext cx="1147889" cy="260707"/>
          </a:xfrm>
          <a:prstGeom prst="rect">
            <a:avLst/>
          </a:prstGeom>
        </p:spPr>
      </p:pic>
      <p:pic>
        <p:nvPicPr>
          <p:cNvPr id="206" name="Picture 20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782830" y="1397822"/>
            <a:ext cx="895620" cy="270783"/>
          </a:xfrm>
          <a:prstGeom prst="rect">
            <a:avLst/>
          </a:prstGeom>
        </p:spPr>
      </p:pic>
      <p:pic>
        <p:nvPicPr>
          <p:cNvPr id="207" name="Picture 20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396206" y="1430771"/>
            <a:ext cx="1078323" cy="204883"/>
          </a:xfrm>
          <a:prstGeom prst="rect">
            <a:avLst/>
          </a:prstGeom>
        </p:spPr>
      </p:pic>
      <p:pic>
        <p:nvPicPr>
          <p:cNvPr id="208" name="Picture 20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079598" y="1231795"/>
            <a:ext cx="801647" cy="602837"/>
          </a:xfrm>
          <a:prstGeom prst="rect">
            <a:avLst/>
          </a:prstGeom>
        </p:spPr>
      </p:pic>
      <p:pic>
        <p:nvPicPr>
          <p:cNvPr id="209" name="Picture 20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941771" y="2719986"/>
            <a:ext cx="1077298" cy="141749"/>
          </a:xfrm>
          <a:prstGeom prst="rect">
            <a:avLst/>
          </a:prstGeom>
        </p:spPr>
      </p:pic>
      <p:pic>
        <p:nvPicPr>
          <p:cNvPr id="210" name="Picture 20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466141" y="5226987"/>
            <a:ext cx="1141186" cy="253597"/>
          </a:xfrm>
          <a:prstGeom prst="rect">
            <a:avLst/>
          </a:prstGeom>
        </p:spPr>
      </p:pic>
      <p:pic>
        <p:nvPicPr>
          <p:cNvPr id="211" name="Picture 21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789444" y="2469382"/>
            <a:ext cx="494582" cy="642955"/>
          </a:xfrm>
          <a:prstGeom prst="rect">
            <a:avLst/>
          </a:prstGeom>
        </p:spPr>
      </p:pic>
      <p:pic>
        <p:nvPicPr>
          <p:cNvPr id="212" name="Picture 211"/>
          <p:cNvPicPr>
            <a:picLocks noChangeAspect="1"/>
          </p:cNvPicPr>
          <p:nvPr/>
        </p:nvPicPr>
        <p:blipFill rotWithShape="1">
          <a:blip r:embed="rId21">
            <a:extLst>
              <a:ext uri="{28A0092B-C50C-407E-A947-70E740481C1C}">
                <a14:useLocalDpi xmlns:a14="http://schemas.microsoft.com/office/drawing/2010/main" val="0"/>
              </a:ext>
            </a:extLst>
          </a:blip>
          <a:srcRect b="18366"/>
          <a:stretch/>
        </p:blipFill>
        <p:spPr>
          <a:xfrm>
            <a:off x="5656316" y="2573298"/>
            <a:ext cx="1095654" cy="435123"/>
          </a:xfrm>
          <a:prstGeom prst="rect">
            <a:avLst/>
          </a:prstGeom>
        </p:spPr>
      </p:pic>
      <p:pic>
        <p:nvPicPr>
          <p:cNvPr id="213" name="Picture 21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741521" y="2566345"/>
            <a:ext cx="1135484" cy="449032"/>
          </a:xfrm>
          <a:prstGeom prst="rect">
            <a:avLst/>
          </a:prstGeom>
        </p:spPr>
      </p:pic>
      <p:pic>
        <p:nvPicPr>
          <p:cNvPr id="214" name="Picture 213"/>
          <p:cNvPicPr>
            <a:picLocks noChangeAspect="1"/>
          </p:cNvPicPr>
          <p:nvPr/>
        </p:nvPicPr>
        <p:blipFill>
          <a:blip r:embed="rId23">
            <a:lum bright="-100000"/>
            <a:extLst>
              <a:ext uri="{28A0092B-C50C-407E-A947-70E740481C1C}">
                <a14:useLocalDpi xmlns:a14="http://schemas.microsoft.com/office/drawing/2010/main" val="0"/>
              </a:ext>
            </a:extLst>
          </a:blip>
          <a:stretch>
            <a:fillRect/>
          </a:stretch>
        </p:blipFill>
        <p:spPr>
          <a:xfrm>
            <a:off x="4385520" y="5250395"/>
            <a:ext cx="1099695" cy="148783"/>
          </a:xfrm>
          <a:prstGeom prst="rect">
            <a:avLst/>
          </a:prstGeom>
        </p:spPr>
      </p:pic>
      <p:pic>
        <p:nvPicPr>
          <p:cNvPr id="215" name="Picture 214"/>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397080" y="5063499"/>
            <a:ext cx="522577" cy="522576"/>
          </a:xfrm>
          <a:prstGeom prst="rect">
            <a:avLst/>
          </a:prstGeom>
        </p:spPr>
      </p:pic>
      <p:grpSp>
        <p:nvGrpSpPr>
          <p:cNvPr id="2" name="Group 1"/>
          <p:cNvGrpSpPr/>
          <p:nvPr/>
        </p:nvGrpSpPr>
        <p:grpSpPr>
          <a:xfrm>
            <a:off x="10707218" y="3455780"/>
            <a:ext cx="1204088" cy="1204089"/>
            <a:chOff x="8324170" y="5454117"/>
            <a:chExt cx="1228552" cy="1228553"/>
          </a:xfrm>
        </p:grpSpPr>
        <p:sp>
          <p:nvSpPr>
            <p:cNvPr id="105" name="Rectangle 104"/>
            <p:cNvSpPr/>
            <p:nvPr/>
          </p:nvSpPr>
          <p:spPr bwMode="auto">
            <a:xfrm>
              <a:off x="8324170" y="5454117"/>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16" name="Picture 215"/>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400207" y="5990951"/>
              <a:ext cx="1076478" cy="185937"/>
            </a:xfrm>
            <a:prstGeom prst="rect">
              <a:avLst/>
            </a:prstGeom>
          </p:spPr>
        </p:pic>
      </p:grpSp>
      <p:pic>
        <p:nvPicPr>
          <p:cNvPr id="217" name="Picture 21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221669" y="3682634"/>
            <a:ext cx="517503" cy="750380"/>
          </a:xfrm>
          <a:prstGeom prst="rect">
            <a:avLst/>
          </a:prstGeom>
        </p:spPr>
      </p:pic>
      <p:pic>
        <p:nvPicPr>
          <p:cNvPr id="218" name="Picture 217"/>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9457588" y="3970952"/>
            <a:ext cx="1158292" cy="173744"/>
          </a:xfrm>
          <a:prstGeom prst="rect">
            <a:avLst/>
          </a:prstGeom>
        </p:spPr>
      </p:pic>
      <p:grpSp>
        <p:nvGrpSpPr>
          <p:cNvPr id="5" name="Group 4"/>
          <p:cNvGrpSpPr/>
          <p:nvPr/>
        </p:nvGrpSpPr>
        <p:grpSpPr>
          <a:xfrm>
            <a:off x="3056323" y="3455780"/>
            <a:ext cx="1204088" cy="1204089"/>
            <a:chOff x="3118421" y="2878212"/>
            <a:chExt cx="1228552" cy="1228553"/>
          </a:xfrm>
        </p:grpSpPr>
        <p:sp>
          <p:nvSpPr>
            <p:cNvPr id="100" name="Rectangle 99"/>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14" name="Picture 2" descr="http://www.theoriginof.com/wp-content/uploads/2011/07/Rockwell-Automation.jpg"/>
            <p:cNvPicPr>
              <a:picLocks noChangeAspect="1" noChangeArrowheads="1"/>
            </p:cNvPicPr>
            <p:nvPr/>
          </p:nvPicPr>
          <p:blipFill rotWithShape="1">
            <a:blip r:embed="rId28">
              <a:extLst>
                <a:ext uri="{28A0092B-C50C-407E-A947-70E740481C1C}">
                  <a14:useLocalDpi xmlns:a14="http://schemas.microsoft.com/office/drawing/2010/main" val="0"/>
                </a:ext>
              </a:extLst>
            </a:blip>
            <a:srcRect t="29242" b="38663"/>
            <a:stretch/>
          </p:blipFill>
          <p:spPr bwMode="auto">
            <a:xfrm>
              <a:off x="3162621" y="3326935"/>
              <a:ext cx="1140153" cy="3311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8158409" y="3455780"/>
            <a:ext cx="1204089" cy="1204089"/>
            <a:chOff x="8324170" y="2878212"/>
            <a:chExt cx="1228553" cy="1228553"/>
          </a:xfrm>
        </p:grpSpPr>
        <p:sp>
          <p:nvSpPr>
            <p:cNvPr id="88" name="Rectangle 87"/>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10" name="Picture 6" descr="http://wbma.images.worldnow.com/images/19635772_BG2.jp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424779" y="3148886"/>
              <a:ext cx="1027335" cy="687205"/>
            </a:xfrm>
            <a:prstGeom prst="rect">
              <a:avLst/>
            </a:prstGeom>
            <a:noFill/>
            <a:extLst>
              <a:ext uri="{909E8E84-426E-40DD-AFC4-6F175D3DCCD1}">
                <a14:hiddenFill xmlns:a14="http://schemas.microsoft.com/office/drawing/2010/main">
                  <a:solidFill>
                    <a:srgbClr val="FFFFFF"/>
                  </a:solidFill>
                </a14:hiddenFill>
              </a:ext>
            </a:extLst>
          </p:spPr>
        </p:pic>
      </p:grpSp>
      <p:sp>
        <p:nvSpPr>
          <p:cNvPr id="86" name="Rectangle 85"/>
          <p:cNvSpPr/>
          <p:nvPr/>
        </p:nvSpPr>
        <p:spPr bwMode="auto">
          <a:xfrm>
            <a:off x="5602098" y="3455780"/>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8" name="Picture 77"/>
          <p:cNvPicPr>
            <a:picLocks noChangeAspect="1"/>
          </p:cNvPicPr>
          <p:nvPr/>
        </p:nvPicPr>
        <p:blipFill>
          <a:blip r:embed="rId30">
            <a:clrChange>
              <a:clrFrom>
                <a:srgbClr val="FFFFFF"/>
              </a:clrFrom>
              <a:clrTo>
                <a:srgbClr val="FFFFFF">
                  <a:alpha val="0"/>
                </a:srgbClr>
              </a:clrTo>
            </a:clrChange>
          </a:blip>
          <a:stretch>
            <a:fillRect/>
          </a:stretch>
        </p:blipFill>
        <p:spPr>
          <a:xfrm>
            <a:off x="5715667" y="3869109"/>
            <a:ext cx="1023914" cy="417149"/>
          </a:xfrm>
          <a:prstGeom prst="rect">
            <a:avLst/>
          </a:prstGeom>
        </p:spPr>
      </p:pic>
      <p:sp>
        <p:nvSpPr>
          <p:cNvPr id="26" name="Rectangle 25"/>
          <p:cNvSpPr/>
          <p:nvPr/>
        </p:nvSpPr>
        <p:spPr bwMode="auto">
          <a:xfrm>
            <a:off x="2839088" y="1379"/>
            <a:ext cx="9349738" cy="6867257"/>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9" name="Group 218"/>
          <p:cNvGrpSpPr/>
          <p:nvPr/>
        </p:nvGrpSpPr>
        <p:grpSpPr>
          <a:xfrm>
            <a:off x="3043335" y="2011590"/>
            <a:ext cx="2858850" cy="2858850"/>
            <a:chOff x="3118421" y="2878212"/>
            <a:chExt cx="1228552" cy="1228553"/>
          </a:xfrm>
        </p:grpSpPr>
        <p:sp>
          <p:nvSpPr>
            <p:cNvPr id="220" name="Rectangle 219"/>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21" name="Picture 2" descr="http://www.theoriginof.com/wp-content/uploads/2011/07/Rockwell-Automation.jpg"/>
            <p:cNvPicPr>
              <a:picLocks noChangeAspect="1" noChangeArrowheads="1"/>
            </p:cNvPicPr>
            <p:nvPr/>
          </p:nvPicPr>
          <p:blipFill rotWithShape="1">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t="29242" b="38663"/>
            <a:stretch/>
          </p:blipFill>
          <p:spPr bwMode="auto">
            <a:xfrm>
              <a:off x="3162621" y="3326935"/>
              <a:ext cx="1140153" cy="3311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5" name="Group 224"/>
          <p:cNvGrpSpPr/>
          <p:nvPr/>
        </p:nvGrpSpPr>
        <p:grpSpPr>
          <a:xfrm>
            <a:off x="9056042" y="2011590"/>
            <a:ext cx="2858850" cy="2858850"/>
            <a:chOff x="8324170" y="2878212"/>
            <a:chExt cx="1228553" cy="1228553"/>
          </a:xfrm>
        </p:grpSpPr>
        <p:sp>
          <p:nvSpPr>
            <p:cNvPr id="226" name="Rectangle 225"/>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27" name="Picture 6" descr="http://wbma.images.worldnow.com/images/19635772_BG2.jpg"/>
            <p:cNvPicPr>
              <a:picLocks noChangeAspect="1" noChangeArrowheads="1"/>
            </p:cNvPicPr>
            <p:nvPr/>
          </p:nvPicPr>
          <p:blipFill>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24779" y="3148886"/>
              <a:ext cx="1027335" cy="6872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6052094" y="2011590"/>
            <a:ext cx="2858850" cy="2858850"/>
            <a:chOff x="6188311" y="2038794"/>
            <a:chExt cx="2916936" cy="2916936"/>
          </a:xfrm>
        </p:grpSpPr>
        <p:sp>
          <p:nvSpPr>
            <p:cNvPr id="223" name="Rectangle 222"/>
            <p:cNvSpPr/>
            <p:nvPr/>
          </p:nvSpPr>
          <p:spPr bwMode="auto">
            <a:xfrm>
              <a:off x="6188311" y="2038794"/>
              <a:ext cx="2916936" cy="2916936"/>
            </a:xfrm>
            <a:prstGeom prst="rect">
              <a:avLst/>
            </a:prstGeom>
            <a:solidFill>
              <a:schemeClr val="tx1"/>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a:lnSpc>
                  <a:spcPct val="90000"/>
                </a:lnSpc>
                <a:defRPr/>
              </a:pPr>
              <a:endParaRPr lang="en-US" sz="2352"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5" name="Picture 74"/>
            <p:cNvPicPr>
              <a:picLocks noChangeAspect="1"/>
            </p:cNvPicPr>
            <p:nvPr/>
          </p:nvPicPr>
          <p:blipFill>
            <a:blip r:embed="rId30">
              <a:clrChange>
                <a:clrFrom>
                  <a:srgbClr val="FFFFFF"/>
                </a:clrFrom>
                <a:clrTo>
                  <a:srgbClr val="FFFFFF">
                    <a:alpha val="0"/>
                  </a:srgbClr>
                </a:clrTo>
              </a:clrChange>
            </a:blip>
            <a:stretch>
              <a:fillRect/>
            </a:stretch>
          </p:blipFill>
          <p:spPr>
            <a:xfrm>
              <a:off x="6584839" y="3020993"/>
              <a:ext cx="2245726" cy="914924"/>
            </a:xfrm>
            <a:prstGeom prst="rect">
              <a:avLst/>
            </a:prstGeom>
          </p:spPr>
        </p:pic>
      </p:grpSp>
    </p:spTree>
    <p:extLst>
      <p:ext uri="{BB962C8B-B14F-4D97-AF65-F5344CB8AC3E}">
        <p14:creationId xmlns:p14="http://schemas.microsoft.com/office/powerpoint/2010/main" val="373054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7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42" presetClass="entr" presetSubtype="0" fill="hold" nodeType="withEffect">
                                  <p:stCondLst>
                                    <p:cond delay="1000"/>
                                  </p:stCondLst>
                                  <p:childTnLst>
                                    <p:set>
                                      <p:cBhvr>
                                        <p:cTn id="9" dur="1" fill="hold">
                                          <p:stCondLst>
                                            <p:cond delay="0"/>
                                          </p:stCondLst>
                                        </p:cTn>
                                        <p:tgtEl>
                                          <p:spTgt spid="219"/>
                                        </p:tgtEl>
                                        <p:attrNameLst>
                                          <p:attrName>style.visibility</p:attrName>
                                        </p:attrNameLst>
                                      </p:cBhvr>
                                      <p:to>
                                        <p:strVal val="visible"/>
                                      </p:to>
                                    </p:set>
                                    <p:animEffect transition="in" filter="fade">
                                      <p:cBhvr>
                                        <p:cTn id="10" dur="500"/>
                                        <p:tgtEl>
                                          <p:spTgt spid="219"/>
                                        </p:tgtEl>
                                      </p:cBhvr>
                                    </p:animEffect>
                                    <p:anim calcmode="lin" valueType="num">
                                      <p:cBhvr>
                                        <p:cTn id="11" dur="500" fill="hold"/>
                                        <p:tgtEl>
                                          <p:spTgt spid="219"/>
                                        </p:tgtEl>
                                        <p:attrNameLst>
                                          <p:attrName>ppt_x</p:attrName>
                                        </p:attrNameLst>
                                      </p:cBhvr>
                                      <p:tavLst>
                                        <p:tav tm="0">
                                          <p:val>
                                            <p:strVal val="#ppt_x"/>
                                          </p:val>
                                        </p:tav>
                                        <p:tav tm="100000">
                                          <p:val>
                                            <p:strVal val="#ppt_x"/>
                                          </p:val>
                                        </p:tav>
                                      </p:tavLst>
                                    </p:anim>
                                    <p:anim calcmode="lin" valueType="num">
                                      <p:cBhvr>
                                        <p:cTn id="12" dur="500" fill="hold"/>
                                        <p:tgtEl>
                                          <p:spTgt spid="219"/>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11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anim calcmode="lin" valueType="num">
                                      <p:cBhvr>
                                        <p:cTn id="16" dur="500" fill="hold"/>
                                        <p:tgtEl>
                                          <p:spTgt spid="6"/>
                                        </p:tgtEl>
                                        <p:attrNameLst>
                                          <p:attrName>ppt_x</p:attrName>
                                        </p:attrNameLst>
                                      </p:cBhvr>
                                      <p:tavLst>
                                        <p:tav tm="0">
                                          <p:val>
                                            <p:strVal val="#ppt_x"/>
                                          </p:val>
                                        </p:tav>
                                        <p:tav tm="100000">
                                          <p:val>
                                            <p:strVal val="#ppt_x"/>
                                          </p:val>
                                        </p:tav>
                                      </p:tavLst>
                                    </p:anim>
                                    <p:anim calcmode="lin" valueType="num">
                                      <p:cBhvr>
                                        <p:cTn id="17" dur="500" fill="hold"/>
                                        <p:tgtEl>
                                          <p:spTgt spid="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1200"/>
                                  </p:stCondLst>
                                  <p:childTnLst>
                                    <p:set>
                                      <p:cBhvr>
                                        <p:cTn id="19" dur="1" fill="hold">
                                          <p:stCondLst>
                                            <p:cond delay="0"/>
                                          </p:stCondLst>
                                        </p:cTn>
                                        <p:tgtEl>
                                          <p:spTgt spid="225"/>
                                        </p:tgtEl>
                                        <p:attrNameLst>
                                          <p:attrName>style.visibility</p:attrName>
                                        </p:attrNameLst>
                                      </p:cBhvr>
                                      <p:to>
                                        <p:strVal val="visible"/>
                                      </p:to>
                                    </p:set>
                                    <p:animEffect transition="in" filter="fade">
                                      <p:cBhvr>
                                        <p:cTn id="20" dur="500"/>
                                        <p:tgtEl>
                                          <p:spTgt spid="225"/>
                                        </p:tgtEl>
                                      </p:cBhvr>
                                    </p:animEffect>
                                    <p:anim calcmode="lin" valueType="num">
                                      <p:cBhvr>
                                        <p:cTn id="21" dur="500" fill="hold"/>
                                        <p:tgtEl>
                                          <p:spTgt spid="225"/>
                                        </p:tgtEl>
                                        <p:attrNameLst>
                                          <p:attrName>ppt_x</p:attrName>
                                        </p:attrNameLst>
                                      </p:cBhvr>
                                      <p:tavLst>
                                        <p:tav tm="0">
                                          <p:val>
                                            <p:strVal val="#ppt_x"/>
                                          </p:val>
                                        </p:tav>
                                        <p:tav tm="100000">
                                          <p:val>
                                            <p:strVal val="#ppt_x"/>
                                          </p:val>
                                        </p:tav>
                                      </p:tavLst>
                                    </p:anim>
                                    <p:anim calcmode="lin" valueType="num">
                                      <p:cBhvr>
                                        <p:cTn id="22" dur="500" fill="hold"/>
                                        <p:tgtEl>
                                          <p:spTgt spid="2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169" y="167135"/>
            <a:ext cx="11652805" cy="899665"/>
          </a:xfrm>
        </p:spPr>
        <p:txBody>
          <a:bodyPr/>
          <a:lstStyle/>
          <a:p>
            <a:r>
              <a:rPr lang="en-US" dirty="0"/>
              <a:t>Agenda</a:t>
            </a:r>
          </a:p>
        </p:txBody>
      </p:sp>
      <p:graphicFrame>
        <p:nvGraphicFramePr>
          <p:cNvPr id="4" name="Table 3"/>
          <p:cNvGraphicFramePr>
            <a:graphicFrameLocks noGrp="1"/>
          </p:cNvGraphicFramePr>
          <p:nvPr>
            <p:extLst>
              <p:ext uri="{D42A27DB-BD31-4B8C-83A1-F6EECF244321}">
                <p14:modId xmlns:p14="http://schemas.microsoft.com/office/powerpoint/2010/main" val="182100895"/>
              </p:ext>
            </p:extLst>
          </p:nvPr>
        </p:nvGraphicFramePr>
        <p:xfrm>
          <a:off x="415774" y="985644"/>
          <a:ext cx="11506200" cy="5643756"/>
        </p:xfrm>
        <a:graphic>
          <a:graphicData uri="http://schemas.openxmlformats.org/drawingml/2006/table">
            <a:tbl>
              <a:tblPr/>
              <a:tblGrid>
                <a:gridCol w="2119005">
                  <a:extLst>
                    <a:ext uri="{9D8B030D-6E8A-4147-A177-3AD203B41FA5}">
                      <a16:colId xmlns:a16="http://schemas.microsoft.com/office/drawing/2014/main" val="567087669"/>
                    </a:ext>
                  </a:extLst>
                </a:gridCol>
                <a:gridCol w="2987799">
                  <a:extLst>
                    <a:ext uri="{9D8B030D-6E8A-4147-A177-3AD203B41FA5}">
                      <a16:colId xmlns:a16="http://schemas.microsoft.com/office/drawing/2014/main" val="2249206901"/>
                    </a:ext>
                  </a:extLst>
                </a:gridCol>
                <a:gridCol w="3199698">
                  <a:extLst>
                    <a:ext uri="{9D8B030D-6E8A-4147-A177-3AD203B41FA5}">
                      <a16:colId xmlns:a16="http://schemas.microsoft.com/office/drawing/2014/main" val="98414406"/>
                    </a:ext>
                  </a:extLst>
                </a:gridCol>
                <a:gridCol w="3199698">
                  <a:extLst>
                    <a:ext uri="{9D8B030D-6E8A-4147-A177-3AD203B41FA5}">
                      <a16:colId xmlns:a16="http://schemas.microsoft.com/office/drawing/2014/main" val="1292609638"/>
                    </a:ext>
                  </a:extLst>
                </a:gridCol>
              </a:tblGrid>
              <a:tr h="310001">
                <a:tc>
                  <a:txBody>
                    <a:bodyPr/>
                    <a:lstStyle/>
                    <a:p>
                      <a:pPr algn="ctr" fontAlgn="ctr"/>
                      <a:r>
                        <a:rPr lang="en-US" sz="2000" b="1" i="0" u="none" strike="noStrike" dirty="0">
                          <a:solidFill>
                            <a:srgbClr val="000000"/>
                          </a:solidFill>
                          <a:effectLst/>
                          <a:latin typeface="Calibri" panose="020F0502020204030204" pitchFamily="34" charset="0"/>
                        </a:rPr>
                        <a:t>Time</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bg1">
                        <a:lumMod val="40000"/>
                        <a:lumOff val="60000"/>
                      </a:schemeClr>
                    </a:solidFill>
                  </a:tcPr>
                </a:tc>
                <a:tc>
                  <a:txBody>
                    <a:bodyPr/>
                    <a:lstStyle/>
                    <a:p>
                      <a:pPr algn="ctr" fontAlgn="ctr"/>
                      <a:r>
                        <a:rPr lang="en-US" sz="2000" b="1" i="0" u="none" strike="noStrike" dirty="0">
                          <a:solidFill>
                            <a:srgbClr val="000000"/>
                          </a:solidFill>
                          <a:effectLst/>
                          <a:latin typeface="Calibri" panose="020F0502020204030204" pitchFamily="34" charset="0"/>
                        </a:rPr>
                        <a:t>Session</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bg1">
                        <a:lumMod val="40000"/>
                        <a:lumOff val="60000"/>
                      </a:schemeClr>
                    </a:solidFill>
                  </a:tcPr>
                </a:tc>
                <a:tc>
                  <a:txBody>
                    <a:bodyPr/>
                    <a:lstStyle/>
                    <a:p>
                      <a:pPr algn="ctr" fontAlgn="ctr"/>
                      <a:r>
                        <a:rPr lang="en-US" sz="1800" b="1" i="0" u="none" strike="noStrike" dirty="0">
                          <a:solidFill>
                            <a:srgbClr val="000000"/>
                          </a:solidFill>
                          <a:effectLst/>
                          <a:latin typeface="Calibri" panose="020F0502020204030204" pitchFamily="34" charset="0"/>
                        </a:rPr>
                        <a:t>Time (mins)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bg1">
                        <a:lumMod val="40000"/>
                        <a:lumOff val="60000"/>
                      </a:schemeClr>
                    </a:solidFill>
                  </a:tcPr>
                </a:tc>
                <a:tc>
                  <a:txBody>
                    <a:bodyPr/>
                    <a:lstStyle/>
                    <a:p>
                      <a:pPr algn="ctr" fontAlgn="ctr"/>
                      <a:r>
                        <a:rPr lang="en-US" sz="1800" b="1" i="0" u="none" strike="noStrike" dirty="0">
                          <a:solidFill>
                            <a:srgbClr val="000000"/>
                          </a:solidFill>
                          <a:effectLst/>
                          <a:latin typeface="Calibri" panose="020F0502020204030204" pitchFamily="34" charset="0"/>
                        </a:rPr>
                        <a:t>Activity</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bg1">
                        <a:lumMod val="40000"/>
                        <a:lumOff val="60000"/>
                      </a:schemeClr>
                    </a:solidFill>
                  </a:tcPr>
                </a:tc>
                <a:extLst>
                  <a:ext uri="{0D108BD9-81ED-4DB2-BD59-A6C34878D82A}">
                    <a16:rowId xmlns:a16="http://schemas.microsoft.com/office/drawing/2014/main" val="3462178411"/>
                  </a:ext>
                </a:extLst>
              </a:tr>
              <a:tr h="375795">
                <a:tc rowSpan="2">
                  <a:txBody>
                    <a:bodyPr/>
                    <a:lstStyle/>
                    <a:p>
                      <a:pPr algn="ctr" fontAlgn="ctr"/>
                      <a:r>
                        <a:rPr lang="en-US" sz="1800" b="1" i="0" u="none" strike="noStrike" dirty="0">
                          <a:solidFill>
                            <a:srgbClr val="000000"/>
                          </a:solidFill>
                          <a:effectLst/>
                          <a:latin typeface="Calibri" panose="020F0502020204030204" pitchFamily="34" charset="0"/>
                        </a:rPr>
                        <a:t>9:00 to 10:00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rowSpan="2">
                  <a:txBody>
                    <a:bodyPr/>
                    <a:lstStyle/>
                    <a:p>
                      <a:pPr algn="ctr" fontAlgn="ctr"/>
                      <a:r>
                        <a:rPr lang="en-US" sz="2000" b="0" i="0" u="none" strike="noStrike" dirty="0">
                          <a:solidFill>
                            <a:srgbClr val="000000"/>
                          </a:solidFill>
                          <a:effectLst/>
                          <a:latin typeface="Calibri" panose="020F0502020204030204" pitchFamily="34" charset="0"/>
                        </a:rPr>
                        <a:t>Intro to Azure</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a:solidFill>
                            <a:srgbClr val="000000"/>
                          </a:solidFill>
                          <a:effectLst/>
                          <a:latin typeface="Calibri" panose="020F0502020204030204" pitchFamily="34" charset="0"/>
                        </a:rPr>
                        <a:t>40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a:solidFill>
                            <a:srgbClr val="000000"/>
                          </a:solidFill>
                          <a:effectLst/>
                          <a:latin typeface="Calibri" panose="020F0502020204030204" pitchFamily="34" charset="0"/>
                        </a:rPr>
                        <a:t>Presentation and Demos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835269658"/>
                  </a:ext>
                </a:extLst>
              </a:tr>
              <a:tr h="310001">
                <a:tc vMerge="1">
                  <a:txBody>
                    <a:bodyPr/>
                    <a:lstStyle/>
                    <a:p>
                      <a:endParaRPr lang="en-US"/>
                    </a:p>
                  </a:txBody>
                  <a:tcPr/>
                </a:tc>
                <a:tc vMerge="1">
                  <a:txBody>
                    <a:bodyPr/>
                    <a:lstStyle/>
                    <a:p>
                      <a:endParaRPr lang="en-US"/>
                    </a:p>
                  </a:txBody>
                  <a:tcPr/>
                </a:tc>
                <a:tc>
                  <a:txBody>
                    <a:bodyPr/>
                    <a:lstStyle/>
                    <a:p>
                      <a:pPr algn="ctr" fontAlgn="ctr"/>
                      <a:r>
                        <a:rPr lang="en-US" sz="1800" b="0" i="0" u="none" strike="noStrike">
                          <a:solidFill>
                            <a:srgbClr val="000000"/>
                          </a:solidFill>
                          <a:effectLst/>
                          <a:latin typeface="Calibri" panose="020F0502020204030204" pitchFamily="34" charset="0"/>
                        </a:rPr>
                        <a:t>20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a:solidFill>
                            <a:srgbClr val="000000"/>
                          </a:solidFill>
                          <a:effectLst/>
                          <a:latin typeface="Calibri" panose="020F0502020204030204" pitchFamily="34" charset="0"/>
                        </a:rPr>
                        <a:t>Hands-on Lab</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096367026"/>
                  </a:ext>
                </a:extLst>
              </a:tr>
              <a:tr h="370595">
                <a:tc>
                  <a:txBody>
                    <a:bodyPr/>
                    <a:lstStyle/>
                    <a:p>
                      <a:pPr algn="ctr" fontAlgn="ctr"/>
                      <a:r>
                        <a:rPr lang="en-US" sz="1800" b="1" i="0" u="none" strike="noStrike" dirty="0">
                          <a:solidFill>
                            <a:srgbClr val="000000"/>
                          </a:solidFill>
                          <a:effectLst/>
                          <a:latin typeface="Calibri" panose="020F0502020204030204" pitchFamily="34" charset="0"/>
                        </a:rPr>
                        <a:t>10:00 to 10:20 </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2000" b="0" i="0" u="none" strike="noStrike" dirty="0">
                          <a:solidFill>
                            <a:srgbClr val="000000"/>
                          </a:solidFill>
                          <a:effectLst/>
                          <a:latin typeface="Calibri" panose="020F0502020204030204" pitchFamily="34" charset="0"/>
                        </a:rPr>
                        <a:t>Morning Tea</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20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endParaRPr lang="en-US" sz="1800" b="0" i="0" u="none" strike="noStrike">
                        <a:solidFill>
                          <a:srgbClr val="000000"/>
                        </a:solidFill>
                        <a:effectLst/>
                        <a:latin typeface="Calibri" panose="020F0502020204030204" pitchFamily="34" charset="0"/>
                      </a:endParaRP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560580183"/>
                  </a:ext>
                </a:extLst>
              </a:tr>
              <a:tr h="370596">
                <a:tc rowSpan="3">
                  <a:txBody>
                    <a:bodyPr/>
                    <a:lstStyle/>
                    <a:p>
                      <a:pPr algn="ctr" fontAlgn="ctr"/>
                      <a:r>
                        <a:rPr lang="en-US" sz="1800" b="1" i="0" u="none" strike="noStrike" dirty="0">
                          <a:solidFill>
                            <a:srgbClr val="000000"/>
                          </a:solidFill>
                          <a:effectLst/>
                          <a:latin typeface="Calibri" panose="020F0502020204030204" pitchFamily="34" charset="0"/>
                        </a:rPr>
                        <a:t>10:20 to 12:00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rowSpan="3">
                  <a:txBody>
                    <a:bodyPr/>
                    <a:lstStyle/>
                    <a:p>
                      <a:pPr algn="ctr" fontAlgn="ctr"/>
                      <a:r>
                        <a:rPr lang="fr-FR" sz="2000" b="0" i="0" u="none" strike="noStrike" dirty="0">
                          <a:solidFill>
                            <a:srgbClr val="000000"/>
                          </a:solidFill>
                          <a:effectLst/>
                          <a:latin typeface="Calibri" panose="020F0502020204030204" pitchFamily="34" charset="0"/>
                        </a:rPr>
                        <a:t>Azure App Service</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API - Presentation and Demos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663948965"/>
                  </a:ext>
                </a:extLst>
              </a:tr>
              <a:tr h="375799">
                <a:tc vMerge="1">
                  <a:txBody>
                    <a:bodyPr/>
                    <a:lstStyle/>
                    <a:p>
                      <a:endParaRPr lang="en-US"/>
                    </a:p>
                  </a:txBody>
                  <a:tcPr/>
                </a:tc>
                <a:tc vMerge="1">
                  <a:txBody>
                    <a:bodyPr/>
                    <a:lstStyle/>
                    <a:p>
                      <a:endParaRPr lang="en-US"/>
                    </a:p>
                  </a:txBody>
                  <a:tcPr/>
                </a:tc>
                <a:tc>
                  <a:txBody>
                    <a:bodyPr/>
                    <a:lstStyle/>
                    <a:p>
                      <a:pPr algn="ctr" fontAlgn="ctr"/>
                      <a:r>
                        <a:rPr lang="en-US" sz="1800" b="0" i="0" u="none" strike="noStrike" dirty="0">
                          <a:solidFill>
                            <a:srgbClr val="000000"/>
                          </a:solidFill>
                          <a:effectLst/>
                          <a:latin typeface="Calibri" panose="020F0502020204030204" pitchFamily="34" charset="0"/>
                        </a:rPr>
                        <a:t>25</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Web - Presentation and Demos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610563078"/>
                  </a:ext>
                </a:extLst>
              </a:tr>
              <a:tr h="310001">
                <a:tc vMerge="1">
                  <a:txBody>
                    <a:bodyPr/>
                    <a:lstStyle/>
                    <a:p>
                      <a:endParaRPr lang="en-US"/>
                    </a:p>
                  </a:txBody>
                  <a:tcPr/>
                </a:tc>
                <a:tc vMerge="1">
                  <a:txBody>
                    <a:bodyPr/>
                    <a:lstStyle/>
                    <a:p>
                      <a:endParaRPr lang="en-US"/>
                    </a:p>
                  </a:txBody>
                  <a:tcPr/>
                </a:tc>
                <a:tc>
                  <a:txBody>
                    <a:bodyPr/>
                    <a:lstStyle/>
                    <a:p>
                      <a:pPr algn="ctr" fontAlgn="ctr"/>
                      <a:r>
                        <a:rPr lang="en-US" sz="1800" b="0" i="0" u="none" strike="noStrike" dirty="0">
                          <a:solidFill>
                            <a:srgbClr val="000000"/>
                          </a:solidFill>
                          <a:effectLst/>
                          <a:latin typeface="Calibri" panose="020F0502020204030204" pitchFamily="34" charset="0"/>
                        </a:rPr>
                        <a:t>45</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Hands-on Labs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4056603707"/>
                  </a:ext>
                </a:extLst>
              </a:tr>
              <a:tr h="372105">
                <a:tc>
                  <a:txBody>
                    <a:bodyPr/>
                    <a:lstStyle/>
                    <a:p>
                      <a:pPr algn="ctr" fontAlgn="ctr"/>
                      <a:r>
                        <a:rPr lang="en-US" sz="1800" b="1" i="0" u="none" strike="noStrike">
                          <a:solidFill>
                            <a:srgbClr val="000000"/>
                          </a:solidFill>
                          <a:effectLst/>
                          <a:latin typeface="Calibri" panose="020F0502020204030204" pitchFamily="34" charset="0"/>
                        </a:rPr>
                        <a:t>12:00 to 13:00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2000" b="0" i="0" u="none" strike="noStrike" dirty="0">
                          <a:solidFill>
                            <a:srgbClr val="000000"/>
                          </a:solidFill>
                          <a:effectLst/>
                          <a:latin typeface="Calibri" panose="020F0502020204030204" pitchFamily="34" charset="0"/>
                        </a:rPr>
                        <a:t>Lunch</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60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endParaRPr lang="en-US" sz="18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347153772"/>
                  </a:ext>
                </a:extLst>
              </a:tr>
              <a:tr h="381000">
                <a:tc rowSpan="2">
                  <a:txBody>
                    <a:bodyPr/>
                    <a:lstStyle/>
                    <a:p>
                      <a:pPr algn="ctr" fontAlgn="ctr"/>
                      <a:r>
                        <a:rPr lang="en-US" sz="1800" b="1" i="0" u="none" strike="noStrike" dirty="0">
                          <a:solidFill>
                            <a:srgbClr val="000000"/>
                          </a:solidFill>
                          <a:effectLst/>
                          <a:latin typeface="Calibri" panose="020F0502020204030204" pitchFamily="34" charset="0"/>
                        </a:rPr>
                        <a:t>13:00 to 14:15</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rowSpan="2">
                  <a:txBody>
                    <a:bodyPr/>
                    <a:lstStyle/>
                    <a:p>
                      <a:pPr algn="ctr" fontAlgn="ctr"/>
                      <a:r>
                        <a:rPr lang="en-NZ" sz="2000" b="0" i="0" u="none" strike="noStrike" dirty="0">
                          <a:solidFill>
                            <a:srgbClr val="000000"/>
                          </a:solidFill>
                          <a:effectLst/>
                          <a:latin typeface="Calibri" panose="020F0502020204030204" pitchFamily="34" charset="0"/>
                        </a:rPr>
                        <a:t>Azure</a:t>
                      </a:r>
                      <a:r>
                        <a:rPr lang="en-NZ" sz="2000" b="0" i="0" u="none" strike="noStrike" baseline="0" dirty="0">
                          <a:solidFill>
                            <a:srgbClr val="000000"/>
                          </a:solidFill>
                          <a:effectLst/>
                          <a:latin typeface="Calibri" panose="020F0502020204030204" pitchFamily="34" charset="0"/>
                        </a:rPr>
                        <a:t> AD </a:t>
                      </a:r>
                      <a:r>
                        <a:rPr lang="en-NZ" sz="2000" b="0" i="0" u="none" strike="noStrike" dirty="0">
                          <a:solidFill>
                            <a:srgbClr val="000000"/>
                          </a:solidFill>
                          <a:effectLst/>
                          <a:latin typeface="Calibri" panose="020F0502020204030204" pitchFamily="34" charset="0"/>
                        </a:rPr>
                        <a:t>and </a:t>
                      </a:r>
                    </a:p>
                    <a:p>
                      <a:pPr algn="ctr" fontAlgn="ctr"/>
                      <a:r>
                        <a:rPr lang="en-NZ" sz="2000" b="0" i="0" u="none" strike="noStrike" dirty="0">
                          <a:solidFill>
                            <a:srgbClr val="000000"/>
                          </a:solidFill>
                          <a:effectLst/>
                          <a:latin typeface="Calibri" panose="020F0502020204030204" pitchFamily="34" charset="0"/>
                        </a:rPr>
                        <a:t>API Management</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Presentation and Demos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927972038"/>
                  </a:ext>
                </a:extLst>
              </a:tr>
              <a:tr h="310001">
                <a:tc vMerge="1">
                  <a:txBody>
                    <a:bodyPr/>
                    <a:lstStyle/>
                    <a:p>
                      <a:endParaRPr lang="en-US"/>
                    </a:p>
                  </a:txBody>
                  <a:tcPr/>
                </a:tc>
                <a:tc vMerge="1">
                  <a:txBody>
                    <a:bodyPr/>
                    <a:lstStyle/>
                    <a:p>
                      <a:endParaRPr lang="en-US"/>
                    </a:p>
                  </a:txBody>
                  <a:tcPr/>
                </a:tc>
                <a:tc>
                  <a:txBody>
                    <a:bodyPr/>
                    <a:lstStyle/>
                    <a:p>
                      <a:pPr algn="ctr" fontAlgn="ctr"/>
                      <a:r>
                        <a:rPr lang="en-US" sz="1800" b="0" i="0" u="none" strike="noStrike" dirty="0">
                          <a:solidFill>
                            <a:srgbClr val="000000"/>
                          </a:solidFill>
                          <a:effectLst/>
                          <a:latin typeface="Calibri" panose="020F0502020204030204" pitchFamily="34" charset="0"/>
                        </a:rPr>
                        <a:t>45</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Hands-on Labs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553941374"/>
                  </a:ext>
                </a:extLst>
              </a:tr>
              <a:tr h="391413">
                <a:tc rowSpan="2">
                  <a:txBody>
                    <a:bodyPr/>
                    <a:lstStyle/>
                    <a:p>
                      <a:pPr algn="ctr" fontAlgn="ctr"/>
                      <a:r>
                        <a:rPr lang="en-US" sz="1800" b="1" i="0" u="none" strike="noStrike" dirty="0">
                          <a:solidFill>
                            <a:srgbClr val="000000"/>
                          </a:solidFill>
                          <a:effectLst/>
                          <a:latin typeface="Calibri" panose="020F0502020204030204" pitchFamily="34" charset="0"/>
                        </a:rPr>
                        <a:t>14:15 to 15:15</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rowSpan="2">
                  <a:txBody>
                    <a:bodyPr/>
                    <a:lstStyle/>
                    <a:p>
                      <a:pPr algn="ctr" fontAlgn="ctr"/>
                      <a:r>
                        <a:rPr lang="en-US" sz="2000" b="0" i="0" u="none" strike="noStrike" dirty="0">
                          <a:solidFill>
                            <a:srgbClr val="000000"/>
                          </a:solidFill>
                          <a:effectLst/>
                          <a:latin typeface="Calibri" panose="020F0502020204030204" pitchFamily="34" charset="0"/>
                        </a:rPr>
                        <a:t>Azure IaaS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Presentation and Demos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020644383"/>
                  </a:ext>
                </a:extLst>
              </a:tr>
              <a:tr h="310001">
                <a:tc vMerge="1">
                  <a:txBody>
                    <a:bodyPr/>
                    <a:lstStyle/>
                    <a:p>
                      <a:endParaRPr lang="en-US"/>
                    </a:p>
                  </a:txBody>
                  <a:tcPr/>
                </a:tc>
                <a:tc vMerge="1">
                  <a:txBody>
                    <a:bodyPr/>
                    <a:lstStyle/>
                    <a:p>
                      <a:endParaRPr lang="en-US"/>
                    </a:p>
                  </a:txBody>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Hands-on Labs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479818474"/>
                  </a:ext>
                </a:extLst>
              </a:tr>
              <a:tr h="386213">
                <a:tc>
                  <a:txBody>
                    <a:bodyPr/>
                    <a:lstStyle/>
                    <a:p>
                      <a:pPr algn="ctr" fontAlgn="ctr"/>
                      <a:r>
                        <a:rPr lang="en-US" sz="1800" b="1" i="0" u="none" strike="noStrike" dirty="0">
                          <a:solidFill>
                            <a:srgbClr val="000000"/>
                          </a:solidFill>
                          <a:effectLst/>
                          <a:latin typeface="Calibri" panose="020F0502020204030204" pitchFamily="34" charset="0"/>
                        </a:rPr>
                        <a:t>15:15 to 15:30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2000" b="0" i="0" u="none" strike="noStrike">
                          <a:solidFill>
                            <a:srgbClr val="000000"/>
                          </a:solidFill>
                          <a:effectLst/>
                          <a:latin typeface="Calibri" panose="020F0502020204030204" pitchFamily="34" charset="0"/>
                        </a:rPr>
                        <a:t>Afternoon </a:t>
                      </a:r>
                      <a:r>
                        <a:rPr lang="en-US" sz="2000" b="0" i="0" u="none" strike="noStrike" dirty="0">
                          <a:solidFill>
                            <a:srgbClr val="000000"/>
                          </a:solidFill>
                          <a:effectLst/>
                          <a:latin typeface="Calibri" panose="020F0502020204030204" pitchFamily="34" charset="0"/>
                        </a:rPr>
                        <a:t>Tea</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15</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endParaRPr lang="en-US" sz="18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68120515"/>
                  </a:ext>
                </a:extLst>
              </a:tr>
              <a:tr h="370586">
                <a:tc rowSpan="2">
                  <a:txBody>
                    <a:bodyPr/>
                    <a:lstStyle/>
                    <a:p>
                      <a:pPr algn="ctr" fontAlgn="ctr"/>
                      <a:r>
                        <a:rPr lang="en-US" sz="1800" b="1" i="0" u="none" strike="noStrike" dirty="0">
                          <a:solidFill>
                            <a:srgbClr val="000000"/>
                          </a:solidFill>
                          <a:effectLst/>
                          <a:latin typeface="Calibri" panose="020F0502020204030204" pitchFamily="34" charset="0"/>
                        </a:rPr>
                        <a:t>15:30 to 16:30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rowSpan="2">
                  <a:txBody>
                    <a:bodyPr/>
                    <a:lstStyle/>
                    <a:p>
                      <a:pPr algn="ctr" fontAlgn="ctr"/>
                      <a:r>
                        <a:rPr lang="en-US" sz="2000" b="0" i="0" u="none" strike="noStrike" dirty="0">
                          <a:solidFill>
                            <a:srgbClr val="000000"/>
                          </a:solidFill>
                          <a:effectLst/>
                          <a:latin typeface="Calibri" panose="020F0502020204030204" pitchFamily="34" charset="0"/>
                        </a:rPr>
                        <a:t>Data Overview</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Presentation and Demos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008010976"/>
                  </a:ext>
                </a:extLst>
              </a:tr>
              <a:tr h="381000">
                <a:tc vMerge="1">
                  <a:txBody>
                    <a:bodyPr/>
                    <a:lstStyle/>
                    <a:p>
                      <a:endParaRPr lang="en-US"/>
                    </a:p>
                  </a:txBody>
                  <a:tcPr/>
                </a:tc>
                <a:tc vMerge="1">
                  <a:txBody>
                    <a:bodyPr/>
                    <a:lstStyle/>
                    <a:p>
                      <a:endParaRPr lang="en-US"/>
                    </a:p>
                  </a:txBody>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Hands-on Labs - </a:t>
                      </a:r>
                      <a:r>
                        <a:rPr lang="en-US" sz="1800" b="0" i="0" u="none" strike="noStrike" dirty="0" err="1">
                          <a:solidFill>
                            <a:srgbClr val="000000"/>
                          </a:solidFill>
                          <a:effectLst/>
                          <a:latin typeface="Calibri" panose="020F0502020204030204" pitchFamily="34" charset="0"/>
                        </a:rPr>
                        <a:t>DocumentDB</a:t>
                      </a:r>
                      <a:endParaRPr lang="en-US" sz="18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966306858"/>
                  </a:ext>
                </a:extLst>
              </a:tr>
              <a:tr h="310001">
                <a:tc>
                  <a:txBody>
                    <a:bodyPr/>
                    <a:lstStyle/>
                    <a:p>
                      <a:pPr algn="ctr" fontAlgn="b"/>
                      <a:r>
                        <a:rPr lang="en-US" sz="1800" b="1" i="0" u="none" strike="noStrike" dirty="0">
                          <a:solidFill>
                            <a:srgbClr val="000000"/>
                          </a:solidFill>
                          <a:effectLst/>
                          <a:latin typeface="Calibri" panose="020F0502020204030204" pitchFamily="34" charset="0"/>
                        </a:rPr>
                        <a:t>16:30</a:t>
                      </a:r>
                    </a:p>
                  </a:txBody>
                  <a:tcPr marL="9525" marR="9525" marT="9525" marB="0" anchor="b">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b"/>
                      <a:r>
                        <a:rPr lang="en-US" sz="2000" b="0" i="0" u="none" strike="noStrike" dirty="0">
                          <a:solidFill>
                            <a:srgbClr val="000000"/>
                          </a:solidFill>
                          <a:effectLst/>
                          <a:latin typeface="Calibri" panose="020F0502020204030204" pitchFamily="34" charset="0"/>
                        </a:rPr>
                        <a:t>Closing</a:t>
                      </a:r>
                    </a:p>
                  </a:txBody>
                  <a:tcPr marL="9525" marR="9525" marT="9525" marB="0" anchor="b">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b"/>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008985445"/>
                  </a:ext>
                </a:extLst>
              </a:tr>
            </a:tbl>
          </a:graphicData>
        </a:graphic>
      </p:graphicFrame>
    </p:spTree>
    <p:extLst>
      <p:ext uri="{BB962C8B-B14F-4D97-AF65-F5344CB8AC3E}">
        <p14:creationId xmlns:p14="http://schemas.microsoft.com/office/powerpoint/2010/main" val="191811848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hyssenKrupp Io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742213956"/>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48" name="Group 47"/>
          <p:cNvGrpSpPr/>
          <p:nvPr/>
        </p:nvGrpSpPr>
        <p:grpSpPr>
          <a:xfrm>
            <a:off x="567899" y="3534610"/>
            <a:ext cx="11053027" cy="703250"/>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67899" y="5682986"/>
            <a:ext cx="11053027" cy="703250"/>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67899" y="4249626"/>
            <a:ext cx="11053027" cy="704059"/>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67899" y="4960733"/>
            <a:ext cx="11053027" cy="704061"/>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Azure </a:t>
              </a:r>
              <a:r>
                <a:rPr lang="en-US" sz="1960" dirty="0" err="1">
                  <a:solidFill>
                    <a:srgbClr val="FFFFFF"/>
                  </a:solidFill>
                  <a:latin typeface="Segoe UI Semilight"/>
                  <a:ea typeface="Segoe UI" pitchFamily="34" charset="0"/>
                  <a:cs typeface="Segoe UI" pitchFamily="34" charset="0"/>
                </a:rPr>
                <a:t>IoT</a:t>
              </a:r>
              <a:r>
                <a:rPr lang="en-US" sz="1960"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394674" y="405269"/>
            <a:ext cx="3446828" cy="778252"/>
          </a:xfrm>
          <a:prstGeom prst="rect">
            <a:avLst/>
          </a:prstGeom>
          <a:noFill/>
        </p:spPr>
        <p:txBody>
          <a:bodyPr wrap="none" lIns="179238" tIns="143391" rIns="179238" bIns="143391" rtlCol="0">
            <a:spAutoFit/>
          </a:bodyPr>
          <a:lstStyle/>
          <a:p>
            <a:pPr defTabSz="913319" eaLnBrk="0" fontAlgn="base" hangingPunct="0">
              <a:lnSpc>
                <a:spcPct val="90000"/>
              </a:lnSpc>
              <a:spcBef>
                <a:spcPct val="0"/>
              </a:spcBef>
              <a:spcAft>
                <a:spcPts val="588"/>
              </a:spcAft>
              <a:defRPr/>
            </a:pPr>
            <a:r>
              <a:rPr lang="en-US" sz="3528" spc="-98"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67899" y="3321049"/>
            <a:ext cx="11053027" cy="3063558"/>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63989" y="3299281"/>
            <a:ext cx="3584765" cy="6460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chemeClr val="tx1"/>
                </a:solidFill>
                <a:latin typeface="Segoe UI Semibold" panose="020B0702040204020203" pitchFamily="34" charset="0"/>
                <a:ea typeface="Segoe UI" pitchFamily="34" charset="0"/>
                <a:cs typeface="Segoe UI Semibold" panose="020B0702040204020203" pitchFamily="34" charset="0"/>
              </a:rPr>
              <a:t>Cloud Infrastructure</a:t>
            </a:r>
          </a:p>
        </p:txBody>
      </p:sp>
      <p:grpSp>
        <p:nvGrpSpPr>
          <p:cNvPr id="151" name="Group 150"/>
          <p:cNvGrpSpPr/>
          <p:nvPr/>
        </p:nvGrpSpPr>
        <p:grpSpPr>
          <a:xfrm>
            <a:off x="1547385" y="5060507"/>
            <a:ext cx="71336" cy="76486"/>
            <a:chOff x="1286878" y="3925073"/>
            <a:chExt cx="291844" cy="312918"/>
          </a:xfrm>
          <a:noFill/>
        </p:grpSpPr>
        <p:sp>
          <p:nvSpPr>
            <p:cNvPr id="161" name="Diamond 160"/>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sp>
          <p:nvSpPr>
            <p:cNvPr id="162" name="Diamond 161"/>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sp>
          <p:nvSpPr>
            <p:cNvPr id="163" name="Diamond 162"/>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grpSp>
      <p:grpSp>
        <p:nvGrpSpPr>
          <p:cNvPr id="153" name="Group 152"/>
          <p:cNvGrpSpPr/>
          <p:nvPr/>
        </p:nvGrpSpPr>
        <p:grpSpPr>
          <a:xfrm>
            <a:off x="1653873" y="5060897"/>
            <a:ext cx="71336" cy="76486"/>
            <a:chOff x="1286878" y="3925073"/>
            <a:chExt cx="291844" cy="312918"/>
          </a:xfrm>
          <a:noFill/>
        </p:grpSpPr>
        <p:sp>
          <p:nvSpPr>
            <p:cNvPr id="158" name="Diamond 157"/>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sp>
          <p:nvSpPr>
            <p:cNvPr id="159" name="Diamond 158"/>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sp>
          <p:nvSpPr>
            <p:cNvPr id="160" name="Diamond 159"/>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grpSp>
      <p:grpSp>
        <p:nvGrpSpPr>
          <p:cNvPr id="154" name="Group 153"/>
          <p:cNvGrpSpPr/>
          <p:nvPr/>
        </p:nvGrpSpPr>
        <p:grpSpPr>
          <a:xfrm>
            <a:off x="1603536" y="5120778"/>
            <a:ext cx="71336" cy="76486"/>
            <a:chOff x="1286878" y="3925073"/>
            <a:chExt cx="291844" cy="312918"/>
          </a:xfrm>
          <a:noFill/>
        </p:grpSpPr>
        <p:sp>
          <p:nvSpPr>
            <p:cNvPr id="155" name="Diamond 15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sp>
          <p:nvSpPr>
            <p:cNvPr id="156" name="Diamond 15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sp>
          <p:nvSpPr>
            <p:cNvPr id="157" name="Diamond 15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grpSp>
      <p:grpSp>
        <p:nvGrpSpPr>
          <p:cNvPr id="73" name="Group 72"/>
          <p:cNvGrpSpPr/>
          <p:nvPr/>
        </p:nvGrpSpPr>
        <p:grpSpPr>
          <a:xfrm>
            <a:off x="4239679" y="3323011"/>
            <a:ext cx="7117979" cy="3076399"/>
            <a:chOff x="4325819" y="3389119"/>
            <a:chExt cx="7262601" cy="3138905"/>
          </a:xfrm>
        </p:grpSpPr>
        <p:grpSp>
          <p:nvGrpSpPr>
            <p:cNvPr id="323" name="Group 322"/>
            <p:cNvGrpSpPr/>
            <p:nvPr/>
          </p:nvGrpSpPr>
          <p:grpSpPr>
            <a:xfrm>
              <a:off x="4325819" y="5248253"/>
              <a:ext cx="3612889" cy="433965"/>
              <a:chOff x="4325819" y="2110810"/>
              <a:chExt cx="3612889" cy="433965"/>
            </a:xfrm>
          </p:grpSpPr>
          <p:sp>
            <p:nvSpPr>
              <p:cNvPr id="324" name="TextBox 323"/>
              <p:cNvSpPr txBox="1"/>
              <p:nvPr/>
            </p:nvSpPr>
            <p:spPr>
              <a:xfrm>
                <a:off x="4325819" y="2110810"/>
                <a:ext cx="810158"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Storage</a:t>
                </a:r>
              </a:p>
            </p:txBody>
          </p:sp>
          <p:cxnSp>
            <p:nvCxnSpPr>
              <p:cNvPr id="325" name="Straight Connector 324"/>
              <p:cNvCxnSpPr/>
              <p:nvPr/>
            </p:nvCxnSpPr>
            <p:spPr>
              <a:xfrm>
                <a:off x="4495192" y="2457617"/>
                <a:ext cx="344351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4325819" y="3389119"/>
              <a:ext cx="7262601" cy="3138905"/>
              <a:chOff x="4325819" y="3389119"/>
              <a:chExt cx="7262601" cy="3138905"/>
            </a:xfrm>
          </p:grpSpPr>
          <p:grpSp>
            <p:nvGrpSpPr>
              <p:cNvPr id="40" name="Group 39"/>
              <p:cNvGrpSpPr/>
              <p:nvPr/>
            </p:nvGrpSpPr>
            <p:grpSpPr>
              <a:xfrm>
                <a:off x="8115805" y="4191079"/>
                <a:ext cx="1433775" cy="420115"/>
                <a:chOff x="6257227" y="4937787"/>
                <a:chExt cx="1721695" cy="504480"/>
              </a:xfrm>
            </p:grpSpPr>
            <p:grpSp>
              <p:nvGrpSpPr>
                <p:cNvPr id="23" name="Group 22"/>
                <p:cNvGrpSpPr/>
                <p:nvPr/>
              </p:nvGrpSpPr>
              <p:grpSpPr>
                <a:xfrm>
                  <a:off x="6257227" y="4937787"/>
                  <a:ext cx="1721695" cy="504480"/>
                  <a:chOff x="6257227" y="5173830"/>
                  <a:chExt cx="1721695" cy="504480"/>
                </a:xfrm>
              </p:grpSpPr>
              <p:sp>
                <p:nvSpPr>
                  <p:cNvPr id="238" name="Rectangle 237"/>
                  <p:cNvSpPr/>
                  <p:nvPr/>
                </p:nvSpPr>
                <p:spPr bwMode="auto">
                  <a:xfrm>
                    <a:off x="6257227"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9" name="TextBox 238"/>
                  <p:cNvSpPr txBox="1"/>
                  <p:nvPr/>
                </p:nvSpPr>
                <p:spPr>
                  <a:xfrm>
                    <a:off x="6538322" y="5173830"/>
                    <a:ext cx="1440600"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Virtual Network</a:t>
                    </a:r>
                  </a:p>
                </p:txBody>
              </p:sp>
            </p:grpSp>
            <p:pic>
              <p:nvPicPr>
                <p:cNvPr id="284" name="Picture 28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326429" y="5048617"/>
                  <a:ext cx="267664" cy="267664"/>
                </a:xfrm>
                <a:prstGeom prst="rect">
                  <a:avLst/>
                </a:prstGeom>
                <a:noFill/>
              </p:spPr>
            </p:pic>
          </p:grpSp>
          <p:grpSp>
            <p:nvGrpSpPr>
              <p:cNvPr id="319" name="Group 318"/>
              <p:cNvGrpSpPr/>
              <p:nvPr/>
            </p:nvGrpSpPr>
            <p:grpSpPr>
              <a:xfrm>
                <a:off x="4493590" y="5678690"/>
                <a:ext cx="1279884" cy="420115"/>
                <a:chOff x="6257227" y="3451356"/>
                <a:chExt cx="1536901" cy="504480"/>
              </a:xfrm>
            </p:grpSpPr>
            <p:grpSp>
              <p:nvGrpSpPr>
                <p:cNvPr id="6" name="Group 5"/>
                <p:cNvGrpSpPr/>
                <p:nvPr/>
              </p:nvGrpSpPr>
              <p:grpSpPr>
                <a:xfrm>
                  <a:off x="6257227" y="3451356"/>
                  <a:ext cx="1536901" cy="504480"/>
                  <a:chOff x="6257227" y="3451356"/>
                  <a:chExt cx="1536901" cy="504480"/>
                </a:xfrm>
              </p:grpSpPr>
              <p:sp>
                <p:nvSpPr>
                  <p:cNvPr id="232" name="Rectangle 231"/>
                  <p:cNvSpPr/>
                  <p:nvPr/>
                </p:nvSpPr>
                <p:spPr bwMode="auto">
                  <a:xfrm>
                    <a:off x="6257227"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3" name="TextBox 232"/>
                  <p:cNvSpPr txBox="1"/>
                  <p:nvPr/>
                </p:nvSpPr>
                <p:spPr>
                  <a:xfrm>
                    <a:off x="6538319" y="3451356"/>
                    <a:ext cx="1255809"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Blob Storage</a:t>
                    </a:r>
                  </a:p>
                </p:txBody>
              </p:sp>
            </p:grpSp>
            <p:pic>
              <p:nvPicPr>
                <p:cNvPr id="288" name="Picture 287"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3566257"/>
                  <a:ext cx="247134" cy="247135"/>
                </a:xfrm>
                <a:prstGeom prst="rect">
                  <a:avLst/>
                </a:prstGeom>
                <a:noFill/>
              </p:spPr>
            </p:pic>
          </p:grpSp>
          <p:grpSp>
            <p:nvGrpSpPr>
              <p:cNvPr id="318" name="Group 317"/>
              <p:cNvGrpSpPr/>
              <p:nvPr/>
            </p:nvGrpSpPr>
            <p:grpSpPr>
              <a:xfrm>
                <a:off x="5816597" y="5679661"/>
                <a:ext cx="1166072" cy="420115"/>
                <a:chOff x="6257227" y="3946832"/>
                <a:chExt cx="1400234" cy="504480"/>
              </a:xfrm>
            </p:grpSpPr>
            <p:grpSp>
              <p:nvGrpSpPr>
                <p:cNvPr id="13" name="Group 12"/>
                <p:cNvGrpSpPr/>
                <p:nvPr/>
              </p:nvGrpSpPr>
              <p:grpSpPr>
                <a:xfrm>
                  <a:off x="6257227" y="3946832"/>
                  <a:ext cx="1400234" cy="504480"/>
                  <a:chOff x="6257227" y="4025513"/>
                  <a:chExt cx="1400234" cy="504480"/>
                </a:xfrm>
              </p:grpSpPr>
              <p:sp>
                <p:nvSpPr>
                  <p:cNvPr id="234" name="Rectangle 233"/>
                  <p:cNvSpPr/>
                  <p:nvPr/>
                </p:nvSpPr>
                <p:spPr bwMode="auto">
                  <a:xfrm>
                    <a:off x="6257227"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5" name="TextBox 234"/>
                  <p:cNvSpPr txBox="1"/>
                  <p:nvPr/>
                </p:nvSpPr>
                <p:spPr>
                  <a:xfrm>
                    <a:off x="6538320" y="4025513"/>
                    <a:ext cx="1119141"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Azure Files</a:t>
                    </a:r>
                  </a:p>
                </p:txBody>
              </p:sp>
            </p:grpSp>
            <p:pic>
              <p:nvPicPr>
                <p:cNvPr id="290" name="Picture 289"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4069699"/>
                  <a:ext cx="247134" cy="247135"/>
                </a:xfrm>
                <a:prstGeom prst="rect">
                  <a:avLst/>
                </a:prstGeom>
                <a:noFill/>
              </p:spPr>
            </p:pic>
          </p:grpSp>
          <p:grpSp>
            <p:nvGrpSpPr>
              <p:cNvPr id="320" name="Group 319"/>
              <p:cNvGrpSpPr/>
              <p:nvPr/>
            </p:nvGrpSpPr>
            <p:grpSpPr>
              <a:xfrm>
                <a:off x="7010859" y="5615534"/>
                <a:ext cx="1109966" cy="544765"/>
                <a:chOff x="6257227" y="4367468"/>
                <a:chExt cx="1332861" cy="654161"/>
              </a:xfrm>
            </p:grpSpPr>
            <p:grpSp>
              <p:nvGrpSpPr>
                <p:cNvPr id="18" name="Group 17"/>
                <p:cNvGrpSpPr/>
                <p:nvPr/>
              </p:nvGrpSpPr>
              <p:grpSpPr>
                <a:xfrm>
                  <a:off x="6257227" y="4367468"/>
                  <a:ext cx="1332861" cy="654161"/>
                  <a:chOff x="6257227" y="4524830"/>
                  <a:chExt cx="1332861" cy="654161"/>
                </a:xfrm>
              </p:grpSpPr>
              <p:sp>
                <p:nvSpPr>
                  <p:cNvPr id="236" name="Rectangle 235"/>
                  <p:cNvSpPr/>
                  <p:nvPr/>
                </p:nvSpPr>
                <p:spPr bwMode="auto">
                  <a:xfrm>
                    <a:off x="6257227"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7" name="TextBox 236"/>
                  <p:cNvSpPr txBox="1"/>
                  <p:nvPr/>
                </p:nvSpPr>
                <p:spPr>
                  <a:xfrm>
                    <a:off x="6538320" y="4524830"/>
                    <a:ext cx="1051768" cy="654161"/>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Premium </a:t>
                    </a:r>
                    <a:b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Storage</a:t>
                    </a:r>
                  </a:p>
                </p:txBody>
              </p:sp>
            </p:grpSp>
            <p:pic>
              <p:nvPicPr>
                <p:cNvPr id="292" name="Picture 291"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4568067"/>
                  <a:ext cx="247134" cy="247135"/>
                </a:xfrm>
                <a:prstGeom prst="rect">
                  <a:avLst/>
                </a:prstGeom>
                <a:noFill/>
              </p:spPr>
            </p:pic>
          </p:grpSp>
          <p:grpSp>
            <p:nvGrpSpPr>
              <p:cNvPr id="38" name="Group 37"/>
              <p:cNvGrpSpPr/>
              <p:nvPr/>
            </p:nvGrpSpPr>
            <p:grpSpPr>
              <a:xfrm>
                <a:off x="8115805" y="4932415"/>
                <a:ext cx="837459" cy="420115"/>
                <a:chOff x="6257227" y="5928742"/>
                <a:chExt cx="1005631" cy="504480"/>
              </a:xfrm>
            </p:grpSpPr>
            <p:grpSp>
              <p:nvGrpSpPr>
                <p:cNvPr id="256" name="Group 255"/>
                <p:cNvGrpSpPr/>
                <p:nvPr/>
              </p:nvGrpSpPr>
              <p:grpSpPr>
                <a:xfrm>
                  <a:off x="6257227" y="5928742"/>
                  <a:ext cx="1005631" cy="504480"/>
                  <a:chOff x="6257227" y="5747988"/>
                  <a:chExt cx="1005631" cy="504480"/>
                </a:xfrm>
              </p:grpSpPr>
              <p:sp>
                <p:nvSpPr>
                  <p:cNvPr id="257" name="Rectangle 256"/>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8" name="TextBox 257"/>
                  <p:cNvSpPr txBox="1"/>
                  <p:nvPr/>
                </p:nvSpPr>
                <p:spPr>
                  <a:xfrm>
                    <a:off x="6538323" y="5747988"/>
                    <a:ext cx="724535"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DNS</a:t>
                    </a:r>
                  </a:p>
                </p:txBody>
              </p:sp>
            </p:grpSp>
            <p:pic>
              <p:nvPicPr>
                <p:cNvPr id="302" name="Picture 301"/>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354444" y="6059533"/>
                  <a:ext cx="211635" cy="211635"/>
                </a:xfrm>
                <a:prstGeom prst="rect">
                  <a:avLst/>
                </a:prstGeom>
                <a:noFill/>
              </p:spPr>
            </p:pic>
          </p:grpSp>
          <p:grpSp>
            <p:nvGrpSpPr>
              <p:cNvPr id="39" name="Group 38"/>
              <p:cNvGrpSpPr/>
              <p:nvPr/>
            </p:nvGrpSpPr>
            <p:grpSpPr>
              <a:xfrm>
                <a:off x="8115805" y="4564805"/>
                <a:ext cx="1337593" cy="420115"/>
                <a:chOff x="6257227" y="5433264"/>
                <a:chExt cx="1606198" cy="504480"/>
              </a:xfrm>
            </p:grpSpPr>
            <p:grpSp>
              <p:nvGrpSpPr>
                <p:cNvPr id="26" name="Group 25"/>
                <p:cNvGrpSpPr/>
                <p:nvPr/>
              </p:nvGrpSpPr>
              <p:grpSpPr>
                <a:xfrm>
                  <a:off x="6257227" y="5433264"/>
                  <a:ext cx="1606198" cy="504480"/>
                  <a:chOff x="6257227" y="5747988"/>
                  <a:chExt cx="1606198" cy="504480"/>
                </a:xfrm>
              </p:grpSpPr>
              <p:sp>
                <p:nvSpPr>
                  <p:cNvPr id="240" name="Rectangle 239"/>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1" name="TextBox 240"/>
                  <p:cNvSpPr txBox="1"/>
                  <p:nvPr/>
                </p:nvSpPr>
                <p:spPr>
                  <a:xfrm>
                    <a:off x="6538320" y="5747988"/>
                    <a:ext cx="1325105"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Load Balancer</a:t>
                    </a:r>
                  </a:p>
                </p:txBody>
              </p:sp>
            </p:grpSp>
            <p:pic>
              <p:nvPicPr>
                <p:cNvPr id="306" name="Picture 30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6437" y="5563362"/>
                  <a:ext cx="238808" cy="238808"/>
                </a:xfrm>
                <a:prstGeom prst="rect">
                  <a:avLst/>
                </a:prstGeom>
                <a:noFill/>
              </p:spPr>
            </p:pic>
          </p:grpSp>
          <p:grpSp>
            <p:nvGrpSpPr>
              <p:cNvPr id="309" name="Group 308"/>
              <p:cNvGrpSpPr/>
              <p:nvPr/>
            </p:nvGrpSpPr>
            <p:grpSpPr>
              <a:xfrm>
                <a:off x="8115805" y="3826527"/>
                <a:ext cx="1335990" cy="420115"/>
                <a:chOff x="8101290" y="3451356"/>
                <a:chExt cx="1604275" cy="504480"/>
              </a:xfrm>
            </p:grpSpPr>
            <p:grpSp>
              <p:nvGrpSpPr>
                <p:cNvPr id="8" name="Group 7"/>
                <p:cNvGrpSpPr/>
                <p:nvPr/>
              </p:nvGrpSpPr>
              <p:grpSpPr>
                <a:xfrm>
                  <a:off x="8101290" y="3451356"/>
                  <a:ext cx="1604275" cy="504480"/>
                  <a:chOff x="8101290" y="3451356"/>
                  <a:chExt cx="1604275" cy="504480"/>
                </a:xfrm>
              </p:grpSpPr>
              <p:sp>
                <p:nvSpPr>
                  <p:cNvPr id="184" name="Rectangle 183"/>
                  <p:cNvSpPr/>
                  <p:nvPr/>
                </p:nvSpPr>
                <p:spPr bwMode="auto">
                  <a:xfrm>
                    <a:off x="8101290"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5" name="TextBox 184"/>
                  <p:cNvSpPr txBox="1"/>
                  <p:nvPr/>
                </p:nvSpPr>
                <p:spPr>
                  <a:xfrm>
                    <a:off x="8382382" y="3451356"/>
                    <a:ext cx="1323183"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Express Route</a:t>
                    </a:r>
                  </a:p>
                </p:txBody>
              </p:sp>
            </p:grpSp>
            <p:pic>
              <p:nvPicPr>
                <p:cNvPr id="286" name="Picture 285"/>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8173951" y="3559263"/>
                  <a:ext cx="251725" cy="251725"/>
                </a:xfrm>
                <a:prstGeom prst="rect">
                  <a:avLst/>
                </a:prstGeom>
                <a:noFill/>
              </p:spPr>
            </p:pic>
          </p:grpSp>
          <p:grpSp>
            <p:nvGrpSpPr>
              <p:cNvPr id="311" name="Group 310"/>
              <p:cNvGrpSpPr/>
              <p:nvPr/>
            </p:nvGrpSpPr>
            <p:grpSpPr>
              <a:xfrm>
                <a:off x="9923813" y="4127790"/>
                <a:ext cx="1360035" cy="544765"/>
                <a:chOff x="8101290" y="5853901"/>
                <a:chExt cx="1633148" cy="654161"/>
              </a:xfrm>
            </p:grpSpPr>
            <p:grpSp>
              <p:nvGrpSpPr>
                <p:cNvPr id="247" name="Group 246"/>
                <p:cNvGrpSpPr/>
                <p:nvPr/>
              </p:nvGrpSpPr>
              <p:grpSpPr>
                <a:xfrm>
                  <a:off x="8101290" y="5853901"/>
                  <a:ext cx="1633148" cy="654161"/>
                  <a:chOff x="8101290" y="5673147"/>
                  <a:chExt cx="1633148" cy="654161"/>
                </a:xfrm>
              </p:grpSpPr>
              <p:sp>
                <p:nvSpPr>
                  <p:cNvPr id="248" name="Rectangle 247"/>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9" name="TextBox 248"/>
                  <p:cNvSpPr txBox="1"/>
                  <p:nvPr/>
                </p:nvSpPr>
                <p:spPr>
                  <a:xfrm>
                    <a:off x="8382384" y="5673147"/>
                    <a:ext cx="1352054" cy="654161"/>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AD Privileged </a:t>
                    </a:r>
                    <a:b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Identity </a:t>
                    </a:r>
                    <a:r>
                      <a:rPr lang="en-US" sz="882"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Mgmt</a:t>
                    </a:r>
                    <a:endPar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94" name="Picture 293"/>
                <p:cNvPicPr>
                  <a:picLocks noChangeAspect="1"/>
                </p:cNvPicPr>
                <p:nvPr/>
              </p:nvPicPr>
              <p:blipFill>
                <a:blip r:embed="rId8"/>
                <a:stretch>
                  <a:fillRect/>
                </a:stretch>
              </p:blipFill>
              <p:spPr>
                <a:xfrm>
                  <a:off x="8225136" y="6051734"/>
                  <a:ext cx="199572" cy="258494"/>
                </a:xfrm>
                <a:prstGeom prst="rect">
                  <a:avLst/>
                </a:prstGeom>
                <a:noFill/>
              </p:spPr>
            </p:pic>
          </p:grpSp>
          <p:grpSp>
            <p:nvGrpSpPr>
              <p:cNvPr id="308" name="Group 307"/>
              <p:cNvGrpSpPr/>
              <p:nvPr/>
            </p:nvGrpSpPr>
            <p:grpSpPr>
              <a:xfrm>
                <a:off x="8115805" y="5303083"/>
                <a:ext cx="1438582" cy="420115"/>
                <a:chOff x="8101290" y="3997606"/>
                <a:chExt cx="1727467" cy="504480"/>
              </a:xfrm>
            </p:grpSpPr>
            <p:grpSp>
              <p:nvGrpSpPr>
                <p:cNvPr id="12" name="Group 11"/>
                <p:cNvGrpSpPr/>
                <p:nvPr/>
              </p:nvGrpSpPr>
              <p:grpSpPr>
                <a:xfrm>
                  <a:off x="8101290" y="3997606"/>
                  <a:ext cx="1727467" cy="504480"/>
                  <a:chOff x="8101290" y="4025514"/>
                  <a:chExt cx="1727467" cy="504480"/>
                </a:xfrm>
              </p:grpSpPr>
              <p:sp>
                <p:nvSpPr>
                  <p:cNvPr id="186" name="Rectangle 185"/>
                  <p:cNvSpPr/>
                  <p:nvPr/>
                </p:nvSpPr>
                <p:spPr bwMode="auto">
                  <a:xfrm>
                    <a:off x="8101290"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7" name="TextBox 186"/>
                  <p:cNvSpPr txBox="1"/>
                  <p:nvPr/>
                </p:nvSpPr>
                <p:spPr>
                  <a:xfrm>
                    <a:off x="8382382" y="4025514"/>
                    <a:ext cx="1446375"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Traffic Manager</a:t>
                    </a:r>
                  </a:p>
                </p:txBody>
              </p:sp>
            </p:grpSp>
            <p:pic>
              <p:nvPicPr>
                <p:cNvPr id="296" name="Picture 295"/>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8196109" y="4144755"/>
                  <a:ext cx="210097" cy="210097"/>
                </a:xfrm>
                <a:prstGeom prst="rect">
                  <a:avLst/>
                </a:prstGeom>
                <a:noFill/>
              </p:spPr>
            </p:pic>
          </p:grpSp>
          <p:grpSp>
            <p:nvGrpSpPr>
              <p:cNvPr id="42" name="Group 41"/>
              <p:cNvGrpSpPr/>
              <p:nvPr/>
            </p:nvGrpSpPr>
            <p:grpSpPr>
              <a:xfrm>
                <a:off x="8115805" y="5676809"/>
                <a:ext cx="1315150" cy="420115"/>
                <a:chOff x="8101290" y="4480390"/>
                <a:chExt cx="1579249" cy="504480"/>
              </a:xfrm>
            </p:grpSpPr>
            <p:grpSp>
              <p:nvGrpSpPr>
                <p:cNvPr id="19" name="Group 18"/>
                <p:cNvGrpSpPr/>
                <p:nvPr/>
              </p:nvGrpSpPr>
              <p:grpSpPr>
                <a:xfrm>
                  <a:off x="8101290" y="4480390"/>
                  <a:ext cx="1579249" cy="504480"/>
                  <a:chOff x="8101290" y="4599672"/>
                  <a:chExt cx="1579249" cy="504480"/>
                </a:xfrm>
              </p:grpSpPr>
              <p:sp>
                <p:nvSpPr>
                  <p:cNvPr id="188" name="Rectangle 187"/>
                  <p:cNvSpPr/>
                  <p:nvPr/>
                </p:nvSpPr>
                <p:spPr bwMode="auto">
                  <a:xfrm>
                    <a:off x="8101290"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9" name="TextBox 188"/>
                  <p:cNvSpPr txBox="1"/>
                  <p:nvPr/>
                </p:nvSpPr>
                <p:spPr>
                  <a:xfrm>
                    <a:off x="8382383" y="4599672"/>
                    <a:ext cx="1298156"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VPN Gateway</a:t>
                    </a:r>
                  </a:p>
                </p:txBody>
              </p:sp>
            </p:grpSp>
            <p:pic>
              <p:nvPicPr>
                <p:cNvPr id="304" name="Picture 303"/>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8183247" y="4608316"/>
                  <a:ext cx="241461" cy="241461"/>
                </a:xfrm>
                <a:prstGeom prst="rect">
                  <a:avLst/>
                </a:prstGeom>
                <a:noFill/>
              </p:spPr>
            </p:pic>
          </p:grpSp>
          <p:grpSp>
            <p:nvGrpSpPr>
              <p:cNvPr id="41" name="Group 40"/>
              <p:cNvGrpSpPr/>
              <p:nvPr/>
            </p:nvGrpSpPr>
            <p:grpSpPr>
              <a:xfrm>
                <a:off x="8115805" y="5983259"/>
                <a:ext cx="1235000" cy="544765"/>
                <a:chOff x="8101290" y="4888333"/>
                <a:chExt cx="1483004" cy="654161"/>
              </a:xfrm>
            </p:grpSpPr>
            <p:grpSp>
              <p:nvGrpSpPr>
                <p:cNvPr id="22" name="Group 21"/>
                <p:cNvGrpSpPr/>
                <p:nvPr/>
              </p:nvGrpSpPr>
              <p:grpSpPr>
                <a:xfrm>
                  <a:off x="8101290" y="4888333"/>
                  <a:ext cx="1483004" cy="654161"/>
                  <a:chOff x="8101290" y="5098989"/>
                  <a:chExt cx="1483004" cy="654161"/>
                </a:xfrm>
              </p:grpSpPr>
              <p:sp>
                <p:nvSpPr>
                  <p:cNvPr id="190" name="Rectangle 189"/>
                  <p:cNvSpPr/>
                  <p:nvPr/>
                </p:nvSpPr>
                <p:spPr bwMode="auto">
                  <a:xfrm>
                    <a:off x="8101290"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1" name="TextBox 190"/>
                  <p:cNvSpPr txBox="1"/>
                  <p:nvPr/>
                </p:nvSpPr>
                <p:spPr>
                  <a:xfrm>
                    <a:off x="8382382" y="5098989"/>
                    <a:ext cx="1201912" cy="654161"/>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Application </a:t>
                    </a:r>
                    <a:b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Gateway</a:t>
                    </a:r>
                  </a:p>
                </p:txBody>
              </p:sp>
            </p:grpSp>
            <p:sp>
              <p:nvSpPr>
                <p:cNvPr id="307" name="Freeform 306"/>
                <p:cNvSpPr/>
                <p:nvPr/>
              </p:nvSpPr>
              <p:spPr bwMode="auto">
                <a:xfrm rot="2700000">
                  <a:off x="8202702" y="5119708"/>
                  <a:ext cx="188062" cy="18806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882" b="1" dirty="0">
                    <a:solidFill>
                      <a:prstClr val="white"/>
                    </a:solidFill>
                    <a:latin typeface="Calibri Light" panose="020F0302020204030204"/>
                    <a:ea typeface="Segoe UI" pitchFamily="34" charset="0"/>
                    <a:cs typeface="Segoe UI" pitchFamily="34" charset="0"/>
                  </a:endParaRPr>
                </a:p>
              </p:txBody>
            </p:sp>
          </p:grpSp>
          <p:grpSp>
            <p:nvGrpSpPr>
              <p:cNvPr id="310" name="Group 309"/>
              <p:cNvGrpSpPr/>
              <p:nvPr/>
            </p:nvGrpSpPr>
            <p:grpSpPr>
              <a:xfrm>
                <a:off x="9923813" y="3759126"/>
                <a:ext cx="1414538" cy="544765"/>
                <a:chOff x="8101290" y="5371117"/>
                <a:chExt cx="1698595" cy="654161"/>
              </a:xfrm>
            </p:grpSpPr>
            <p:grpSp>
              <p:nvGrpSpPr>
                <p:cNvPr id="27" name="Group 26"/>
                <p:cNvGrpSpPr/>
                <p:nvPr/>
              </p:nvGrpSpPr>
              <p:grpSpPr>
                <a:xfrm>
                  <a:off x="8101290" y="5371117"/>
                  <a:ext cx="1698595" cy="654161"/>
                  <a:chOff x="8101290" y="5673147"/>
                  <a:chExt cx="1698595" cy="654161"/>
                </a:xfrm>
              </p:grpSpPr>
              <p:sp>
                <p:nvSpPr>
                  <p:cNvPr id="192" name="Rectangle 191"/>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TextBox 192"/>
                  <p:cNvSpPr txBox="1"/>
                  <p:nvPr/>
                </p:nvSpPr>
                <p:spPr>
                  <a:xfrm>
                    <a:off x="8382385" y="5673147"/>
                    <a:ext cx="1417500" cy="654161"/>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Azure AD</a:t>
                    </a:r>
                    <a:b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Connect Health</a:t>
                    </a:r>
                  </a:p>
                </p:txBody>
              </p:sp>
            </p:grpSp>
            <p:pic>
              <p:nvPicPr>
                <p:cNvPr id="29" name="Picture 28"/>
                <p:cNvPicPr>
                  <a:picLocks noChangeAspect="1"/>
                </p:cNvPicPr>
                <p:nvPr/>
              </p:nvPicPr>
              <p:blipFill>
                <a:blip r:embed="rId11"/>
                <a:stretch>
                  <a:fillRect/>
                </a:stretch>
              </p:blipFill>
              <p:spPr>
                <a:xfrm>
                  <a:off x="8170499" y="5563533"/>
                  <a:ext cx="263584" cy="260798"/>
                </a:xfrm>
                <a:prstGeom prst="rect">
                  <a:avLst/>
                </a:prstGeom>
              </p:spPr>
            </p:pic>
          </p:grpSp>
          <p:grpSp>
            <p:nvGrpSpPr>
              <p:cNvPr id="33" name="Group 32"/>
              <p:cNvGrpSpPr/>
              <p:nvPr/>
            </p:nvGrpSpPr>
            <p:grpSpPr>
              <a:xfrm>
                <a:off x="6314681" y="3820946"/>
                <a:ext cx="1444995" cy="420115"/>
                <a:chOff x="4413164" y="3451356"/>
                <a:chExt cx="1735169" cy="504480"/>
              </a:xfrm>
            </p:grpSpPr>
            <p:grpSp>
              <p:nvGrpSpPr>
                <p:cNvPr id="5" name="Group 4"/>
                <p:cNvGrpSpPr/>
                <p:nvPr/>
              </p:nvGrpSpPr>
              <p:grpSpPr>
                <a:xfrm>
                  <a:off x="4413164" y="3451356"/>
                  <a:ext cx="1735169" cy="504480"/>
                  <a:chOff x="4413164" y="3451356"/>
                  <a:chExt cx="1735169" cy="504480"/>
                </a:xfrm>
              </p:grpSpPr>
              <p:sp>
                <p:nvSpPr>
                  <p:cNvPr id="216" name="Rectangle 215"/>
                  <p:cNvSpPr/>
                  <p:nvPr/>
                </p:nvSpPr>
                <p:spPr bwMode="auto">
                  <a:xfrm>
                    <a:off x="4413164"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7" name="TextBox 216"/>
                  <p:cNvSpPr txBox="1"/>
                  <p:nvPr/>
                </p:nvSpPr>
                <p:spPr>
                  <a:xfrm>
                    <a:off x="4694258" y="3451356"/>
                    <a:ext cx="1454075"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Active Directory</a:t>
                    </a:r>
                  </a:p>
                </p:txBody>
              </p:sp>
            </p:grpSp>
            <p:pic>
              <p:nvPicPr>
                <p:cNvPr id="259" name="Picture 258" descr="Azure Active Directory.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462633" y="3559851"/>
                  <a:ext cx="298061" cy="298060"/>
                </a:xfrm>
                <a:prstGeom prst="rect">
                  <a:avLst/>
                </a:prstGeom>
                <a:noFill/>
              </p:spPr>
            </p:pic>
          </p:grpSp>
          <p:grpSp>
            <p:nvGrpSpPr>
              <p:cNvPr id="32" name="Group 31"/>
              <p:cNvGrpSpPr/>
              <p:nvPr/>
            </p:nvGrpSpPr>
            <p:grpSpPr>
              <a:xfrm>
                <a:off x="6314681" y="4191078"/>
                <a:ext cx="1539573" cy="420115"/>
                <a:chOff x="4413164" y="3946832"/>
                <a:chExt cx="1848739" cy="504480"/>
              </a:xfrm>
            </p:grpSpPr>
            <p:grpSp>
              <p:nvGrpSpPr>
                <p:cNvPr id="16" name="Group 15"/>
                <p:cNvGrpSpPr/>
                <p:nvPr/>
              </p:nvGrpSpPr>
              <p:grpSpPr>
                <a:xfrm>
                  <a:off x="4413164" y="3946832"/>
                  <a:ext cx="1848739" cy="504480"/>
                  <a:chOff x="4413164" y="4025513"/>
                  <a:chExt cx="1848739" cy="504480"/>
                </a:xfrm>
              </p:grpSpPr>
              <p:sp>
                <p:nvSpPr>
                  <p:cNvPr id="218" name="Rectangle 217"/>
                  <p:cNvSpPr/>
                  <p:nvPr/>
                </p:nvSpPr>
                <p:spPr bwMode="auto">
                  <a:xfrm>
                    <a:off x="4413164"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9" name="TextBox 218"/>
                  <p:cNvSpPr txBox="1"/>
                  <p:nvPr/>
                </p:nvSpPr>
                <p:spPr>
                  <a:xfrm>
                    <a:off x="4694259" y="4025513"/>
                    <a:ext cx="1567644"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Multi-Factor </a:t>
                    </a:r>
                    <a:r>
                      <a:rPr lang="en-US" sz="882"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Auth</a:t>
                    </a:r>
                    <a:endPar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60" name="Picture 259" descr="Multi-Factor Authentication.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4461119" y="4043730"/>
                  <a:ext cx="287978" cy="287978"/>
                </a:xfrm>
                <a:prstGeom prst="rect">
                  <a:avLst/>
                </a:prstGeom>
                <a:noFill/>
              </p:spPr>
            </p:pic>
          </p:grpSp>
          <p:grpSp>
            <p:nvGrpSpPr>
              <p:cNvPr id="31" name="Group 30"/>
              <p:cNvGrpSpPr/>
              <p:nvPr/>
            </p:nvGrpSpPr>
            <p:grpSpPr>
              <a:xfrm>
                <a:off x="6314681" y="4564691"/>
                <a:ext cx="1230195" cy="420115"/>
                <a:chOff x="4413164" y="4442310"/>
                <a:chExt cx="1477233" cy="504480"/>
              </a:xfrm>
            </p:grpSpPr>
            <p:grpSp>
              <p:nvGrpSpPr>
                <p:cNvPr id="17" name="Group 16"/>
                <p:cNvGrpSpPr/>
                <p:nvPr/>
              </p:nvGrpSpPr>
              <p:grpSpPr>
                <a:xfrm>
                  <a:off x="4413164" y="4442310"/>
                  <a:ext cx="1477233" cy="504480"/>
                  <a:chOff x="4413164" y="4599672"/>
                  <a:chExt cx="1477233" cy="504480"/>
                </a:xfrm>
              </p:grpSpPr>
              <p:sp>
                <p:nvSpPr>
                  <p:cNvPr id="220" name="Rectangle 219"/>
                  <p:cNvSpPr/>
                  <p:nvPr/>
                </p:nvSpPr>
                <p:spPr bwMode="auto">
                  <a:xfrm>
                    <a:off x="4413164"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1" name="TextBox 220"/>
                  <p:cNvSpPr txBox="1"/>
                  <p:nvPr/>
                </p:nvSpPr>
                <p:spPr>
                  <a:xfrm>
                    <a:off x="4694259" y="4599672"/>
                    <a:ext cx="1196138"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Automation</a:t>
                    </a:r>
                  </a:p>
                </p:txBody>
              </p:sp>
            </p:grpSp>
            <p:pic>
              <p:nvPicPr>
                <p:cNvPr id="261" name="Picture 260" descr="Azure automation.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52016" y="4551436"/>
                  <a:ext cx="289566" cy="289567"/>
                </a:xfrm>
                <a:prstGeom prst="rect">
                  <a:avLst/>
                </a:prstGeom>
                <a:noFill/>
              </p:spPr>
            </p:pic>
          </p:grpSp>
          <p:grpSp>
            <p:nvGrpSpPr>
              <p:cNvPr id="30" name="Group 29"/>
              <p:cNvGrpSpPr/>
              <p:nvPr/>
            </p:nvGrpSpPr>
            <p:grpSpPr>
              <a:xfrm>
                <a:off x="6314681" y="4931447"/>
                <a:ext cx="1100349" cy="420115"/>
                <a:chOff x="4413164" y="4937787"/>
                <a:chExt cx="1321313" cy="504480"/>
              </a:xfrm>
            </p:grpSpPr>
            <p:grpSp>
              <p:nvGrpSpPr>
                <p:cNvPr id="24" name="Group 23"/>
                <p:cNvGrpSpPr/>
                <p:nvPr/>
              </p:nvGrpSpPr>
              <p:grpSpPr>
                <a:xfrm>
                  <a:off x="4413164" y="4937787"/>
                  <a:ext cx="1321313" cy="504480"/>
                  <a:chOff x="4413164" y="5173830"/>
                  <a:chExt cx="1321313" cy="504480"/>
                </a:xfrm>
              </p:grpSpPr>
              <p:sp>
                <p:nvSpPr>
                  <p:cNvPr id="222" name="Rectangle 221"/>
                  <p:cNvSpPr/>
                  <p:nvPr/>
                </p:nvSpPr>
                <p:spPr bwMode="auto">
                  <a:xfrm>
                    <a:off x="4413164"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TextBox 222"/>
                  <p:cNvSpPr txBox="1"/>
                  <p:nvPr/>
                </p:nvSpPr>
                <p:spPr>
                  <a:xfrm>
                    <a:off x="4694257" y="5173830"/>
                    <a:ext cx="1040220"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Key Vault</a:t>
                    </a:r>
                  </a:p>
                </p:txBody>
              </p:sp>
            </p:grpSp>
            <p:pic>
              <p:nvPicPr>
                <p:cNvPr id="262" name="Picture 261" descr="AzureKeyVault_icon_whit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08567" y="5064081"/>
                  <a:ext cx="204888" cy="227650"/>
                </a:xfrm>
                <a:prstGeom prst="rect">
                  <a:avLst/>
                </a:prstGeom>
                <a:noFill/>
              </p:spPr>
            </p:pic>
          </p:grpSp>
          <p:grpSp>
            <p:nvGrpSpPr>
              <p:cNvPr id="34" name="Group 33"/>
              <p:cNvGrpSpPr/>
              <p:nvPr/>
            </p:nvGrpSpPr>
            <p:grpSpPr>
              <a:xfrm>
                <a:off x="4493590" y="3819060"/>
                <a:ext cx="1481863" cy="420115"/>
                <a:chOff x="4413164" y="5433264"/>
                <a:chExt cx="1779439" cy="504480"/>
              </a:xfrm>
            </p:grpSpPr>
            <p:grpSp>
              <p:nvGrpSpPr>
                <p:cNvPr id="25" name="Group 24"/>
                <p:cNvGrpSpPr/>
                <p:nvPr/>
              </p:nvGrpSpPr>
              <p:grpSpPr>
                <a:xfrm>
                  <a:off x="4413164" y="5433264"/>
                  <a:ext cx="1779439" cy="504480"/>
                  <a:chOff x="4413164" y="5747988"/>
                  <a:chExt cx="1779439" cy="504480"/>
                </a:xfrm>
              </p:grpSpPr>
              <p:sp>
                <p:nvSpPr>
                  <p:cNvPr id="224" name="Rectangle 22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5" name="TextBox 224"/>
                  <p:cNvSpPr txBox="1"/>
                  <p:nvPr/>
                </p:nvSpPr>
                <p:spPr>
                  <a:xfrm>
                    <a:off x="4694257" y="5747988"/>
                    <a:ext cx="1498346"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Virtual Machines</a:t>
                    </a:r>
                  </a:p>
                </p:txBody>
              </p:sp>
            </p:grpSp>
            <p:pic>
              <p:nvPicPr>
                <p:cNvPr id="263" name="Picture 262"/>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4484629" y="5555313"/>
                  <a:ext cx="261544" cy="261545"/>
                </a:xfrm>
                <a:prstGeom prst="rect">
                  <a:avLst/>
                </a:prstGeom>
                <a:noFill/>
                <a:ln>
                  <a:noFill/>
                </a:ln>
              </p:spPr>
            </p:pic>
          </p:grpSp>
          <p:grpSp>
            <p:nvGrpSpPr>
              <p:cNvPr id="37" name="Group 36"/>
              <p:cNvGrpSpPr/>
              <p:nvPr/>
            </p:nvGrpSpPr>
            <p:grpSpPr>
              <a:xfrm>
                <a:off x="4493590" y="4190828"/>
                <a:ext cx="1166074" cy="420115"/>
                <a:chOff x="4413164" y="5928742"/>
                <a:chExt cx="1400236" cy="504480"/>
              </a:xfrm>
            </p:grpSpPr>
            <p:grpSp>
              <p:nvGrpSpPr>
                <p:cNvPr id="253" name="Group 252"/>
                <p:cNvGrpSpPr/>
                <p:nvPr/>
              </p:nvGrpSpPr>
              <p:grpSpPr>
                <a:xfrm>
                  <a:off x="4413164" y="5928742"/>
                  <a:ext cx="1400236" cy="504480"/>
                  <a:chOff x="4413164" y="5747988"/>
                  <a:chExt cx="1400236" cy="504480"/>
                </a:xfrm>
              </p:grpSpPr>
              <p:sp>
                <p:nvSpPr>
                  <p:cNvPr id="254" name="Rectangle 25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TextBox 254"/>
                  <p:cNvSpPr txBox="1"/>
                  <p:nvPr/>
                </p:nvSpPr>
                <p:spPr>
                  <a:xfrm>
                    <a:off x="4694259" y="5747988"/>
                    <a:ext cx="1119141"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Containers</a:t>
                    </a:r>
                  </a:p>
                </p:txBody>
              </p:sp>
            </p:grpSp>
            <p:pic>
              <p:nvPicPr>
                <p:cNvPr id="36" name="Picture 35"/>
                <p:cNvPicPr>
                  <a:picLocks noChangeAspect="1"/>
                </p:cNvPicPr>
                <p:nvPr/>
              </p:nvPicPr>
              <p:blipFill>
                <a:blip r:embed="rId17"/>
                <a:stretch>
                  <a:fillRect/>
                </a:stretch>
              </p:blipFill>
              <p:spPr>
                <a:xfrm>
                  <a:off x="4495192" y="6068489"/>
                  <a:ext cx="241300" cy="211250"/>
                </a:xfrm>
                <a:prstGeom prst="rect">
                  <a:avLst/>
                </a:prstGeom>
              </p:spPr>
            </p:pic>
          </p:grpSp>
          <p:grpSp>
            <p:nvGrpSpPr>
              <p:cNvPr id="316" name="Group 315"/>
              <p:cNvGrpSpPr/>
              <p:nvPr/>
            </p:nvGrpSpPr>
            <p:grpSpPr>
              <a:xfrm>
                <a:off x="9923811" y="4564348"/>
                <a:ext cx="984934" cy="420115"/>
                <a:chOff x="9945352" y="3451356"/>
                <a:chExt cx="1182721" cy="504480"/>
              </a:xfrm>
            </p:grpSpPr>
            <p:grpSp>
              <p:nvGrpSpPr>
                <p:cNvPr id="9" name="Group 8"/>
                <p:cNvGrpSpPr/>
                <p:nvPr/>
              </p:nvGrpSpPr>
              <p:grpSpPr>
                <a:xfrm>
                  <a:off x="9945352" y="3451356"/>
                  <a:ext cx="1182721" cy="504480"/>
                  <a:chOff x="9945352" y="3451356"/>
                  <a:chExt cx="1182721" cy="504480"/>
                </a:xfrm>
              </p:grpSpPr>
              <p:sp>
                <p:nvSpPr>
                  <p:cNvPr id="200" name="Rectangle 199"/>
                  <p:cNvSpPr/>
                  <p:nvPr/>
                </p:nvSpPr>
                <p:spPr bwMode="auto">
                  <a:xfrm>
                    <a:off x="9945352"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1" name="TextBox 200"/>
                  <p:cNvSpPr txBox="1"/>
                  <p:nvPr/>
                </p:nvSpPr>
                <p:spPr>
                  <a:xfrm>
                    <a:off x="10226447" y="3451356"/>
                    <a:ext cx="901626"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Backup</a:t>
                    </a:r>
                  </a:p>
                </p:txBody>
              </p:sp>
            </p:grpSp>
            <p:pic>
              <p:nvPicPr>
                <p:cNvPr id="266" name="Picture 265" descr="Backup Service.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020076" y="3574357"/>
                  <a:ext cx="246649" cy="246649"/>
                </a:xfrm>
                <a:prstGeom prst="rect">
                  <a:avLst/>
                </a:prstGeom>
                <a:noFill/>
              </p:spPr>
            </p:pic>
          </p:grpSp>
          <p:grpSp>
            <p:nvGrpSpPr>
              <p:cNvPr id="242" name="Group 241"/>
              <p:cNvGrpSpPr/>
              <p:nvPr/>
            </p:nvGrpSpPr>
            <p:grpSpPr>
              <a:xfrm>
                <a:off x="9923813" y="5676809"/>
                <a:ext cx="1175690" cy="420115"/>
                <a:chOff x="9945351" y="2223576"/>
                <a:chExt cx="1411783" cy="504480"/>
              </a:xfrm>
            </p:grpSpPr>
            <p:sp>
              <p:nvSpPr>
                <p:cNvPr id="208" name="Rectangle 207"/>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9" name="TextBox 208"/>
                <p:cNvSpPr txBox="1"/>
                <p:nvPr/>
              </p:nvSpPr>
              <p:spPr>
                <a:xfrm>
                  <a:off x="10226444" y="2223576"/>
                  <a:ext cx="1130690"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StorSimple</a:t>
                  </a:r>
                  <a:endPar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268" name="Picture 267" descr="StorSimple.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10018394" y="2340212"/>
                  <a:ext cx="250375" cy="250375"/>
                </a:xfrm>
                <a:prstGeom prst="rect">
                  <a:avLst/>
                </a:prstGeom>
                <a:noFill/>
              </p:spPr>
            </p:pic>
          </p:grpSp>
          <p:grpSp>
            <p:nvGrpSpPr>
              <p:cNvPr id="314" name="Group 313"/>
              <p:cNvGrpSpPr/>
              <p:nvPr/>
            </p:nvGrpSpPr>
            <p:grpSpPr>
              <a:xfrm>
                <a:off x="9923813" y="5302082"/>
                <a:ext cx="1350418" cy="420115"/>
                <a:chOff x="9945352" y="4442310"/>
                <a:chExt cx="1621597" cy="504480"/>
              </a:xfrm>
            </p:grpSpPr>
            <p:grpSp>
              <p:nvGrpSpPr>
                <p:cNvPr id="20" name="Group 19"/>
                <p:cNvGrpSpPr/>
                <p:nvPr/>
              </p:nvGrpSpPr>
              <p:grpSpPr>
                <a:xfrm>
                  <a:off x="9945352" y="4442310"/>
                  <a:ext cx="1621597" cy="504480"/>
                  <a:chOff x="9945352" y="4599672"/>
                  <a:chExt cx="1621597" cy="504480"/>
                </a:xfrm>
              </p:grpSpPr>
              <p:sp>
                <p:nvSpPr>
                  <p:cNvPr id="204" name="Rectangle 203"/>
                  <p:cNvSpPr/>
                  <p:nvPr/>
                </p:nvSpPr>
                <p:spPr bwMode="auto">
                  <a:xfrm>
                    <a:off x="9945352"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5" name="TextBox 204"/>
                  <p:cNvSpPr txBox="1"/>
                  <p:nvPr/>
                </p:nvSpPr>
                <p:spPr>
                  <a:xfrm>
                    <a:off x="10226445" y="4599672"/>
                    <a:ext cx="1340504"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Import/Export</a:t>
                    </a:r>
                  </a:p>
                </p:txBody>
              </p:sp>
            </p:grpSp>
            <p:pic>
              <p:nvPicPr>
                <p:cNvPr id="272" name="Picture 271" descr="Storage (Azure).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10017453" y="4556993"/>
                  <a:ext cx="286712" cy="286713"/>
                </a:xfrm>
                <a:prstGeom prst="rect">
                  <a:avLst/>
                </a:prstGeom>
                <a:noFill/>
              </p:spPr>
            </p:pic>
          </p:grpSp>
          <p:grpSp>
            <p:nvGrpSpPr>
              <p:cNvPr id="315" name="Group 314"/>
              <p:cNvGrpSpPr/>
              <p:nvPr/>
            </p:nvGrpSpPr>
            <p:grpSpPr>
              <a:xfrm>
                <a:off x="9923813" y="4926584"/>
                <a:ext cx="1664607" cy="420115"/>
                <a:chOff x="9945352" y="3946832"/>
                <a:chExt cx="1998881" cy="504480"/>
              </a:xfrm>
            </p:grpSpPr>
            <p:grpSp>
              <p:nvGrpSpPr>
                <p:cNvPr id="10" name="Group 9"/>
                <p:cNvGrpSpPr/>
                <p:nvPr/>
              </p:nvGrpSpPr>
              <p:grpSpPr>
                <a:xfrm>
                  <a:off x="9945352" y="3946832"/>
                  <a:ext cx="1998881" cy="504480"/>
                  <a:chOff x="9945352" y="4025513"/>
                  <a:chExt cx="1998881" cy="504480"/>
                </a:xfrm>
              </p:grpSpPr>
              <p:sp>
                <p:nvSpPr>
                  <p:cNvPr id="202" name="Rectangle 201"/>
                  <p:cNvSpPr/>
                  <p:nvPr/>
                </p:nvSpPr>
                <p:spPr bwMode="auto">
                  <a:xfrm>
                    <a:off x="9945352"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3" name="TextBox 202"/>
                  <p:cNvSpPr txBox="1"/>
                  <p:nvPr/>
                </p:nvSpPr>
                <p:spPr>
                  <a:xfrm>
                    <a:off x="10226447" y="4025513"/>
                    <a:ext cx="1717786"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Operational Insights</a:t>
                    </a:r>
                  </a:p>
                </p:txBody>
              </p:sp>
            </p:grpSp>
            <p:pic>
              <p:nvPicPr>
                <p:cNvPr id="300" name="Picture 299" descr="Operational Insights.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10042349" y="4075444"/>
                  <a:ext cx="227306" cy="227307"/>
                </a:xfrm>
                <a:prstGeom prst="rect">
                  <a:avLst/>
                </a:prstGeom>
                <a:noFill/>
              </p:spPr>
            </p:pic>
          </p:grpSp>
          <p:grpSp>
            <p:nvGrpSpPr>
              <p:cNvPr id="243" name="Group 242"/>
              <p:cNvGrpSpPr/>
              <p:nvPr/>
            </p:nvGrpSpPr>
            <p:grpSpPr>
              <a:xfrm>
                <a:off x="4493590" y="4942526"/>
                <a:ext cx="865992" cy="420115"/>
                <a:chOff x="9945351" y="2739695"/>
                <a:chExt cx="1039895" cy="504480"/>
              </a:xfrm>
            </p:grpSpPr>
            <p:sp>
              <p:nvSpPr>
                <p:cNvPr id="169" name="Rectangle 168"/>
                <p:cNvSpPr/>
                <p:nvPr/>
              </p:nvSpPr>
              <p:spPr bwMode="auto">
                <a:xfrm>
                  <a:off x="9945351" y="277837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 name="Group 1"/>
                <p:cNvGrpSpPr/>
                <p:nvPr/>
              </p:nvGrpSpPr>
              <p:grpSpPr>
                <a:xfrm>
                  <a:off x="9990588" y="2739695"/>
                  <a:ext cx="994658" cy="504480"/>
                  <a:chOff x="9990589" y="5949383"/>
                  <a:chExt cx="994658" cy="504480"/>
                </a:xfrm>
              </p:grpSpPr>
              <p:sp>
                <p:nvSpPr>
                  <p:cNvPr id="165" name="TextBox 164"/>
                  <p:cNvSpPr txBox="1"/>
                  <p:nvPr/>
                </p:nvSpPr>
                <p:spPr>
                  <a:xfrm>
                    <a:off x="10227987" y="5949383"/>
                    <a:ext cx="757260" cy="504480"/>
                  </a:xfrm>
                  <a:prstGeom prst="rect">
                    <a:avLst/>
                  </a:prstGeom>
                  <a:noFill/>
                </p:spPr>
                <p:txBody>
                  <a:bodyPr wrap="none" lIns="179238" tIns="143391" rIns="179238" bIns="143391" rtlCol="0" anchor="ctr">
                    <a:spAutoFit/>
                  </a:bodyPr>
                  <a:lstStyle/>
                  <a:p>
                    <a:pPr defTabSz="896203">
                      <a:lnSpc>
                        <a:spcPct val="90000"/>
                      </a:lnSpc>
                    </a:pPr>
                    <a:r>
                      <a:rPr lang="en-US" sz="882"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Batch</a:t>
                    </a:r>
                  </a:p>
                </p:txBody>
              </p:sp>
              <p:pic>
                <p:nvPicPr>
                  <p:cNvPr id="167" name="Picture 166"/>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9990589" y="6037282"/>
                    <a:ext cx="303493" cy="303493"/>
                  </a:xfrm>
                  <a:prstGeom prst="rect">
                    <a:avLst/>
                  </a:prstGeom>
                  <a:noFill/>
                </p:spPr>
              </p:pic>
            </p:grpSp>
          </p:grpSp>
          <p:grpSp>
            <p:nvGrpSpPr>
              <p:cNvPr id="231" name="Group 230"/>
              <p:cNvGrpSpPr/>
              <p:nvPr/>
            </p:nvGrpSpPr>
            <p:grpSpPr>
              <a:xfrm>
                <a:off x="4493590" y="4554643"/>
                <a:ext cx="1257443" cy="420115"/>
                <a:chOff x="9945351" y="1728099"/>
                <a:chExt cx="1509953" cy="504480"/>
              </a:xfrm>
            </p:grpSpPr>
            <p:grpSp>
              <p:nvGrpSpPr>
                <p:cNvPr id="21" name="Group 20"/>
                <p:cNvGrpSpPr/>
                <p:nvPr/>
              </p:nvGrpSpPr>
              <p:grpSpPr>
                <a:xfrm>
                  <a:off x="9945351" y="1728099"/>
                  <a:ext cx="1509953" cy="504480"/>
                  <a:chOff x="9945352" y="5173830"/>
                  <a:chExt cx="1509953" cy="504480"/>
                </a:xfrm>
              </p:grpSpPr>
              <p:sp>
                <p:nvSpPr>
                  <p:cNvPr id="206" name="Rectangle 205"/>
                  <p:cNvSpPr/>
                  <p:nvPr/>
                </p:nvSpPr>
                <p:spPr bwMode="auto">
                  <a:xfrm>
                    <a:off x="9945352"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7" name="TextBox 206"/>
                  <p:cNvSpPr txBox="1"/>
                  <p:nvPr/>
                </p:nvSpPr>
                <p:spPr>
                  <a:xfrm>
                    <a:off x="10226445" y="5173830"/>
                    <a:ext cx="1228860"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Remote App</a:t>
                    </a:r>
                  </a:p>
                </p:txBody>
              </p:sp>
            </p:grpSp>
            <p:pic>
              <p:nvPicPr>
                <p:cNvPr id="168" name="Picture 167"/>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10020767" y="1857964"/>
                  <a:ext cx="248695" cy="248695"/>
                </a:xfrm>
                <a:prstGeom prst="rect">
                  <a:avLst/>
                </a:prstGeom>
                <a:noFill/>
              </p:spPr>
            </p:pic>
          </p:grpSp>
          <p:grpSp>
            <p:nvGrpSpPr>
              <p:cNvPr id="164" name="Group 163"/>
              <p:cNvGrpSpPr/>
              <p:nvPr/>
            </p:nvGrpSpPr>
            <p:grpSpPr>
              <a:xfrm>
                <a:off x="4325819" y="3399393"/>
                <a:ext cx="1803339" cy="433965"/>
                <a:chOff x="4325819" y="2121084"/>
                <a:chExt cx="1803339" cy="433965"/>
              </a:xfrm>
            </p:grpSpPr>
            <p:sp>
              <p:nvSpPr>
                <p:cNvPr id="166" name="TextBox 165"/>
                <p:cNvSpPr txBox="1"/>
                <p:nvPr/>
              </p:nvSpPr>
              <p:spPr>
                <a:xfrm>
                  <a:off x="4325819" y="2121084"/>
                  <a:ext cx="893514"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Compute</a:t>
                  </a:r>
                </a:p>
              </p:txBody>
            </p:sp>
            <p:cxnSp>
              <p:nvCxnSpPr>
                <p:cNvPr id="170" name="Straight Connector 169"/>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9" name="Group 298"/>
              <p:cNvGrpSpPr/>
              <p:nvPr/>
            </p:nvGrpSpPr>
            <p:grpSpPr>
              <a:xfrm>
                <a:off x="6135369" y="3389119"/>
                <a:ext cx="1803339" cy="433967"/>
                <a:chOff x="4325819" y="2110810"/>
                <a:chExt cx="1803339" cy="433967"/>
              </a:xfrm>
            </p:grpSpPr>
            <p:sp>
              <p:nvSpPr>
                <p:cNvPr id="301" name="TextBox 300"/>
                <p:cNvSpPr txBox="1"/>
                <p:nvPr/>
              </p:nvSpPr>
              <p:spPr>
                <a:xfrm>
                  <a:off x="4325819" y="2110810"/>
                  <a:ext cx="1689239" cy="433967"/>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Security + Management</a:t>
                  </a:r>
                </a:p>
              </p:txBody>
            </p:sp>
            <p:cxnSp>
              <p:nvCxnSpPr>
                <p:cNvPr id="303" name="Straight Connector 30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5" name="Group 304"/>
              <p:cNvGrpSpPr/>
              <p:nvPr/>
            </p:nvGrpSpPr>
            <p:grpSpPr>
              <a:xfrm>
                <a:off x="7944919" y="3389119"/>
                <a:ext cx="1803339" cy="433965"/>
                <a:chOff x="4325819" y="2110810"/>
                <a:chExt cx="1803339" cy="433965"/>
              </a:xfrm>
            </p:grpSpPr>
            <p:sp>
              <p:nvSpPr>
                <p:cNvPr id="312" name="TextBox 311"/>
                <p:cNvSpPr txBox="1"/>
                <p:nvPr/>
              </p:nvSpPr>
              <p:spPr>
                <a:xfrm>
                  <a:off x="4325819" y="2110810"/>
                  <a:ext cx="1031373"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Networking</a:t>
                  </a:r>
                </a:p>
              </p:txBody>
            </p:sp>
            <p:cxnSp>
              <p:nvCxnSpPr>
                <p:cNvPr id="313" name="Straight Connector 31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7" name="Group 316"/>
              <p:cNvGrpSpPr/>
              <p:nvPr/>
            </p:nvGrpSpPr>
            <p:grpSpPr>
              <a:xfrm>
                <a:off x="9754469" y="3389119"/>
                <a:ext cx="1803339" cy="433965"/>
                <a:chOff x="4325819" y="2110810"/>
                <a:chExt cx="1803339" cy="433965"/>
              </a:xfrm>
            </p:grpSpPr>
            <p:sp>
              <p:nvSpPr>
                <p:cNvPr id="321" name="TextBox 320"/>
                <p:cNvSpPr txBox="1"/>
                <p:nvPr/>
              </p:nvSpPr>
              <p:spPr>
                <a:xfrm>
                  <a:off x="4325819" y="2110810"/>
                  <a:ext cx="1409681"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Hybrid Operations</a:t>
                  </a:r>
                </a:p>
              </p:txBody>
            </p:sp>
            <p:cxnSp>
              <p:nvCxnSpPr>
                <p:cNvPr id="322" name="Straight Connector 321"/>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9923823" y="6043792"/>
                <a:ext cx="1310343" cy="420115"/>
                <a:chOff x="9923823" y="6064340"/>
                <a:chExt cx="1310343" cy="420115"/>
              </a:xfrm>
            </p:grpSpPr>
            <p:grpSp>
              <p:nvGrpSpPr>
                <p:cNvPr id="326" name="Group 325"/>
                <p:cNvGrpSpPr/>
                <p:nvPr/>
              </p:nvGrpSpPr>
              <p:grpSpPr>
                <a:xfrm>
                  <a:off x="9923823" y="6064340"/>
                  <a:ext cx="1310343" cy="420115"/>
                  <a:chOff x="9945351" y="2223576"/>
                  <a:chExt cx="1573474" cy="504480"/>
                </a:xfrm>
              </p:grpSpPr>
              <p:sp>
                <p:nvSpPr>
                  <p:cNvPr id="327" name="Rectangle 326"/>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8" name="TextBox 327"/>
                  <p:cNvSpPr txBox="1"/>
                  <p:nvPr/>
                </p:nvSpPr>
                <p:spPr>
                  <a:xfrm>
                    <a:off x="10226444" y="2223576"/>
                    <a:ext cx="1292381"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Site Recovery</a:t>
                    </a:r>
                  </a:p>
                </p:txBody>
              </p:sp>
            </p:grpSp>
            <p:pic>
              <p:nvPicPr>
                <p:cNvPr id="333" name="Picture 332" descr="Site Recovery.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9983873" y="6138006"/>
                  <a:ext cx="234726" cy="234726"/>
                </a:xfrm>
                <a:prstGeom prst="rect">
                  <a:avLst/>
                </a:prstGeom>
              </p:spPr>
            </p:pic>
          </p:grpSp>
        </p:grpSp>
      </p:grpSp>
    </p:spTree>
    <p:extLst>
      <p:ext uri="{BB962C8B-B14F-4D97-AF65-F5344CB8AC3E}">
        <p14:creationId xmlns:p14="http://schemas.microsoft.com/office/powerpoint/2010/main" val="172590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64" presetClass="path" presetSubtype="0" accel="50000" decel="50000" fill="hold" nodeType="withEffect">
                                  <p:stCondLst>
                                    <p:cond delay="500"/>
                                  </p:stCondLst>
                                  <p:childTnLst>
                                    <p:animMotion origin="layout" path="M 0 2.8098E-6 L 0 -0.34408 " pathEditMode="relative" rAng="0" ptsTypes="AA">
                                      <p:cBhvr>
                                        <p:cTn id="10" dur="1000" fill="hold"/>
                                        <p:tgtEl>
                                          <p:spTgt spid="58"/>
                                        </p:tgtEl>
                                        <p:attrNameLst>
                                          <p:attrName>ppt_x</p:attrName>
                                          <p:attrName>ppt_y</p:attrName>
                                        </p:attrNameLst>
                                      </p:cBhvr>
                                      <p:rCtr x="0" y="-17204"/>
                                    </p:animMotion>
                                  </p:childTnLst>
                                </p:cTn>
                              </p:par>
                              <p:par>
                                <p:cTn id="11" presetID="22" presetClass="entr" presetSubtype="4" fill="hold" nodeType="withEffect">
                                  <p:stCondLst>
                                    <p:cond delay="125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par>
                          <p:cTn id="14" fill="hold">
                            <p:stCondLst>
                              <p:cond delay="1750"/>
                            </p:stCondLst>
                            <p:childTnLst>
                              <p:par>
                                <p:cTn id="15" presetID="10" presetClass="entr" presetSubtype="0" fill="hold" grpId="0" nodeType="after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par>
                          <p:cTn id="18" fill="hold">
                            <p:stCondLst>
                              <p:cond delay="2250"/>
                            </p:stCondLst>
                            <p:childTnLst>
                              <p:par>
                                <p:cTn id="19" presetID="10" presetClass="entr" presetSubtype="0" fill="hold" nodeType="after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2879" y="349477"/>
            <a:ext cx="11072482" cy="957215"/>
          </a:xfrm>
        </p:spPr>
        <p:txBody>
          <a:bodyPr/>
          <a:lstStyle/>
          <a:p>
            <a:pPr algn="ctr"/>
            <a:r>
              <a:rPr lang="en-US" dirty="0"/>
              <a:t>Great Infrastructure Enhancements</a:t>
            </a:r>
          </a:p>
        </p:txBody>
      </p:sp>
      <p:sp>
        <p:nvSpPr>
          <p:cNvPr id="4" name="TextBox 3"/>
          <p:cNvSpPr txBox="1"/>
          <p:nvPr/>
        </p:nvSpPr>
        <p:spPr>
          <a:xfrm>
            <a:off x="8189310" y="4798886"/>
            <a:ext cx="3777266" cy="452472"/>
          </a:xfrm>
          <a:prstGeom prst="rect">
            <a:avLst/>
          </a:prstGeom>
          <a:noFill/>
        </p:spPr>
        <p:txBody>
          <a:bodyPr wrap="square" rtlCol="0">
            <a:spAutoFit/>
          </a:bodyPr>
          <a:lstStyle/>
          <a:p>
            <a:pPr defTabSz="896203">
              <a:spcAft>
                <a:spcPts val="2399"/>
              </a:spcAft>
            </a:pPr>
            <a:r>
              <a:rPr lang="en-US" sz="2352" kern="0" dirty="0">
                <a:solidFill>
                  <a:srgbClr val="FFFFFF"/>
                </a:solidFill>
                <a:latin typeface="Segoe UI Semilight" panose="020B0402040204020203" pitchFamily="34" charset="0"/>
                <a:cs typeface="Segoe UI Semilight" panose="020B0402040204020203" pitchFamily="34" charset="0"/>
              </a:rPr>
              <a:t>Largest VMs in Public Cloud</a:t>
            </a:r>
          </a:p>
        </p:txBody>
      </p:sp>
      <p:sp>
        <p:nvSpPr>
          <p:cNvPr id="3" name="Rectangle 2"/>
          <p:cNvSpPr/>
          <p:nvPr/>
        </p:nvSpPr>
        <p:spPr>
          <a:xfrm>
            <a:off x="863" y="1449856"/>
            <a:ext cx="4062366" cy="318796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03"/>
            <a:endParaRPr lang="en-US" sz="1764" kern="0">
              <a:solidFill>
                <a:srgbClr val="FFFFFF"/>
              </a:solidFill>
            </a:endParaRPr>
          </a:p>
        </p:txBody>
      </p:sp>
      <p:sp>
        <p:nvSpPr>
          <p:cNvPr id="44" name="Rectangle 43"/>
          <p:cNvSpPr/>
          <p:nvPr/>
        </p:nvSpPr>
        <p:spPr>
          <a:xfrm>
            <a:off x="4063229" y="1449856"/>
            <a:ext cx="4062366" cy="3187967"/>
          </a:xfrm>
          <a:prstGeom prst="rect">
            <a:avLst/>
          </a:prstGeom>
          <a:solidFill>
            <a:srgbClr val="F15A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03"/>
            <a:endParaRPr lang="en-US" sz="1764" kern="0">
              <a:solidFill>
                <a:srgbClr val="FFFFFF"/>
              </a:solidFill>
            </a:endParaRPr>
          </a:p>
        </p:txBody>
      </p:sp>
      <p:sp>
        <p:nvSpPr>
          <p:cNvPr id="45" name="Rectangle 44"/>
          <p:cNvSpPr/>
          <p:nvPr/>
        </p:nvSpPr>
        <p:spPr>
          <a:xfrm>
            <a:off x="8125595" y="1449856"/>
            <a:ext cx="4062366" cy="318796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03"/>
            <a:endParaRPr lang="en-US" sz="1764" kern="0">
              <a:solidFill>
                <a:srgbClr val="FFFFFF"/>
              </a:solidFill>
            </a:endParaRPr>
          </a:p>
        </p:txBody>
      </p:sp>
      <p:grpSp>
        <p:nvGrpSpPr>
          <p:cNvPr id="46" name="Group 45"/>
          <p:cNvGrpSpPr/>
          <p:nvPr/>
        </p:nvGrpSpPr>
        <p:grpSpPr>
          <a:xfrm>
            <a:off x="9148131" y="1642854"/>
            <a:ext cx="2195641" cy="2863344"/>
            <a:chOff x="6845008" y="987225"/>
            <a:chExt cx="4392065" cy="5715101"/>
          </a:xfrm>
        </p:grpSpPr>
        <p:grpSp>
          <p:nvGrpSpPr>
            <p:cNvPr id="47" name="Group 46"/>
            <p:cNvGrpSpPr/>
            <p:nvPr/>
          </p:nvGrpSpPr>
          <p:grpSpPr>
            <a:xfrm>
              <a:off x="6845008" y="987225"/>
              <a:ext cx="4392065" cy="5715101"/>
              <a:chOff x="6982264" y="1006524"/>
              <a:chExt cx="4480135" cy="5829701"/>
            </a:xfrm>
          </p:grpSpPr>
          <p:pic>
            <p:nvPicPr>
              <p:cNvPr id="49" name="Picture 48"/>
              <p:cNvPicPr>
                <a:picLocks noChangeAspect="1"/>
              </p:cNvPicPr>
              <p:nvPr/>
            </p:nvPicPr>
            <p:blipFill>
              <a:blip r:embed="rId3"/>
              <a:stretch>
                <a:fillRect/>
              </a:stretch>
            </p:blipFill>
            <p:spPr>
              <a:xfrm>
                <a:off x="6982264" y="4945062"/>
                <a:ext cx="4480135" cy="1891163"/>
              </a:xfrm>
              <a:prstGeom prst="rect">
                <a:avLst/>
              </a:prstGeom>
            </p:spPr>
          </p:pic>
          <p:pic>
            <p:nvPicPr>
              <p:cNvPr id="50" name="Picture 49"/>
              <p:cNvPicPr>
                <a:picLocks noChangeAspect="1"/>
              </p:cNvPicPr>
              <p:nvPr/>
            </p:nvPicPr>
            <p:blipFill rotWithShape="1">
              <a:blip r:embed="rId4"/>
              <a:srcRect r="10643"/>
              <a:stretch/>
            </p:blipFill>
            <p:spPr>
              <a:xfrm>
                <a:off x="7515051" y="1478066"/>
                <a:ext cx="3663371" cy="2469407"/>
              </a:xfrm>
              <a:prstGeom prst="rect">
                <a:avLst/>
              </a:prstGeom>
            </p:spPr>
          </p:pic>
          <p:sp>
            <p:nvSpPr>
              <p:cNvPr id="5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896203"/>
                <a:endParaRPr lang="en-US" sz="900" kern="0">
                  <a:solidFill>
                    <a:srgbClr val="00B0F0"/>
                  </a:solidFill>
                </a:endParaRPr>
              </a:p>
            </p:txBody>
          </p:sp>
          <p:pic>
            <p:nvPicPr>
              <p:cNvPr id="52" name="Picture 51"/>
              <p:cNvPicPr>
                <a:picLocks noChangeAspect="1"/>
              </p:cNvPicPr>
              <p:nvPr/>
            </p:nvPicPr>
            <p:blipFill>
              <a:blip r:embed="rId5"/>
              <a:stretch>
                <a:fillRect/>
              </a:stretch>
            </p:blipFill>
            <p:spPr>
              <a:xfrm>
                <a:off x="7199561" y="1172781"/>
                <a:ext cx="4182165" cy="3848481"/>
              </a:xfrm>
              <a:prstGeom prst="rect">
                <a:avLst/>
              </a:prstGeom>
            </p:spPr>
          </p:pic>
        </p:grpSp>
        <p:sp>
          <p:nvSpPr>
            <p:cNvPr id="48" name="TextBox 47"/>
            <p:cNvSpPr txBox="1"/>
            <p:nvPr/>
          </p:nvSpPr>
          <p:spPr>
            <a:xfrm>
              <a:off x="8135405" y="1591315"/>
              <a:ext cx="1603042" cy="2268752"/>
            </a:xfrm>
            <a:prstGeom prst="rect">
              <a:avLst/>
            </a:prstGeom>
            <a:noFill/>
          </p:spPr>
          <p:txBody>
            <a:bodyPr wrap="square" lIns="179213" tIns="143370" rIns="179213" bIns="143370" rtlCol="0">
              <a:spAutoFit/>
            </a:bodyPr>
            <a:lstStyle/>
            <a:p>
              <a:pPr defTabSz="896203">
                <a:lnSpc>
                  <a:spcPct val="90000"/>
                </a:lnSpc>
                <a:spcAft>
                  <a:spcPts val="588"/>
                </a:spcAft>
              </a:pPr>
              <a:r>
                <a:rPr lang="en-US" sz="5997" b="1" kern="0" dirty="0">
                  <a:solidFill>
                    <a:srgbClr val="FFFFFF"/>
                  </a:solidFill>
                </a:rPr>
                <a:t>G</a:t>
              </a:r>
            </a:p>
          </p:txBody>
        </p:sp>
      </p:grpSp>
      <p:grpSp>
        <p:nvGrpSpPr>
          <p:cNvPr id="53" name="Group 52"/>
          <p:cNvGrpSpPr/>
          <p:nvPr/>
        </p:nvGrpSpPr>
        <p:grpSpPr>
          <a:xfrm>
            <a:off x="4565525" y="1538024"/>
            <a:ext cx="2886201" cy="2991032"/>
            <a:chOff x="-477782" y="450675"/>
            <a:chExt cx="5901463" cy="6115812"/>
          </a:xfrm>
        </p:grpSpPr>
        <p:sp>
          <p:nvSpPr>
            <p:cNvPr id="54" name="16-Point Star 53"/>
            <p:cNvSpPr/>
            <p:nvPr/>
          </p:nvSpPr>
          <p:spPr bwMode="auto">
            <a:xfrm>
              <a:off x="-477782" y="665024"/>
              <a:ext cx="5901463" cy="5901463"/>
            </a:xfrm>
            <a:prstGeom prst="star16">
              <a:avLst>
                <a:gd name="adj" fmla="val 35361"/>
              </a:avLst>
            </a:prstGeom>
            <a:solidFill>
              <a:srgbClr val="FDFDFD">
                <a:alpha val="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5" name="Picture 54"/>
            <p:cNvPicPr>
              <a:picLocks noChangeAspect="1"/>
            </p:cNvPicPr>
            <p:nvPr/>
          </p:nvPicPr>
          <p:blipFill>
            <a:blip r:embed="rId6"/>
            <a:stretch>
              <a:fillRect/>
            </a:stretch>
          </p:blipFill>
          <p:spPr>
            <a:xfrm>
              <a:off x="2990885" y="4844838"/>
              <a:ext cx="1486280" cy="1490576"/>
            </a:xfrm>
            <a:prstGeom prst="rect">
              <a:avLst/>
            </a:prstGeom>
          </p:spPr>
        </p:pic>
        <p:pic>
          <p:nvPicPr>
            <p:cNvPr id="56" name="Picture 55"/>
            <p:cNvPicPr>
              <a:picLocks noChangeAspect="1"/>
            </p:cNvPicPr>
            <p:nvPr/>
          </p:nvPicPr>
          <p:blipFill>
            <a:blip r:embed="rId6"/>
            <a:stretch>
              <a:fillRect/>
            </a:stretch>
          </p:blipFill>
          <p:spPr>
            <a:xfrm>
              <a:off x="624820" y="1700441"/>
              <a:ext cx="3815982" cy="3827010"/>
            </a:xfrm>
            <a:prstGeom prst="rect">
              <a:avLst/>
            </a:prstGeom>
          </p:spPr>
        </p:pic>
        <p:pic>
          <p:nvPicPr>
            <p:cNvPr id="57" name="Picture 56"/>
            <p:cNvPicPr>
              <a:picLocks noChangeAspect="1"/>
            </p:cNvPicPr>
            <p:nvPr/>
          </p:nvPicPr>
          <p:blipFill>
            <a:blip r:embed="rId6"/>
            <a:stretch>
              <a:fillRect/>
            </a:stretch>
          </p:blipFill>
          <p:spPr>
            <a:xfrm>
              <a:off x="2211493" y="450675"/>
              <a:ext cx="1974734" cy="1980442"/>
            </a:xfrm>
            <a:prstGeom prst="rect">
              <a:avLst/>
            </a:prstGeom>
          </p:spPr>
        </p:pic>
      </p:grpSp>
      <p:sp>
        <p:nvSpPr>
          <p:cNvPr id="59" name="TextBox 58"/>
          <p:cNvSpPr txBox="1"/>
          <p:nvPr/>
        </p:nvSpPr>
        <p:spPr>
          <a:xfrm>
            <a:off x="8201784" y="5289344"/>
            <a:ext cx="3405294" cy="959876"/>
          </a:xfrm>
          <a:prstGeom prst="rect">
            <a:avLst/>
          </a:prstGeom>
          <a:noFill/>
        </p:spPr>
        <p:txBody>
          <a:bodyPr wrap="square" rtlCol="0">
            <a:spAutoFit/>
          </a:bodyPr>
          <a:lstStyle/>
          <a:p>
            <a:pPr defTabSz="896203">
              <a:lnSpc>
                <a:spcPct val="90000"/>
              </a:lnSpc>
              <a:spcBef>
                <a:spcPts val="300"/>
              </a:spcBef>
              <a:buClr>
                <a:srgbClr val="FFFFFF"/>
              </a:buClr>
            </a:pPr>
            <a:r>
              <a:rPr lang="en-US" sz="1400" kern="0" dirty="0">
                <a:solidFill>
                  <a:srgbClr val="FDFDFD"/>
                </a:solidFill>
              </a:rPr>
              <a:t>Optimized for data workloads</a:t>
            </a:r>
          </a:p>
          <a:p>
            <a:pPr defTabSz="896203">
              <a:lnSpc>
                <a:spcPct val="90000"/>
              </a:lnSpc>
              <a:spcBef>
                <a:spcPts val="300"/>
              </a:spcBef>
              <a:buClr>
                <a:srgbClr val="FFFFFF"/>
              </a:buClr>
            </a:pPr>
            <a:r>
              <a:rPr lang="en-US" sz="1400" kern="0" dirty="0">
                <a:solidFill>
                  <a:srgbClr val="FDFDFD"/>
                </a:solidFill>
              </a:rPr>
              <a:t>Up to 32 CPU cores, 450 GB RAM, </a:t>
            </a:r>
            <a:br>
              <a:rPr lang="en-US" sz="1400" kern="0" dirty="0">
                <a:solidFill>
                  <a:srgbClr val="FDFDFD"/>
                </a:solidFill>
              </a:rPr>
            </a:br>
            <a:r>
              <a:rPr lang="en-US" sz="1400" kern="0" dirty="0">
                <a:solidFill>
                  <a:srgbClr val="FDFDFD"/>
                </a:solidFill>
              </a:rPr>
              <a:t>6.5 TB local SSD</a:t>
            </a:r>
          </a:p>
          <a:p>
            <a:pPr defTabSz="896203">
              <a:lnSpc>
                <a:spcPct val="90000"/>
              </a:lnSpc>
              <a:spcBef>
                <a:spcPts val="300"/>
              </a:spcBef>
              <a:buClr>
                <a:srgbClr val="FFFFFF"/>
              </a:buClr>
            </a:pPr>
            <a:r>
              <a:rPr lang="en-US" sz="1400" kern="0" dirty="0">
                <a:solidFill>
                  <a:srgbClr val="FDFDFD"/>
                </a:solidFill>
              </a:rPr>
              <a:t>Latest generation Intel processor</a:t>
            </a:r>
          </a:p>
        </p:txBody>
      </p:sp>
      <p:sp>
        <p:nvSpPr>
          <p:cNvPr id="60" name="TextBox 59"/>
          <p:cNvSpPr txBox="1"/>
          <p:nvPr/>
        </p:nvSpPr>
        <p:spPr>
          <a:xfrm>
            <a:off x="4203048" y="4798887"/>
            <a:ext cx="3405295" cy="452472"/>
          </a:xfrm>
          <a:prstGeom prst="rect">
            <a:avLst/>
          </a:prstGeom>
          <a:noFill/>
        </p:spPr>
        <p:txBody>
          <a:bodyPr wrap="square" rtlCol="0">
            <a:spAutoFit/>
          </a:bodyPr>
          <a:lstStyle/>
          <a:p>
            <a:pPr defTabSz="896203">
              <a:spcAft>
                <a:spcPts val="2399"/>
              </a:spcAft>
            </a:pPr>
            <a:r>
              <a:rPr lang="en-US" sz="2352" kern="0" dirty="0">
                <a:solidFill>
                  <a:srgbClr val="FFFFFF"/>
                </a:solidFill>
                <a:latin typeface="Segoe UI Semilight" panose="020B0402040204020203" pitchFamily="34" charset="0"/>
                <a:cs typeface="Segoe UI Semilight" panose="020B0402040204020203" pitchFamily="34" charset="0"/>
              </a:rPr>
              <a:t>Premium Storage</a:t>
            </a:r>
          </a:p>
        </p:txBody>
      </p:sp>
      <p:sp>
        <p:nvSpPr>
          <p:cNvPr id="61" name="TextBox 60"/>
          <p:cNvSpPr txBox="1"/>
          <p:nvPr/>
        </p:nvSpPr>
        <p:spPr>
          <a:xfrm>
            <a:off x="4203048" y="5289342"/>
            <a:ext cx="3405294" cy="762210"/>
          </a:xfrm>
          <a:prstGeom prst="rect">
            <a:avLst/>
          </a:prstGeom>
          <a:noFill/>
        </p:spPr>
        <p:txBody>
          <a:bodyPr wrap="square" rtlCol="0">
            <a:spAutoFit/>
          </a:bodyPr>
          <a:lstStyle/>
          <a:p>
            <a:pPr defTabSz="896203">
              <a:lnSpc>
                <a:spcPct val="90000"/>
              </a:lnSpc>
              <a:spcBef>
                <a:spcPts val="300"/>
              </a:spcBef>
              <a:buClr>
                <a:srgbClr val="FFFFFF"/>
              </a:buClr>
            </a:pPr>
            <a:r>
              <a:rPr lang="en-US" sz="1400" kern="0" dirty="0">
                <a:solidFill>
                  <a:srgbClr val="FDFDFD"/>
                </a:solidFill>
              </a:rPr>
              <a:t>Up to 64 TB of storage per VM</a:t>
            </a:r>
          </a:p>
          <a:p>
            <a:pPr defTabSz="896203">
              <a:lnSpc>
                <a:spcPct val="90000"/>
              </a:lnSpc>
              <a:spcBef>
                <a:spcPts val="300"/>
              </a:spcBef>
              <a:buClr>
                <a:srgbClr val="FFFFFF"/>
              </a:buClr>
            </a:pPr>
            <a:r>
              <a:rPr lang="en-US" sz="1400" kern="0" dirty="0">
                <a:solidFill>
                  <a:srgbClr val="FDFDFD"/>
                </a:solidFill>
              </a:rPr>
              <a:t>&gt;80,000 IOPS per VM</a:t>
            </a:r>
          </a:p>
          <a:p>
            <a:pPr defTabSz="896203">
              <a:lnSpc>
                <a:spcPct val="90000"/>
              </a:lnSpc>
              <a:spcBef>
                <a:spcPts val="300"/>
              </a:spcBef>
              <a:buClr>
                <a:srgbClr val="FFFFFF"/>
              </a:buClr>
            </a:pPr>
            <a:r>
              <a:rPr lang="en-US" sz="1400" kern="0" dirty="0">
                <a:solidFill>
                  <a:srgbClr val="FDFDFD"/>
                </a:solidFill>
              </a:rPr>
              <a:t>Less than 1ms read latency</a:t>
            </a:r>
          </a:p>
        </p:txBody>
      </p:sp>
      <p:sp>
        <p:nvSpPr>
          <p:cNvPr id="62" name="TextBox 61"/>
          <p:cNvSpPr txBox="1"/>
          <p:nvPr/>
        </p:nvSpPr>
        <p:spPr>
          <a:xfrm>
            <a:off x="264192" y="4798887"/>
            <a:ext cx="3716059" cy="452472"/>
          </a:xfrm>
          <a:prstGeom prst="rect">
            <a:avLst/>
          </a:prstGeom>
          <a:noFill/>
        </p:spPr>
        <p:txBody>
          <a:bodyPr wrap="square" rtlCol="0">
            <a:spAutoFit/>
          </a:bodyPr>
          <a:lstStyle/>
          <a:p>
            <a:pPr defTabSz="896203">
              <a:spcAft>
                <a:spcPts val="2399"/>
              </a:spcAft>
            </a:pPr>
            <a:r>
              <a:rPr lang="en-US" sz="2352" kern="0" dirty="0">
                <a:solidFill>
                  <a:srgbClr val="FFFFFF"/>
                </a:solidFill>
                <a:latin typeface="Segoe UI Semilight" panose="020B0402040204020203" pitchFamily="34" charset="0"/>
                <a:cs typeface="Segoe UI Semilight" panose="020B0402040204020203" pitchFamily="34" charset="0"/>
              </a:rPr>
              <a:t>End to End Management</a:t>
            </a:r>
          </a:p>
        </p:txBody>
      </p:sp>
      <p:sp>
        <p:nvSpPr>
          <p:cNvPr id="63" name="TextBox 62"/>
          <p:cNvSpPr txBox="1"/>
          <p:nvPr/>
        </p:nvSpPr>
        <p:spPr>
          <a:xfrm>
            <a:off x="264192" y="5289343"/>
            <a:ext cx="3405294" cy="1234457"/>
          </a:xfrm>
          <a:prstGeom prst="rect">
            <a:avLst/>
          </a:prstGeom>
          <a:noFill/>
        </p:spPr>
        <p:txBody>
          <a:bodyPr wrap="square" rtlCol="0">
            <a:spAutoFit/>
          </a:bodyPr>
          <a:lstStyle/>
          <a:p>
            <a:pPr defTabSz="896203">
              <a:lnSpc>
                <a:spcPct val="90000"/>
              </a:lnSpc>
              <a:spcBef>
                <a:spcPts val="300"/>
              </a:spcBef>
              <a:buClr>
                <a:srgbClr val="FFFFFF"/>
              </a:buClr>
            </a:pPr>
            <a:r>
              <a:rPr lang="en-US" sz="1400" kern="0" dirty="0">
                <a:solidFill>
                  <a:srgbClr val="FDFDFD"/>
                </a:solidFill>
              </a:rPr>
              <a:t>Integrated management portal</a:t>
            </a:r>
          </a:p>
          <a:p>
            <a:pPr defTabSz="896203">
              <a:lnSpc>
                <a:spcPct val="90000"/>
              </a:lnSpc>
              <a:spcBef>
                <a:spcPts val="300"/>
              </a:spcBef>
              <a:buClr>
                <a:srgbClr val="FFFFFF"/>
              </a:buClr>
            </a:pPr>
            <a:r>
              <a:rPr lang="en-US" sz="1400" kern="0" dirty="0">
                <a:solidFill>
                  <a:srgbClr val="FDFDFD"/>
                </a:solidFill>
              </a:rPr>
              <a:t>Application Templates</a:t>
            </a:r>
          </a:p>
          <a:p>
            <a:pPr defTabSz="896203">
              <a:lnSpc>
                <a:spcPct val="90000"/>
              </a:lnSpc>
              <a:spcBef>
                <a:spcPts val="300"/>
              </a:spcBef>
              <a:buClr>
                <a:srgbClr val="FFFFFF"/>
              </a:buClr>
            </a:pPr>
            <a:r>
              <a:rPr lang="en-US" sz="1400" kern="0" dirty="0">
                <a:solidFill>
                  <a:srgbClr val="FDFDFD"/>
                </a:solidFill>
              </a:rPr>
              <a:t>Lifecycle Management</a:t>
            </a:r>
          </a:p>
          <a:p>
            <a:pPr defTabSz="896203">
              <a:lnSpc>
                <a:spcPct val="90000"/>
              </a:lnSpc>
              <a:spcBef>
                <a:spcPts val="300"/>
              </a:spcBef>
              <a:buClr>
                <a:srgbClr val="FFFFFF"/>
              </a:buClr>
            </a:pPr>
            <a:r>
              <a:rPr lang="en-US" sz="1400" kern="0" dirty="0">
                <a:solidFill>
                  <a:srgbClr val="FDFDFD"/>
                </a:solidFill>
              </a:rPr>
              <a:t>Role Based Access Control</a:t>
            </a:r>
          </a:p>
          <a:p>
            <a:pPr defTabSz="896203">
              <a:lnSpc>
                <a:spcPct val="90000"/>
              </a:lnSpc>
              <a:spcBef>
                <a:spcPts val="300"/>
              </a:spcBef>
              <a:buClr>
                <a:srgbClr val="FFFFFF"/>
              </a:buClr>
            </a:pPr>
            <a:r>
              <a:rPr lang="en-US" sz="1400" kern="0" dirty="0">
                <a:solidFill>
                  <a:srgbClr val="FDFDFD"/>
                </a:solidFill>
              </a:rPr>
              <a:t>Billing API</a:t>
            </a:r>
          </a:p>
        </p:txBody>
      </p:sp>
      <p:grpSp>
        <p:nvGrpSpPr>
          <p:cNvPr id="6" name="Group 5"/>
          <p:cNvGrpSpPr/>
          <p:nvPr/>
        </p:nvGrpSpPr>
        <p:grpSpPr>
          <a:xfrm>
            <a:off x="192419" y="2039153"/>
            <a:ext cx="3521904" cy="2025183"/>
            <a:chOff x="196328" y="3329072"/>
            <a:chExt cx="3593461" cy="2066330"/>
          </a:xfrm>
        </p:grpSpPr>
        <p:pic>
          <p:nvPicPr>
            <p:cNvPr id="5" name="Picture 4"/>
            <p:cNvPicPr>
              <a:picLocks noChangeAspect="1"/>
            </p:cNvPicPr>
            <p:nvPr/>
          </p:nvPicPr>
          <p:blipFill>
            <a:blip r:embed="rId7"/>
            <a:stretch>
              <a:fillRect/>
            </a:stretch>
          </p:blipFill>
          <p:spPr>
            <a:xfrm>
              <a:off x="196328" y="3329072"/>
              <a:ext cx="3593461" cy="2066330"/>
            </a:xfrm>
            <a:prstGeom prst="rect">
              <a:avLst/>
            </a:prstGeom>
          </p:spPr>
        </p:pic>
        <p:pic>
          <p:nvPicPr>
            <p:cNvPr id="26" name="Picture 25"/>
            <p:cNvPicPr>
              <a:picLocks noChangeAspect="1"/>
            </p:cNvPicPr>
            <p:nvPr/>
          </p:nvPicPr>
          <p:blipFill rotWithShape="1">
            <a:blip r:embed="rId8">
              <a:extLst>
                <a:ext uri="{28A0092B-C50C-407E-A947-70E740481C1C}">
                  <a14:useLocalDpi xmlns:a14="http://schemas.microsoft.com/office/drawing/2010/main" val="0"/>
                </a:ext>
              </a:extLst>
            </a:blip>
            <a:srcRect r="21687"/>
            <a:stretch/>
          </p:blipFill>
          <p:spPr>
            <a:xfrm>
              <a:off x="710991" y="3472389"/>
              <a:ext cx="2602321" cy="1666681"/>
            </a:xfrm>
            <a:prstGeom prst="rect">
              <a:avLst/>
            </a:prstGeom>
          </p:spPr>
        </p:pic>
      </p:grpSp>
    </p:spTree>
    <p:extLst>
      <p:ext uri="{BB962C8B-B14F-4D97-AF65-F5344CB8AC3E}">
        <p14:creationId xmlns:p14="http://schemas.microsoft.com/office/powerpoint/2010/main" val="2490239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393143" y="1877055"/>
            <a:ext cx="5392391" cy="2091113"/>
          </a:xfrm>
        </p:spPr>
        <p:txBody>
          <a:bodyPr/>
          <a:lstStyle/>
          <a:p>
            <a:r>
              <a:rPr lang="en-US" sz="5881" dirty="0"/>
              <a:t>New </a:t>
            </a:r>
            <a:r>
              <a:rPr lang="en-US" sz="5881" b="1" dirty="0">
                <a:latin typeface="Segoe UI Semibold" panose="020B0702040204020203" pitchFamily="34" charset="0"/>
                <a:cs typeface="Segoe UI Semibold" panose="020B0702040204020203" pitchFamily="34" charset="0"/>
              </a:rPr>
              <a:t>N</a:t>
            </a:r>
            <a:r>
              <a:rPr lang="en-US" sz="5881" dirty="0"/>
              <a:t> family of</a:t>
            </a:r>
            <a:br>
              <a:rPr lang="en-US" sz="5881" dirty="0"/>
            </a:br>
            <a:r>
              <a:rPr lang="en-US" sz="5881" dirty="0"/>
              <a:t>virtual machines</a:t>
            </a:r>
          </a:p>
        </p:txBody>
      </p:sp>
      <p:sp>
        <p:nvSpPr>
          <p:cNvPr id="10" name="Content Placeholder 2"/>
          <p:cNvSpPr txBox="1">
            <a:spLocks/>
          </p:cNvSpPr>
          <p:nvPr/>
        </p:nvSpPr>
        <p:spPr>
          <a:xfrm>
            <a:off x="6393143" y="3930844"/>
            <a:ext cx="5564316" cy="1677162"/>
          </a:xfrm>
          <a:prstGeom prst="rect">
            <a:avLst/>
          </a:prstGeom>
          <a:noFill/>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80">
              <a:buNone/>
            </a:pPr>
            <a:r>
              <a:rPr lang="en-US" sz="3136" dirty="0"/>
              <a:t>Latest NVIDIA GPU</a:t>
            </a:r>
          </a:p>
          <a:p>
            <a:pPr marL="0" indent="0" defTabSz="914180">
              <a:buNone/>
            </a:pPr>
            <a:r>
              <a:rPr lang="en-US" sz="3136" dirty="0"/>
              <a:t>Superfast RDMA network</a:t>
            </a:r>
          </a:p>
          <a:p>
            <a:pPr marL="0" indent="0" defTabSz="914180">
              <a:buNone/>
            </a:pPr>
            <a:r>
              <a:rPr lang="en-US" sz="3136" dirty="0"/>
              <a:t>High-end remote visualization </a:t>
            </a:r>
          </a:p>
        </p:txBody>
      </p:sp>
      <p:cxnSp>
        <p:nvCxnSpPr>
          <p:cNvPr id="4" name="Straight Connector 3"/>
          <p:cNvCxnSpPr/>
          <p:nvPr/>
        </p:nvCxnSpPr>
        <p:spPr>
          <a:xfrm>
            <a:off x="6535190" y="3793305"/>
            <a:ext cx="5078418"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2"/>
          <a:stretch>
            <a:fillRect/>
          </a:stretch>
        </p:blipFill>
        <p:spPr>
          <a:xfrm>
            <a:off x="1171519" y="4847970"/>
            <a:ext cx="4390921" cy="1853504"/>
          </a:xfrm>
          <a:prstGeom prst="rect">
            <a:avLst/>
          </a:prstGeom>
        </p:spPr>
      </p:pic>
      <p:sp>
        <p:nvSpPr>
          <p:cNvPr id="18" name="AutoShape 3"/>
          <p:cNvSpPr>
            <a:spLocks noChangeAspect="1" noChangeArrowheads="1" noTextEdit="1"/>
          </p:cNvSpPr>
          <p:nvPr/>
        </p:nvSpPr>
        <p:spPr bwMode="auto">
          <a:xfrm>
            <a:off x="5535563" y="1263206"/>
            <a:ext cx="3977495" cy="3602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1" name="Rectangle 20"/>
          <p:cNvSpPr/>
          <p:nvPr/>
        </p:nvSpPr>
        <p:spPr>
          <a:xfrm>
            <a:off x="6510297" y="1154404"/>
            <a:ext cx="3172663" cy="816249"/>
          </a:xfrm>
          <a:prstGeom prst="rect">
            <a:avLst/>
          </a:prstGeom>
        </p:spPr>
        <p:txBody>
          <a:bodyPr wrap="none">
            <a:spAutoFit/>
          </a:bodyPr>
          <a:lstStyle/>
          <a:p>
            <a:pPr defTabSz="896203"/>
            <a:r>
              <a:rPr lang="en-US" sz="4704" kern="0" dirty="0">
                <a:solidFill>
                  <a:srgbClr val="0072CC"/>
                </a:solidFill>
                <a:latin typeface="Segoe UI Semilight" panose="020B0402040204020203" pitchFamily="34" charset="0"/>
                <a:cs typeface="Segoe UI Semilight" panose="020B0402040204020203" pitchFamily="34" charset="0"/>
              </a:rPr>
              <a:t>Introducing</a:t>
            </a:r>
            <a:endParaRPr lang="en-US" sz="4704" kern="0" dirty="0">
              <a:solidFill>
                <a:sysClr val="windowText" lastClr="000000"/>
              </a:solidFill>
            </a:endParaRPr>
          </a:p>
        </p:txBody>
      </p:sp>
      <p:grpSp>
        <p:nvGrpSpPr>
          <p:cNvPr id="3" name="Group 2"/>
          <p:cNvGrpSpPr/>
          <p:nvPr/>
        </p:nvGrpSpPr>
        <p:grpSpPr>
          <a:xfrm>
            <a:off x="1400158" y="1263206"/>
            <a:ext cx="3963479" cy="3647243"/>
            <a:chOff x="2971801" y="-3598688"/>
            <a:chExt cx="4044008" cy="3721347"/>
          </a:xfrm>
        </p:grpSpPr>
        <p:sp>
          <p:nvSpPr>
            <p:cNvPr id="14" name="Rectangle 13"/>
            <p:cNvSpPr/>
            <p:nvPr/>
          </p:nvSpPr>
          <p:spPr bwMode="auto">
            <a:xfrm>
              <a:off x="3028951" y="-3522488"/>
              <a:ext cx="3724274" cy="275670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5"/>
            <p:cNvSpPr>
              <a:spLocks/>
            </p:cNvSpPr>
            <p:nvPr/>
          </p:nvSpPr>
          <p:spPr bwMode="auto">
            <a:xfrm>
              <a:off x="4138613" y="-2796200"/>
              <a:ext cx="2614612" cy="2030413"/>
            </a:xfrm>
            <a:custGeom>
              <a:avLst/>
              <a:gdLst>
                <a:gd name="T0" fmla="*/ 228 w 1647"/>
                <a:gd name="T1" fmla="*/ 0 h 1279"/>
                <a:gd name="T2" fmla="*/ 744 w 1647"/>
                <a:gd name="T3" fmla="*/ 515 h 1279"/>
                <a:gd name="T4" fmla="*/ 744 w 1647"/>
                <a:gd name="T5" fmla="*/ 33 h 1279"/>
                <a:gd name="T6" fmla="*/ 862 w 1647"/>
                <a:gd name="T7" fmla="*/ 0 h 1279"/>
                <a:gd name="T8" fmla="*/ 1647 w 1647"/>
                <a:gd name="T9" fmla="*/ 782 h 1279"/>
                <a:gd name="T10" fmla="*/ 1647 w 1647"/>
                <a:gd name="T11" fmla="*/ 1279 h 1279"/>
                <a:gd name="T12" fmla="*/ 321 w 1647"/>
                <a:gd name="T13" fmla="*/ 1279 h 1279"/>
                <a:gd name="T14" fmla="*/ 0 w 1647"/>
                <a:gd name="T15" fmla="*/ 956 h 1279"/>
                <a:gd name="T16" fmla="*/ 228 w 1647"/>
                <a:gd name="T17" fmla="*/ 0 h 1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7" h="1279">
                  <a:moveTo>
                    <a:pt x="228" y="0"/>
                  </a:moveTo>
                  <a:lnTo>
                    <a:pt x="744" y="515"/>
                  </a:lnTo>
                  <a:lnTo>
                    <a:pt x="744" y="33"/>
                  </a:lnTo>
                  <a:lnTo>
                    <a:pt x="862" y="0"/>
                  </a:lnTo>
                  <a:lnTo>
                    <a:pt x="1647" y="782"/>
                  </a:lnTo>
                  <a:lnTo>
                    <a:pt x="1647" y="1279"/>
                  </a:lnTo>
                  <a:lnTo>
                    <a:pt x="321" y="1279"/>
                  </a:lnTo>
                  <a:lnTo>
                    <a:pt x="0" y="956"/>
                  </a:lnTo>
                  <a:lnTo>
                    <a:pt x="228" y="0"/>
                  </a:lnTo>
                  <a:close/>
                </a:path>
              </a:pathLst>
            </a:custGeom>
            <a:solidFill>
              <a:srgbClr val="002060"/>
            </a:solidFill>
            <a:ln>
              <a:noFill/>
            </a:ln>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3" name="TextBox 22"/>
            <p:cNvSpPr txBox="1"/>
            <p:nvPr/>
          </p:nvSpPr>
          <p:spPr>
            <a:xfrm>
              <a:off x="3795046" y="-3255168"/>
              <a:ext cx="1921490" cy="2594623"/>
            </a:xfrm>
            <a:prstGeom prst="rect">
              <a:avLst/>
            </a:prstGeom>
            <a:noFill/>
          </p:spPr>
          <p:txBody>
            <a:bodyPr wrap="none" lIns="179238" tIns="143391" rIns="179238" bIns="143391" rtlCol="0">
              <a:spAutoFit/>
            </a:bodyPr>
            <a:lstStyle/>
            <a:p>
              <a:pPr defTabSz="896203">
                <a:lnSpc>
                  <a:spcPct val="90000"/>
                </a:lnSpc>
                <a:spcAft>
                  <a:spcPts val="588"/>
                </a:spcAft>
              </a:pPr>
              <a:r>
                <a:rPr lang="en-US" sz="16270" b="1" kern="0" dirty="0">
                  <a:gradFill>
                    <a:gsLst>
                      <a:gs pos="2917">
                        <a:schemeClr val="tx1"/>
                      </a:gs>
                      <a:gs pos="30000">
                        <a:schemeClr val="tx1"/>
                      </a:gs>
                    </a:gsLst>
                    <a:lin ang="5400000" scaled="0"/>
                  </a:gradFill>
                </a:rPr>
                <a:t>N</a:t>
              </a:r>
            </a:p>
          </p:txBody>
        </p:sp>
        <p:pic>
          <p:nvPicPr>
            <p:cNvPr id="24" name="Picture 23"/>
            <p:cNvPicPr>
              <a:picLocks noChangeAspect="1"/>
            </p:cNvPicPr>
            <p:nvPr/>
          </p:nvPicPr>
          <p:blipFill>
            <a:blip r:embed="rId3"/>
            <a:stretch>
              <a:fillRect/>
            </a:stretch>
          </p:blipFill>
          <p:spPr>
            <a:xfrm>
              <a:off x="2971801" y="-3598688"/>
              <a:ext cx="4044008" cy="3721347"/>
            </a:xfrm>
            <a:prstGeom prst="rect">
              <a:avLst/>
            </a:prstGeom>
          </p:spPr>
        </p:pic>
      </p:grpSp>
    </p:spTree>
    <p:extLst>
      <p:ext uri="{BB962C8B-B14F-4D97-AF65-F5344CB8AC3E}">
        <p14:creationId xmlns:p14="http://schemas.microsoft.com/office/powerpoint/2010/main" val="37514415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anim calcmode="lin" valueType="num">
                                      <p:cBhvr>
                                        <p:cTn id="8" dur="750" fill="hold"/>
                                        <p:tgtEl>
                                          <p:spTgt spid="16"/>
                                        </p:tgtEl>
                                        <p:attrNameLst>
                                          <p:attrName>ppt_x</p:attrName>
                                        </p:attrNameLst>
                                      </p:cBhvr>
                                      <p:tavLst>
                                        <p:tav tm="0">
                                          <p:val>
                                            <p:strVal val="#ppt_x"/>
                                          </p:val>
                                        </p:tav>
                                        <p:tav tm="100000">
                                          <p:val>
                                            <p:strVal val="#ppt_x"/>
                                          </p:val>
                                        </p:tav>
                                      </p:tavLst>
                                    </p:anim>
                                    <p:anim calcmode="lin" valueType="num">
                                      <p:cBhvr>
                                        <p:cTn id="9" dur="75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2000"/>
                            </p:stCondLst>
                            <p:childTnLst>
                              <p:par>
                                <p:cTn id="15" presetID="10" presetClass="entr" presetSubtype="0"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250"/>
                                        <p:tgtEl>
                                          <p:spTgt spid="2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10" presetClass="entr" presetSubtype="0" fill="hold" nodeType="withEffect">
                                  <p:stCondLst>
                                    <p:cond delay="25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2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Straight Connector 67"/>
          <p:cNvCxnSpPr/>
          <p:nvPr/>
        </p:nvCxnSpPr>
        <p:spPr>
          <a:xfrm>
            <a:off x="865" y="3443449"/>
            <a:ext cx="12187096"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1293812" y="304800"/>
            <a:ext cx="3086999" cy="1107996"/>
          </a:xfrm>
          <a:prstGeom prst="rect">
            <a:avLst/>
          </a:prstGeom>
          <a:noFill/>
        </p:spPr>
        <p:txBody>
          <a:bodyPr wrap="none" rtlCol="0">
            <a:spAutoFit/>
          </a:bodyPr>
          <a:lstStyle/>
          <a:p>
            <a:r>
              <a:rPr lang="en-US" sz="6600" dirty="0">
                <a:latin typeface="+mj-lt"/>
              </a:rPr>
              <a:t>Partners</a:t>
            </a:r>
          </a:p>
        </p:txBody>
      </p:sp>
      <p:grpSp>
        <p:nvGrpSpPr>
          <p:cNvPr id="70" name="Group 69"/>
          <p:cNvGrpSpPr/>
          <p:nvPr/>
        </p:nvGrpSpPr>
        <p:grpSpPr>
          <a:xfrm>
            <a:off x="198788" y="304800"/>
            <a:ext cx="11882585" cy="6304506"/>
            <a:chOff x="198788" y="304800"/>
            <a:chExt cx="11882585" cy="6304506"/>
          </a:xfrm>
        </p:grpSpPr>
        <p:grpSp>
          <p:nvGrpSpPr>
            <p:cNvPr id="67" name="Group 66"/>
            <p:cNvGrpSpPr/>
            <p:nvPr/>
          </p:nvGrpSpPr>
          <p:grpSpPr>
            <a:xfrm>
              <a:off x="198788" y="304800"/>
              <a:ext cx="11882585" cy="6304506"/>
              <a:chOff x="198788" y="304800"/>
              <a:chExt cx="11882585" cy="6304506"/>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4069" y="1295812"/>
                <a:ext cx="1219328" cy="114210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7212" y="2369859"/>
                <a:ext cx="1147816" cy="794700"/>
              </a:xfrm>
              <a:prstGeom prst="rect">
                <a:avLst/>
              </a:prstGeom>
            </p:spPr>
          </p:pic>
          <p:pic>
            <p:nvPicPr>
              <p:cNvPr id="7" name="Picture 6"/>
              <p:cNvPicPr>
                <a:picLocks noChangeAspect="1"/>
              </p:cNvPicPr>
              <p:nvPr/>
            </p:nvPicPr>
            <p:blipFill>
              <a:blip r:embed="rId5"/>
              <a:stretch>
                <a:fillRect/>
              </a:stretch>
            </p:blipFill>
            <p:spPr>
              <a:xfrm>
                <a:off x="2212086" y="5181600"/>
                <a:ext cx="1011584" cy="380704"/>
              </a:xfrm>
              <a:prstGeom prst="rect">
                <a:avLst/>
              </a:prstGeom>
            </p:spPr>
          </p:pic>
          <p:pic>
            <p:nvPicPr>
              <p:cNvPr id="8" name="Picture 7"/>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609523" y="666759"/>
                <a:ext cx="1744395" cy="400041"/>
              </a:xfrm>
              <a:prstGeom prst="rect">
                <a:avLst/>
              </a:prstGeom>
              <a:noFill/>
              <a:ln>
                <a:noFill/>
              </a:ln>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04782" y="4103761"/>
                <a:ext cx="661156" cy="682494"/>
              </a:xfrm>
              <a:prstGeom prst="rect">
                <a:avLst/>
              </a:prstGeom>
              <a:noFill/>
              <a:ln>
                <a:noFill/>
              </a:ln>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0897" y="1958974"/>
                <a:ext cx="1245526" cy="360787"/>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23212" y="524652"/>
                <a:ext cx="945500" cy="465948"/>
              </a:xfrm>
              <a:prstGeom prst="rect">
                <a:avLst/>
              </a:prstGeom>
              <a:noFill/>
              <a:ln>
                <a:noFill/>
              </a:ln>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05263" y="4133196"/>
                <a:ext cx="1727549" cy="412533"/>
              </a:xfrm>
              <a:prstGeom prst="rect">
                <a:avLst/>
              </a:prstGeom>
              <a:noFill/>
              <a:ln>
                <a:noFill/>
              </a:ln>
            </p:spPr>
          </p:pic>
          <p:pic>
            <p:nvPicPr>
              <p:cNvPr id="13" name="Picture 12"/>
              <p:cNvPicPr>
                <a:picLocks noChangeAspect="1"/>
              </p:cNvPicPr>
              <p:nvPr/>
            </p:nvPicPr>
            <p:blipFill rotWithShape="1">
              <a:blip r:embed="rId11" cstate="print">
                <a:extLst>
                  <a:ext uri="{28A0092B-C50C-407E-A947-70E740481C1C}">
                    <a14:useLocalDpi xmlns:a14="http://schemas.microsoft.com/office/drawing/2010/main" val="0"/>
                  </a:ext>
                </a:extLst>
              </a:blip>
              <a:stretch/>
            </p:blipFill>
            <p:spPr>
              <a:xfrm>
                <a:off x="5213336" y="1345134"/>
                <a:ext cx="1727518" cy="721574"/>
              </a:xfrm>
              <a:prstGeom prst="rect">
                <a:avLst/>
              </a:prstGeom>
            </p:spPr>
          </p:pic>
          <p:pic>
            <p:nvPicPr>
              <p:cNvPr id="14" name="Picture 13"/>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230270" y="4794689"/>
                <a:ext cx="1392234" cy="350136"/>
              </a:xfrm>
              <a:prstGeom prst="rect">
                <a:avLst/>
              </a:prstGeom>
            </p:spPr>
          </p:pic>
          <p:pic>
            <p:nvPicPr>
              <p:cNvPr id="15" name="Picture 14"/>
              <p:cNvPicPr>
                <a:picLocks noChangeAspect="1"/>
              </p:cNvPicPr>
              <p:nvPr/>
            </p:nvPicPr>
            <p:blipFill rotWithShape="1">
              <a:blip r:embed="rId13" cstate="screen">
                <a:extLst>
                  <a:ext uri="{28A0092B-C50C-407E-A947-70E740481C1C}">
                    <a14:useLocalDpi xmlns:a14="http://schemas.microsoft.com/office/drawing/2010/main" val="0"/>
                  </a:ext>
                </a:extLst>
              </a:blip>
              <a:srcRect/>
              <a:stretch/>
            </p:blipFill>
            <p:spPr>
              <a:xfrm>
                <a:off x="4428810" y="4613676"/>
                <a:ext cx="551229" cy="510308"/>
              </a:xfrm>
              <a:prstGeom prst="rect">
                <a:avLst/>
              </a:prstGeom>
            </p:spPr>
          </p:pic>
          <p:sp>
            <p:nvSpPr>
              <p:cNvPr id="16" name="Freeform 5"/>
              <p:cNvSpPr>
                <a:spLocks noChangeAspect="1" noEditPoints="1"/>
              </p:cNvSpPr>
              <p:nvPr/>
            </p:nvSpPr>
            <p:spPr bwMode="auto">
              <a:xfrm>
                <a:off x="1874242" y="4714339"/>
                <a:ext cx="670869" cy="314861"/>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68217A"/>
                  </a:solidFill>
                </a:endParaRPr>
              </a:p>
            </p:txBody>
          </p:sp>
          <p:pic>
            <p:nvPicPr>
              <p:cNvPr id="17" name="Picture 16"/>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3147239" y="4719955"/>
                <a:ext cx="1018481" cy="300322"/>
              </a:xfrm>
              <a:prstGeom prst="rect">
                <a:avLst/>
              </a:prstGeom>
            </p:spPr>
          </p:pic>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5364140" y="4898678"/>
                <a:ext cx="1077682" cy="233687"/>
              </a:xfrm>
              <a:prstGeom prst="rect">
                <a:avLst/>
              </a:prstGeom>
            </p:spPr>
          </p:pic>
          <p:pic>
            <p:nvPicPr>
              <p:cNvPr id="19" name="Picture 18"/>
              <p:cNvPicPr>
                <a:picLocks noChangeAspect="1"/>
              </p:cNvPicPr>
              <p:nvPr/>
            </p:nvPicPr>
            <p:blipFill>
              <a:blip r:embed="rId16"/>
              <a:stretch>
                <a:fillRect/>
              </a:stretch>
            </p:blipFill>
            <p:spPr>
              <a:xfrm>
                <a:off x="8381525" y="4750096"/>
                <a:ext cx="1731356" cy="344548"/>
              </a:xfrm>
              <a:prstGeom prst="rect">
                <a:avLst/>
              </a:prstGeom>
              <a:noFill/>
              <a:ln>
                <a:noFill/>
              </a:ln>
            </p:spPr>
          </p:pic>
          <p:pic>
            <p:nvPicPr>
              <p:cNvPr id="20" name="Picture 19"/>
              <p:cNvPicPr>
                <a:picLocks noChangeAspect="1"/>
              </p:cNvPicPr>
              <p:nvPr/>
            </p:nvPicPr>
            <p:blipFill>
              <a:blip r:embed="rId17"/>
              <a:stretch>
                <a:fillRect/>
              </a:stretch>
            </p:blipFill>
            <p:spPr>
              <a:xfrm>
                <a:off x="6768692" y="4740238"/>
                <a:ext cx="1040031" cy="340200"/>
              </a:xfrm>
              <a:prstGeom prst="rect">
                <a:avLst/>
              </a:prstGeom>
              <a:noFill/>
              <a:ln>
                <a:noFill/>
              </a:ln>
            </p:spPr>
          </p:pic>
          <p:pic>
            <p:nvPicPr>
              <p:cNvPr id="21" name="Picture 2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520075" y="5099505"/>
                <a:ext cx="1225948" cy="199439"/>
              </a:xfrm>
              <a:prstGeom prst="rect">
                <a:avLst/>
              </a:prstGeom>
            </p:spPr>
          </p:pic>
          <p:pic>
            <p:nvPicPr>
              <p:cNvPr id="22" name="Picture 21"/>
              <p:cNvPicPr>
                <a:picLocks noChangeAspect="1"/>
              </p:cNvPicPr>
              <p:nvPr/>
            </p:nvPicPr>
            <p:blipFill>
              <a:blip r:embed="rId19"/>
              <a:stretch>
                <a:fillRect/>
              </a:stretch>
            </p:blipFill>
            <p:spPr>
              <a:xfrm>
                <a:off x="2537382" y="3740329"/>
                <a:ext cx="1297514" cy="277378"/>
              </a:xfrm>
              <a:prstGeom prst="rect">
                <a:avLst/>
              </a:prstGeom>
              <a:noFill/>
              <a:ln>
                <a:noFill/>
              </a:ln>
            </p:spPr>
          </p:pic>
          <p:pic>
            <p:nvPicPr>
              <p:cNvPr id="23" name="Picture 22"/>
              <p:cNvPicPr>
                <a:picLocks noChangeAspect="1"/>
              </p:cNvPicPr>
              <p:nvPr/>
            </p:nvPicPr>
            <p:blipFill>
              <a:blip r:embed="rId20"/>
              <a:stretch>
                <a:fillRect/>
              </a:stretch>
            </p:blipFill>
            <p:spPr>
              <a:xfrm>
                <a:off x="6612456" y="5452929"/>
                <a:ext cx="1196267" cy="374514"/>
              </a:xfrm>
              <a:prstGeom prst="rect">
                <a:avLst/>
              </a:prstGeom>
              <a:noFill/>
              <a:ln>
                <a:noFill/>
              </a:ln>
            </p:spPr>
          </p:pic>
          <p:pic>
            <p:nvPicPr>
              <p:cNvPr id="24" name="Picture 2"/>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21795" b="16666"/>
              <a:stretch/>
            </p:blipFill>
            <p:spPr bwMode="auto">
              <a:xfrm>
                <a:off x="379412" y="6107904"/>
                <a:ext cx="599780" cy="369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233448" y="6096000"/>
                <a:ext cx="785164" cy="230071"/>
              </a:xfrm>
              <a:prstGeom prst="rect">
                <a:avLst/>
              </a:prstGeom>
            </p:spPr>
          </p:pic>
          <p:pic>
            <p:nvPicPr>
              <p:cNvPr id="26" name="Picture 4" descr="also digital logo"/>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565217" y="6019800"/>
                <a:ext cx="938395" cy="267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2" descr="http://norton.symantec.com/norton/ps/images/smb/logo_symantec_tagline.png"/>
              <p:cNvPicPr>
                <a:picLocks noChangeAspect="1" noChangeArrowheads="1"/>
              </p:cNvPicPr>
              <p:nvPr/>
            </p:nvPicPr>
            <p:blipFill rotWithShape="1">
              <a:blip r:embed="rId24">
                <a:extLst>
                  <a:ext uri="{28A0092B-C50C-407E-A947-70E740481C1C}">
                    <a14:useLocalDpi xmlns:a14="http://schemas.microsoft.com/office/drawing/2010/main" val="0"/>
                  </a:ext>
                </a:extLst>
              </a:blip>
              <a:srcRect b="-9096"/>
              <a:stretch/>
            </p:blipFill>
            <p:spPr bwMode="auto">
              <a:xfrm>
                <a:off x="3424373" y="5502610"/>
                <a:ext cx="1482694" cy="4206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text"/>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80469" y="6177859"/>
                <a:ext cx="1348272" cy="431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26"/>
              <a:stretch>
                <a:fillRect/>
              </a:stretch>
            </p:blipFill>
            <p:spPr>
              <a:xfrm>
                <a:off x="6738153" y="6019800"/>
                <a:ext cx="1318236" cy="433393"/>
              </a:xfrm>
              <a:prstGeom prst="rect">
                <a:avLst/>
              </a:prstGeom>
            </p:spPr>
          </p:pic>
          <p:pic>
            <p:nvPicPr>
              <p:cNvPr id="30" name="Picture 29"/>
              <p:cNvPicPr>
                <a:picLocks noChangeAspect="1"/>
              </p:cNvPicPr>
              <p:nvPr/>
            </p:nvPicPr>
            <p:blipFill>
              <a:blip r:embed="rId27"/>
              <a:stretch>
                <a:fillRect/>
              </a:stretch>
            </p:blipFill>
            <p:spPr>
              <a:xfrm>
                <a:off x="8546337" y="6038401"/>
                <a:ext cx="539313" cy="514799"/>
              </a:xfrm>
              <a:prstGeom prst="rect">
                <a:avLst/>
              </a:prstGeom>
            </p:spPr>
          </p:pic>
          <p:pic>
            <p:nvPicPr>
              <p:cNvPr id="31" name="Picture 2" descr="https://cloudant.com/wp-content/themes/cloudant/images/cloudant_logo_2012_retina.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138381" y="1237598"/>
                <a:ext cx="1269996" cy="36285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866500" y="3219427"/>
                <a:ext cx="1013683" cy="441966"/>
              </a:xfrm>
              <a:prstGeom prst="rect">
                <a:avLst/>
              </a:prstGeom>
            </p:spPr>
          </p:pic>
          <p:pic>
            <p:nvPicPr>
              <p:cNvPr id="33" name="Picture 32"/>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5858" y="3311437"/>
                <a:ext cx="1543700" cy="346163"/>
              </a:xfrm>
              <a:prstGeom prst="rect">
                <a:avLst/>
              </a:prstGeom>
            </p:spPr>
          </p:pic>
          <p:pic>
            <p:nvPicPr>
              <p:cNvPr id="34" name="Picture 2" descr="http://www.customerthermometer.com/voiceofthecustomer/wp-content/uploads/2012/03/bt-logo.png"/>
              <p:cNvPicPr>
                <a:picLocks noChangeAspect="1" noChangeArrowheads="1"/>
              </p:cNvPicPr>
              <p:nvPr/>
            </p:nvPicPr>
            <p:blipFill>
              <a:blip r:embed="rId31" cstate="screen">
                <a:extLst>
                  <a:ext uri="{28A0092B-C50C-407E-A947-70E740481C1C}">
                    <a14:useLocalDpi xmlns:a14="http://schemas.microsoft.com/office/drawing/2010/main" val="0"/>
                  </a:ext>
                </a:extLst>
              </a:blip>
              <a:srcRect/>
              <a:stretch>
                <a:fillRect/>
              </a:stretch>
            </p:blipFill>
            <p:spPr bwMode="auto">
              <a:xfrm>
                <a:off x="8368889" y="2933858"/>
                <a:ext cx="829128" cy="39627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p:cNvPicPr>
                <a:picLocks noChangeAspect="1"/>
              </p:cNvPicPr>
              <p:nvPr/>
            </p:nvPicPr>
            <p:blipFill>
              <a:blip r:embed="rId32"/>
              <a:stretch>
                <a:fillRect/>
              </a:stretch>
            </p:blipFill>
            <p:spPr>
              <a:xfrm>
                <a:off x="10328818" y="458773"/>
                <a:ext cx="1415036" cy="531827"/>
              </a:xfrm>
              <a:prstGeom prst="rect">
                <a:avLst/>
              </a:prstGeom>
            </p:spPr>
          </p:pic>
          <p:pic>
            <p:nvPicPr>
              <p:cNvPr id="36" name="Picture 35"/>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284412" y="4393798"/>
                <a:ext cx="887449" cy="254402"/>
              </a:xfrm>
              <a:prstGeom prst="rect">
                <a:avLst/>
              </a:prstGeom>
            </p:spPr>
          </p:pic>
          <p:pic>
            <p:nvPicPr>
              <p:cNvPr id="37" name="Picture 36"/>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9787201" y="3843146"/>
                <a:ext cx="882483" cy="661862"/>
              </a:xfrm>
              <a:prstGeom prst="rect">
                <a:avLst/>
              </a:prstGeom>
            </p:spPr>
          </p:pic>
          <p:pic>
            <p:nvPicPr>
              <p:cNvPr id="38" name="Picture 2"/>
              <p:cNvPicPr>
                <a:picLocks noChangeAspect="1" noChangeArrowheads="1"/>
              </p:cNvPicPr>
              <p:nvPr/>
            </p:nvPicPr>
            <p:blipFill>
              <a:blip r:embed="rId35" cstate="print">
                <a:extLst>
                  <a:ext uri="{28A0092B-C50C-407E-A947-70E740481C1C}">
                    <a14:useLocalDpi xmlns:a14="http://schemas.microsoft.com/office/drawing/2010/main" val="0"/>
                  </a:ext>
                </a:extLst>
              </a:blip>
              <a:stretch>
                <a:fillRect/>
              </a:stretch>
            </p:blipFill>
            <p:spPr bwMode="auto">
              <a:xfrm>
                <a:off x="8808329" y="2196281"/>
                <a:ext cx="1284767" cy="310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8"/>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913566" y="1470074"/>
                <a:ext cx="711288" cy="711288"/>
              </a:xfrm>
              <a:prstGeom prst="rect">
                <a:avLst/>
              </a:prstGeom>
            </p:spPr>
          </p:pic>
          <p:pic>
            <p:nvPicPr>
              <p:cNvPr id="40" name="Picture 39"/>
              <p:cNvPicPr>
                <a:picLocks noChangeAspect="1"/>
              </p:cNvPicPr>
              <p:nvPr/>
            </p:nvPicPr>
            <p:blipFill>
              <a:blip r:embed="rId37"/>
              <a:stretch>
                <a:fillRect/>
              </a:stretch>
            </p:blipFill>
            <p:spPr>
              <a:xfrm>
                <a:off x="9947047" y="5562831"/>
                <a:ext cx="536721" cy="622595"/>
              </a:xfrm>
              <a:prstGeom prst="rect">
                <a:avLst/>
              </a:prstGeom>
            </p:spPr>
          </p:pic>
          <p:pic>
            <p:nvPicPr>
              <p:cNvPr id="41" name="Picture 40"/>
              <p:cNvPicPr>
                <a:picLocks noChangeAspect="1"/>
              </p:cNvPicPr>
              <p:nvPr/>
            </p:nvPicPr>
            <p:blipFill>
              <a:blip r:embed="rId38"/>
              <a:stretch>
                <a:fillRect/>
              </a:stretch>
            </p:blipFill>
            <p:spPr>
              <a:xfrm>
                <a:off x="5309875" y="5515854"/>
                <a:ext cx="992139" cy="347989"/>
              </a:xfrm>
              <a:prstGeom prst="rect">
                <a:avLst/>
              </a:prstGeom>
            </p:spPr>
          </p:pic>
          <p:pic>
            <p:nvPicPr>
              <p:cNvPr id="42" name="Picture 41"/>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8265896" y="5564434"/>
                <a:ext cx="910414" cy="263009"/>
              </a:xfrm>
              <a:prstGeom prst="rect">
                <a:avLst/>
              </a:prstGeom>
            </p:spPr>
          </p:pic>
          <p:pic>
            <p:nvPicPr>
              <p:cNvPr id="43" name="Picture 42"/>
              <p:cNvPicPr>
                <a:picLocks noChangeAspect="1"/>
              </p:cNvPicPr>
              <p:nvPr/>
            </p:nvPicPr>
            <p:blipFill>
              <a:blip r:embed="rId40"/>
              <a:stretch>
                <a:fillRect/>
              </a:stretch>
            </p:blipFill>
            <p:spPr>
              <a:xfrm>
                <a:off x="977939" y="5410200"/>
                <a:ext cx="925473" cy="394861"/>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523966" y="304800"/>
                <a:ext cx="1246846" cy="884127"/>
              </a:xfrm>
              <a:prstGeom prst="rect">
                <a:avLst/>
              </a:prstGeom>
            </p:spPr>
          </p:pic>
          <p:pic>
            <p:nvPicPr>
              <p:cNvPr id="45" name="Picture 4" descr="http://endzonerealtycom.r.worldssl.net/wp-content/uploads/2013/06/DotLoop-vs-zipForm-DocuSign-Cartavi.png"/>
              <p:cNvPicPr>
                <a:picLocks noChangeAspect="1" noChangeArrowheads="1"/>
              </p:cNvPicPr>
              <p:nvPr/>
            </p:nvPicPr>
            <p:blipFill rotWithShape="1">
              <a:blip r:embed="rId4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5205" y="3953686"/>
                <a:ext cx="1884471" cy="4659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Dell Softwar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0632949" y="1765419"/>
                <a:ext cx="1152525" cy="47625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ww1.prweb.com/prfiles/2011/09/09/9778631/gI_74134_hanuLogo_withTagline.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948904" y="1732192"/>
                <a:ext cx="1005843" cy="55341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0882729" y="5774132"/>
                <a:ext cx="1079946" cy="461905"/>
              </a:xfrm>
              <a:prstGeom prst="rect">
                <a:avLst/>
              </a:prstGeom>
            </p:spPr>
          </p:pic>
          <p:pic>
            <p:nvPicPr>
              <p:cNvPr id="49" name="Picture 4" descr="custom software applications in the cloud">
                <a:hlinkClick r:id="rId46"/>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732212" y="3762583"/>
                <a:ext cx="1223072" cy="60503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a:blip r:embed="rId48"/>
              <a:stretch>
                <a:fillRect/>
              </a:stretch>
            </p:blipFill>
            <p:spPr>
              <a:xfrm>
                <a:off x="6189357" y="2567474"/>
                <a:ext cx="1833425" cy="231195"/>
              </a:xfrm>
              <a:prstGeom prst="rect">
                <a:avLst/>
              </a:prstGeom>
            </p:spPr>
          </p:pic>
          <p:pic>
            <p:nvPicPr>
              <p:cNvPr id="51" name="Picture 6" descr="Dot Net Solutions">
                <a:hlinkClick r:id="rId49"/>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9780797" y="2815286"/>
                <a:ext cx="754647" cy="68706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p:cNvPicPr>
                <a:picLocks noChangeAspect="1"/>
              </p:cNvPicPr>
              <p:nvPr/>
            </p:nvPicPr>
            <p:blipFill>
              <a:blip r:embed="rId51"/>
              <a:stretch>
                <a:fillRect/>
              </a:stretch>
            </p:blipFill>
            <p:spPr>
              <a:xfrm>
                <a:off x="6664407" y="3090897"/>
                <a:ext cx="1216566" cy="481423"/>
              </a:xfrm>
              <a:prstGeom prst="rect">
                <a:avLst/>
              </a:prstGeom>
            </p:spPr>
          </p:pic>
          <p:pic>
            <p:nvPicPr>
              <p:cNvPr id="53" name="Picture 10" descr="Home"/>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98788" y="2448254"/>
                <a:ext cx="1317269" cy="40324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p:cNvPicPr>
                <a:picLocks noChangeAspect="1"/>
              </p:cNvPicPr>
              <p:nvPr/>
            </p:nvPicPr>
            <p:blipFill>
              <a:blip r:embed="rId53"/>
              <a:stretch>
                <a:fillRect/>
              </a:stretch>
            </p:blipFill>
            <p:spPr>
              <a:xfrm>
                <a:off x="3198812" y="2513123"/>
                <a:ext cx="999732" cy="409339"/>
              </a:xfrm>
              <a:prstGeom prst="rect">
                <a:avLst/>
              </a:prstGeom>
            </p:spPr>
          </p:pic>
          <p:pic>
            <p:nvPicPr>
              <p:cNvPr id="55" name="Picture 54"/>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8513089" y="1567836"/>
                <a:ext cx="1301141" cy="481423"/>
              </a:xfrm>
              <a:prstGeom prst="rect">
                <a:avLst/>
              </a:prstGeom>
            </p:spPr>
          </p:pic>
          <p:pic>
            <p:nvPicPr>
              <p:cNvPr id="56" name="Picture 55"/>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8990012" y="511046"/>
                <a:ext cx="1034406" cy="403354"/>
              </a:xfrm>
              <a:prstGeom prst="rect">
                <a:avLst/>
              </a:prstGeom>
            </p:spPr>
          </p:pic>
          <p:pic>
            <p:nvPicPr>
              <p:cNvPr id="57" name="Picture 56"/>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646612" y="2514600"/>
                <a:ext cx="1073441" cy="273240"/>
              </a:xfrm>
              <a:prstGeom prst="rect">
                <a:avLst/>
              </a:prstGeom>
            </p:spPr>
          </p:pic>
          <p:pic>
            <p:nvPicPr>
              <p:cNvPr id="58" name="Picture 57" descr="http://diyblogger.net/wp-content/uploads/2012/12/sendgrid.jpeg"/>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4805488" y="3120522"/>
                <a:ext cx="1582572" cy="48268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9980612" y="1197458"/>
                <a:ext cx="1531414" cy="402742"/>
              </a:xfrm>
              <a:prstGeom prst="rect">
                <a:avLst/>
              </a:prstGeom>
            </p:spPr>
          </p:pic>
          <p:pic>
            <p:nvPicPr>
              <p:cNvPr id="60" name="Picture 59"/>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7566391" y="3766829"/>
                <a:ext cx="1618981" cy="437125"/>
              </a:xfrm>
              <a:prstGeom prst="rect">
                <a:avLst/>
              </a:prstGeom>
            </p:spPr>
          </p:pic>
          <p:pic>
            <p:nvPicPr>
              <p:cNvPr id="61" name="Picture 60"/>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10747225" y="2691890"/>
                <a:ext cx="1334148" cy="889432"/>
              </a:xfrm>
              <a:prstGeom prst="rect">
                <a:avLst/>
              </a:prstGeom>
            </p:spPr>
          </p:pic>
        </p:grpSp>
        <p:pic>
          <p:nvPicPr>
            <p:cNvPr id="1026" name="Picture 6" descr="Slides Master - 51.jpg"/>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5481720" y="3754290"/>
              <a:ext cx="836331" cy="92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7090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1000"/>
                                        <p:tgtEl>
                                          <p:spTgt spid="4"/>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1250"/>
                            </p:stCondLst>
                            <p:childTnLst>
                              <p:par>
                                <p:cTn id="12" presetID="10" presetClass="entr" presetSubtype="0" fill="hold" nodeType="after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p:cNvGrpSpPr/>
          <p:nvPr/>
        </p:nvGrpSpPr>
        <p:grpSpPr>
          <a:xfrm>
            <a:off x="350938" y="2035926"/>
            <a:ext cx="11668151" cy="4619303"/>
            <a:chOff x="1413630" y="2465975"/>
            <a:chExt cx="10262677" cy="406289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633252" y="5745421"/>
              <a:ext cx="742759" cy="24132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391" y="6186926"/>
              <a:ext cx="576066" cy="236753"/>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382307" y="5786856"/>
              <a:ext cx="950666" cy="239085"/>
            </a:xfrm>
            <a:prstGeom prst="rect">
              <a:avLst/>
            </a:prstGeom>
          </p:spPr>
        </p:pic>
        <p:pic>
          <p:nvPicPr>
            <p:cNvPr id="6" name="Picture 5"/>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10895425" y="4950541"/>
              <a:ext cx="317992" cy="181523"/>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615287" y="2673378"/>
              <a:ext cx="304348" cy="360860"/>
            </a:xfrm>
            <a:prstGeom prst="rect">
              <a:avLst/>
            </a:prstGeom>
          </p:spPr>
        </p:pic>
        <p:pic>
          <p:nvPicPr>
            <p:cNvPr id="8" name="Picture 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413630" y="5802993"/>
              <a:ext cx="449307" cy="185946"/>
            </a:xfrm>
            <a:prstGeom prst="rect">
              <a:avLst/>
            </a:prstGeom>
          </p:spPr>
        </p:pic>
        <p:pic>
          <p:nvPicPr>
            <p:cNvPr id="9" name="Picture 8"/>
            <p:cNvPicPr>
              <a:picLocks noChangeAspect="1"/>
            </p:cNvPicPr>
            <p:nvPr/>
          </p:nvPicPr>
          <p:blipFill rotWithShape="1">
            <a:blip r:embed="rId8" cstate="screen">
              <a:extLst>
                <a:ext uri="{28A0092B-C50C-407E-A947-70E740481C1C}">
                  <a14:useLocalDpi xmlns:a14="http://schemas.microsoft.com/office/drawing/2010/main" val="0"/>
                </a:ext>
              </a:extLst>
            </a:blip>
            <a:srcRect/>
            <a:stretch/>
          </p:blipFill>
          <p:spPr>
            <a:xfrm>
              <a:off x="9582718" y="4917035"/>
              <a:ext cx="890413" cy="193080"/>
            </a:xfrm>
            <a:prstGeom prst="rect">
              <a:avLst/>
            </a:prstGeom>
          </p:spPr>
        </p:pic>
        <p:pic>
          <p:nvPicPr>
            <p:cNvPr id="10" name="Picture 9"/>
            <p:cNvPicPr>
              <a:picLocks noChangeAspect="1"/>
            </p:cNvPicPr>
            <p:nvPr/>
          </p:nvPicPr>
          <p:blipFill rotWithShape="1">
            <a:blip r:embed="rId9" cstate="print">
              <a:extLst>
                <a:ext uri="{28A0092B-C50C-407E-A947-70E740481C1C}">
                  <a14:useLocalDpi xmlns:a14="http://schemas.microsoft.com/office/drawing/2010/main" val="0"/>
                </a:ext>
              </a:extLst>
            </a:blip>
            <a:srcRect l="8345" t="16528" r="9409" b="18180"/>
            <a:stretch/>
          </p:blipFill>
          <p:spPr>
            <a:xfrm>
              <a:off x="9469712" y="3641055"/>
              <a:ext cx="625645" cy="219382"/>
            </a:xfrm>
            <a:prstGeom prst="rect">
              <a:avLst/>
            </a:prstGeom>
          </p:spPr>
        </p:pic>
        <p:pic>
          <p:nvPicPr>
            <p:cNvPr id="11" name="Picture 10"/>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7691996" y="6212087"/>
              <a:ext cx="342180" cy="316778"/>
            </a:xfrm>
            <a:prstGeom prst="rect">
              <a:avLst/>
            </a:prstGeom>
          </p:spPr>
        </p:pic>
        <p:pic>
          <p:nvPicPr>
            <p:cNvPr id="12" name="Picture 11"/>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11380210" y="5644359"/>
              <a:ext cx="296097" cy="346413"/>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21831" y="4114431"/>
              <a:ext cx="1036125" cy="159377"/>
            </a:xfrm>
            <a:prstGeom prst="rect">
              <a:avLst/>
            </a:prstGeom>
          </p:spPr>
        </p:pic>
        <p:pic>
          <p:nvPicPr>
            <p:cNvPr id="14" name="Picture 13"/>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1552944" y="6149507"/>
              <a:ext cx="668105" cy="199806"/>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28236" y="4981670"/>
              <a:ext cx="406658" cy="256889"/>
            </a:xfrm>
            <a:prstGeom prst="rect">
              <a:avLst/>
            </a:prstGeom>
          </p:spPr>
        </p:pic>
        <p:sp>
          <p:nvSpPr>
            <p:cNvPr id="16" name="Freeform 5"/>
            <p:cNvSpPr>
              <a:spLocks noChangeAspect="1" noEditPoints="1"/>
            </p:cNvSpPr>
            <p:nvPr/>
          </p:nvSpPr>
          <p:spPr bwMode="auto">
            <a:xfrm>
              <a:off x="5697628" y="2465975"/>
              <a:ext cx="458094" cy="214998"/>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68217A"/>
                </a:solidFill>
              </a:endParaRPr>
            </a:p>
          </p:txBody>
        </p:sp>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10633777" y="4610883"/>
              <a:ext cx="667550" cy="150144"/>
            </a:xfrm>
            <a:prstGeom prst="rect">
              <a:avLst/>
            </a:prstGeom>
          </p:spPr>
        </p:pic>
        <p:pic>
          <p:nvPicPr>
            <p:cNvPr id="19" name="Picture 1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300878" y="5151438"/>
              <a:ext cx="329653" cy="315657"/>
            </a:xfrm>
            <a:prstGeom prst="rect">
              <a:avLst/>
            </a:prstGeom>
          </p:spPr>
        </p:pic>
        <p:pic>
          <p:nvPicPr>
            <p:cNvPr id="20" name="Picture 19"/>
            <p:cNvPicPr>
              <a:picLocks noChangeAspect="1"/>
            </p:cNvPicPr>
            <p:nvPr/>
          </p:nvPicPr>
          <p:blipFill>
            <a:blip r:embed="rId17"/>
            <a:stretch>
              <a:fillRect/>
            </a:stretch>
          </p:blipFill>
          <p:spPr>
            <a:xfrm>
              <a:off x="1953112" y="5708487"/>
              <a:ext cx="348614" cy="213640"/>
            </a:xfrm>
            <a:prstGeom prst="rect">
              <a:avLst/>
            </a:prstGeom>
            <a:noFill/>
            <a:ln>
              <a:noFill/>
            </a:ln>
          </p:spPr>
        </p:pic>
        <p:pic>
          <p:nvPicPr>
            <p:cNvPr id="21" name="Picture 20"/>
            <p:cNvPicPr>
              <a:picLocks noChangeAspect="1"/>
            </p:cNvPicPr>
            <p:nvPr/>
          </p:nvPicPr>
          <p:blipFill>
            <a:blip r:embed="rId18"/>
            <a:stretch>
              <a:fillRect/>
            </a:stretch>
          </p:blipFill>
          <p:spPr>
            <a:xfrm>
              <a:off x="8301027" y="3310830"/>
              <a:ext cx="974587" cy="208344"/>
            </a:xfrm>
            <a:prstGeom prst="rect">
              <a:avLst/>
            </a:prstGeom>
            <a:noFill/>
            <a:ln>
              <a:noFill/>
            </a:ln>
          </p:spPr>
        </p:pic>
        <p:pic>
          <p:nvPicPr>
            <p:cNvPr id="22" name="Picture 21"/>
            <p:cNvPicPr>
              <a:picLocks noChangeAspect="1"/>
            </p:cNvPicPr>
            <p:nvPr/>
          </p:nvPicPr>
          <p:blipFill>
            <a:blip r:embed="rId19"/>
            <a:stretch>
              <a:fillRect/>
            </a:stretch>
          </p:blipFill>
          <p:spPr>
            <a:xfrm>
              <a:off x="2359347" y="5194639"/>
              <a:ext cx="432169" cy="350597"/>
            </a:xfrm>
            <a:prstGeom prst="rect">
              <a:avLst/>
            </a:prstGeom>
            <a:noFill/>
            <a:ln>
              <a:noFill/>
            </a:ln>
          </p:spPr>
        </p:pic>
        <p:pic>
          <p:nvPicPr>
            <p:cNvPr id="23" name="Picture 22"/>
            <p:cNvPicPr>
              <a:picLocks noChangeAspect="1"/>
            </p:cNvPicPr>
            <p:nvPr/>
          </p:nvPicPr>
          <p:blipFill>
            <a:blip r:embed="rId20"/>
            <a:stretch>
              <a:fillRect/>
            </a:stretch>
          </p:blipFill>
          <p:spPr>
            <a:xfrm>
              <a:off x="4072193" y="4670366"/>
              <a:ext cx="892782" cy="214570"/>
            </a:xfrm>
            <a:prstGeom prst="rect">
              <a:avLst/>
            </a:prstGeom>
            <a:noFill/>
            <a:ln>
              <a:noFill/>
            </a:ln>
          </p:spPr>
        </p:pic>
        <p:pic>
          <p:nvPicPr>
            <p:cNvPr id="24" name="Picture 23"/>
            <p:cNvPicPr>
              <a:picLocks noChangeAspect="1"/>
            </p:cNvPicPr>
            <p:nvPr/>
          </p:nvPicPr>
          <p:blipFill>
            <a:blip r:embed="rId21"/>
            <a:stretch>
              <a:fillRect/>
            </a:stretch>
          </p:blipFill>
          <p:spPr>
            <a:xfrm>
              <a:off x="4054800" y="4259987"/>
              <a:ext cx="980862" cy="260556"/>
            </a:xfrm>
            <a:prstGeom prst="rect">
              <a:avLst/>
            </a:prstGeom>
            <a:noFill/>
            <a:ln>
              <a:noFill/>
            </a:ln>
          </p:spPr>
        </p:pic>
        <p:pic>
          <p:nvPicPr>
            <p:cNvPr id="25" name="Picture 24"/>
            <p:cNvPicPr>
              <a:picLocks noChangeAspect="1"/>
            </p:cNvPicPr>
            <p:nvPr/>
          </p:nvPicPr>
          <p:blipFill rotWithShape="1">
            <a:blip r:embed="rId22"/>
            <a:srcRect l="7826" t="3901" r="7642" b="2811"/>
            <a:stretch/>
          </p:blipFill>
          <p:spPr>
            <a:xfrm>
              <a:off x="7403479" y="2947888"/>
              <a:ext cx="293608" cy="278830"/>
            </a:xfrm>
            <a:prstGeom prst="ellipse">
              <a:avLst/>
            </a:prstGeom>
            <a:noFill/>
            <a:ln>
              <a:noFill/>
            </a:ln>
          </p:spPr>
        </p:pic>
        <p:pic>
          <p:nvPicPr>
            <p:cNvPr id="26" name="Picture 25"/>
            <p:cNvPicPr>
              <a:picLocks noChangeAspect="1"/>
            </p:cNvPicPr>
            <p:nvPr/>
          </p:nvPicPr>
          <p:blipFill rotWithShape="1">
            <a:blip r:embed="rId23"/>
            <a:srcRect l="2010" t="12602" r="1230" b="14118"/>
            <a:stretch/>
          </p:blipFill>
          <p:spPr>
            <a:xfrm>
              <a:off x="10633777" y="6295839"/>
              <a:ext cx="804619" cy="116701"/>
            </a:xfrm>
            <a:prstGeom prst="rect">
              <a:avLst/>
            </a:prstGeom>
            <a:noFill/>
            <a:ln>
              <a:noFill/>
            </a:ln>
          </p:spPr>
        </p:pic>
        <p:pic>
          <p:nvPicPr>
            <p:cNvPr id="27" name="Picture 26"/>
            <p:cNvPicPr>
              <a:picLocks noChangeAspect="1"/>
            </p:cNvPicPr>
            <p:nvPr/>
          </p:nvPicPr>
          <p:blipFill>
            <a:blip r:embed="rId24"/>
            <a:stretch>
              <a:fillRect/>
            </a:stretch>
          </p:blipFill>
          <p:spPr>
            <a:xfrm>
              <a:off x="8475923" y="2916555"/>
              <a:ext cx="617285" cy="153484"/>
            </a:xfrm>
            <a:prstGeom prst="rect">
              <a:avLst/>
            </a:prstGeom>
            <a:noFill/>
            <a:ln>
              <a:noFill/>
            </a:ln>
          </p:spPr>
        </p:pic>
        <p:pic>
          <p:nvPicPr>
            <p:cNvPr id="28" name="Picture 27"/>
            <p:cNvPicPr>
              <a:picLocks noChangeAspect="1"/>
            </p:cNvPicPr>
            <p:nvPr/>
          </p:nvPicPr>
          <p:blipFill>
            <a:blip r:embed="rId25"/>
            <a:stretch>
              <a:fillRect/>
            </a:stretch>
          </p:blipFill>
          <p:spPr>
            <a:xfrm>
              <a:off x="4162601" y="3417520"/>
              <a:ext cx="607273" cy="300123"/>
            </a:xfrm>
            <a:prstGeom prst="rect">
              <a:avLst/>
            </a:prstGeom>
            <a:noFill/>
            <a:ln>
              <a:noFill/>
            </a:ln>
          </p:spPr>
        </p:pic>
        <p:pic>
          <p:nvPicPr>
            <p:cNvPr id="29" name="Picture 28"/>
            <p:cNvPicPr>
              <a:picLocks noChangeAspect="1"/>
            </p:cNvPicPr>
            <p:nvPr/>
          </p:nvPicPr>
          <p:blipFill rotWithShape="1">
            <a:blip r:embed="rId26"/>
            <a:srcRect l="2864" t="11300" r="2864" b="11300"/>
            <a:stretch/>
          </p:blipFill>
          <p:spPr>
            <a:xfrm>
              <a:off x="6480384" y="2613419"/>
              <a:ext cx="729037" cy="192096"/>
            </a:xfrm>
            <a:prstGeom prst="ellipse">
              <a:avLst/>
            </a:prstGeom>
            <a:noFill/>
            <a:ln>
              <a:noFill/>
            </a:ln>
          </p:spPr>
        </p:pic>
        <p:pic>
          <p:nvPicPr>
            <p:cNvPr id="30" name="Picture 29"/>
            <p:cNvPicPr>
              <a:picLocks noChangeAspect="1"/>
            </p:cNvPicPr>
            <p:nvPr/>
          </p:nvPicPr>
          <p:blipFill>
            <a:blip r:embed="rId27"/>
            <a:stretch>
              <a:fillRect/>
            </a:stretch>
          </p:blipFill>
          <p:spPr>
            <a:xfrm>
              <a:off x="3164820" y="5237156"/>
              <a:ext cx="422383" cy="268905"/>
            </a:xfrm>
            <a:prstGeom prst="rect">
              <a:avLst/>
            </a:prstGeom>
            <a:noFill/>
            <a:ln>
              <a:noFill/>
            </a:ln>
          </p:spPr>
        </p:pic>
        <p:pic>
          <p:nvPicPr>
            <p:cNvPr id="31" name="Picture 30"/>
            <p:cNvPicPr>
              <a:picLocks noChangeAspect="1"/>
            </p:cNvPicPr>
            <p:nvPr/>
          </p:nvPicPr>
          <p:blipFill>
            <a:blip r:embed="rId28"/>
            <a:stretch>
              <a:fillRect/>
            </a:stretch>
          </p:blipFill>
          <p:spPr>
            <a:xfrm>
              <a:off x="4951942" y="3375177"/>
              <a:ext cx="1026402" cy="335054"/>
            </a:xfrm>
            <a:prstGeom prst="rect">
              <a:avLst/>
            </a:prstGeom>
            <a:noFill/>
            <a:ln>
              <a:noFill/>
            </a:ln>
          </p:spPr>
        </p:pic>
        <p:pic>
          <p:nvPicPr>
            <p:cNvPr id="32" name="Picture 31"/>
            <p:cNvPicPr>
              <a:picLocks noChangeAspect="1"/>
            </p:cNvPicPr>
            <p:nvPr/>
          </p:nvPicPr>
          <p:blipFill>
            <a:blip r:embed="rId29"/>
            <a:stretch>
              <a:fillRect/>
            </a:stretch>
          </p:blipFill>
          <p:spPr>
            <a:xfrm>
              <a:off x="8809390" y="2640575"/>
              <a:ext cx="738875" cy="164940"/>
            </a:xfrm>
            <a:prstGeom prst="rect">
              <a:avLst/>
            </a:prstGeom>
            <a:noFill/>
            <a:ln>
              <a:noFill/>
            </a:ln>
          </p:spPr>
        </p:pic>
        <p:pic>
          <p:nvPicPr>
            <p:cNvPr id="33" name="Picture 32"/>
            <p:cNvPicPr>
              <a:picLocks noChangeAspect="1"/>
            </p:cNvPicPr>
            <p:nvPr/>
          </p:nvPicPr>
          <p:blipFill>
            <a:blip r:embed="rId30"/>
            <a:stretch>
              <a:fillRect/>
            </a:stretch>
          </p:blipFill>
          <p:spPr>
            <a:xfrm>
              <a:off x="3068310" y="4731838"/>
              <a:ext cx="737281" cy="164832"/>
            </a:xfrm>
            <a:prstGeom prst="rect">
              <a:avLst/>
            </a:prstGeom>
            <a:noFill/>
            <a:ln>
              <a:noFill/>
            </a:ln>
          </p:spPr>
        </p:pic>
        <p:pic>
          <p:nvPicPr>
            <p:cNvPr id="34" name="Picture 33"/>
            <p:cNvPicPr>
              <a:picLocks noChangeAspect="1"/>
            </p:cNvPicPr>
            <p:nvPr/>
          </p:nvPicPr>
          <p:blipFill>
            <a:blip r:embed="rId31"/>
            <a:stretch>
              <a:fillRect/>
            </a:stretch>
          </p:blipFill>
          <p:spPr>
            <a:xfrm>
              <a:off x="10657752" y="5763824"/>
              <a:ext cx="495325" cy="249263"/>
            </a:xfrm>
            <a:prstGeom prst="rect">
              <a:avLst/>
            </a:prstGeom>
            <a:noFill/>
            <a:ln>
              <a:noFill/>
            </a:ln>
          </p:spPr>
        </p:pic>
        <p:pic>
          <p:nvPicPr>
            <p:cNvPr id="35" name="Picture 34"/>
            <p:cNvPicPr>
              <a:picLocks noChangeAspect="1"/>
            </p:cNvPicPr>
            <p:nvPr/>
          </p:nvPicPr>
          <p:blipFill>
            <a:blip r:embed="rId32"/>
            <a:stretch>
              <a:fillRect/>
            </a:stretch>
          </p:blipFill>
          <p:spPr>
            <a:xfrm>
              <a:off x="4655702" y="2742305"/>
              <a:ext cx="1386851" cy="161410"/>
            </a:xfrm>
            <a:prstGeom prst="rect">
              <a:avLst/>
            </a:prstGeom>
            <a:noFill/>
            <a:ln>
              <a:noFill/>
            </a:ln>
          </p:spPr>
        </p:pic>
        <p:pic>
          <p:nvPicPr>
            <p:cNvPr id="36" name="Picture 35"/>
            <p:cNvPicPr>
              <a:picLocks noChangeAspect="1"/>
            </p:cNvPicPr>
            <p:nvPr/>
          </p:nvPicPr>
          <p:blipFill>
            <a:blip r:embed="rId33"/>
            <a:stretch>
              <a:fillRect/>
            </a:stretch>
          </p:blipFill>
          <p:spPr>
            <a:xfrm>
              <a:off x="5060973" y="3042658"/>
              <a:ext cx="738262" cy="168748"/>
            </a:xfrm>
            <a:prstGeom prst="rect">
              <a:avLst/>
            </a:prstGeom>
            <a:noFill/>
            <a:ln>
              <a:noFill/>
            </a:ln>
          </p:spPr>
        </p:pic>
        <p:pic>
          <p:nvPicPr>
            <p:cNvPr id="37" name="Picture 36"/>
            <p:cNvPicPr>
              <a:picLocks noChangeAspect="1"/>
            </p:cNvPicPr>
            <p:nvPr/>
          </p:nvPicPr>
          <p:blipFill>
            <a:blip r:embed="rId34"/>
            <a:stretch>
              <a:fillRect/>
            </a:stretch>
          </p:blipFill>
          <p:spPr>
            <a:xfrm>
              <a:off x="4300524" y="3055749"/>
              <a:ext cx="690285" cy="182340"/>
            </a:xfrm>
            <a:prstGeom prst="rect">
              <a:avLst/>
            </a:prstGeom>
            <a:noFill/>
            <a:ln>
              <a:noFill/>
            </a:ln>
          </p:spPr>
        </p:pic>
        <p:pic>
          <p:nvPicPr>
            <p:cNvPr id="38" name="Picture 37"/>
            <p:cNvPicPr>
              <a:picLocks noChangeAspect="1"/>
            </p:cNvPicPr>
            <p:nvPr/>
          </p:nvPicPr>
          <p:blipFill>
            <a:blip r:embed="rId35"/>
            <a:stretch>
              <a:fillRect/>
            </a:stretch>
          </p:blipFill>
          <p:spPr>
            <a:xfrm>
              <a:off x="2463514" y="6161992"/>
              <a:ext cx="585711" cy="218105"/>
            </a:xfrm>
            <a:prstGeom prst="rect">
              <a:avLst/>
            </a:prstGeom>
            <a:noFill/>
            <a:ln>
              <a:noFill/>
            </a:ln>
          </p:spPr>
        </p:pic>
        <p:pic>
          <p:nvPicPr>
            <p:cNvPr id="39" name="Picture 38"/>
            <p:cNvPicPr>
              <a:picLocks noChangeAspect="1"/>
            </p:cNvPicPr>
            <p:nvPr/>
          </p:nvPicPr>
          <p:blipFill>
            <a:blip r:embed="rId36"/>
            <a:stretch>
              <a:fillRect/>
            </a:stretch>
          </p:blipFill>
          <p:spPr>
            <a:xfrm>
              <a:off x="6829710" y="3416570"/>
              <a:ext cx="802334" cy="195322"/>
            </a:xfrm>
            <a:prstGeom prst="rect">
              <a:avLst/>
            </a:prstGeom>
            <a:noFill/>
            <a:ln>
              <a:noFill/>
            </a:ln>
          </p:spPr>
        </p:pic>
        <p:pic>
          <p:nvPicPr>
            <p:cNvPr id="40" name="Picture 39"/>
            <p:cNvPicPr>
              <a:picLocks noChangeAspect="1"/>
            </p:cNvPicPr>
            <p:nvPr/>
          </p:nvPicPr>
          <p:blipFill>
            <a:blip r:embed="rId37"/>
            <a:stretch>
              <a:fillRect/>
            </a:stretch>
          </p:blipFill>
          <p:spPr>
            <a:xfrm>
              <a:off x="4131819" y="6189005"/>
              <a:ext cx="915659" cy="238728"/>
            </a:xfrm>
            <a:prstGeom prst="rect">
              <a:avLst/>
            </a:prstGeom>
            <a:noFill/>
            <a:ln>
              <a:noFill/>
            </a:ln>
          </p:spPr>
        </p:pic>
        <p:pic>
          <p:nvPicPr>
            <p:cNvPr id="41" name="Picture 40"/>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139991" y="4330103"/>
              <a:ext cx="561649" cy="272795"/>
            </a:xfrm>
            <a:prstGeom prst="rect">
              <a:avLst/>
            </a:prstGeom>
          </p:spPr>
        </p:pic>
        <p:pic>
          <p:nvPicPr>
            <p:cNvPr id="42" name="Picture 41"/>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918467" y="3828290"/>
              <a:ext cx="923378" cy="320696"/>
            </a:xfrm>
            <a:prstGeom prst="rect">
              <a:avLst/>
            </a:prstGeom>
          </p:spPr>
        </p:pic>
        <p:pic>
          <p:nvPicPr>
            <p:cNvPr id="43" name="Picture 42"/>
            <p:cNvPicPr>
              <a:picLocks noChangeAspect="1"/>
            </p:cNvPicPr>
            <p:nvPr/>
          </p:nvPicPr>
          <p:blipFill rotWithShape="1">
            <a:blip r:embed="rId40" cstate="screen">
              <a:extLst>
                <a:ext uri="{28A0092B-C50C-407E-A947-70E740481C1C}">
                  <a14:useLocalDpi xmlns:a14="http://schemas.microsoft.com/office/drawing/2010/main" val="0"/>
                </a:ext>
              </a:extLst>
            </a:blip>
            <a:srcRect/>
            <a:stretch/>
          </p:blipFill>
          <p:spPr>
            <a:xfrm>
              <a:off x="5168887" y="4345401"/>
              <a:ext cx="540785" cy="329494"/>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9392939" y="6216429"/>
              <a:ext cx="1080192" cy="175726"/>
            </a:xfrm>
            <a:prstGeom prst="rect">
              <a:avLst/>
            </a:prstGeom>
          </p:spPr>
        </p:pic>
        <p:pic>
          <p:nvPicPr>
            <p:cNvPr id="45" name="Picture 44"/>
            <p:cNvPicPr>
              <a:picLocks noChangeAspect="1"/>
            </p:cNvPicPr>
            <p:nvPr/>
          </p:nvPicPr>
          <p:blipFill rotWithShape="1">
            <a:blip r:embed="rId42">
              <a:extLst>
                <a:ext uri="{28A0092B-C50C-407E-A947-70E740481C1C}">
                  <a14:useLocalDpi xmlns:a14="http://schemas.microsoft.com/office/drawing/2010/main" val="0"/>
                </a:ext>
              </a:extLst>
            </a:blip>
            <a:srcRect/>
            <a:stretch/>
          </p:blipFill>
          <p:spPr>
            <a:xfrm>
              <a:off x="5125453" y="5186441"/>
              <a:ext cx="650168" cy="141706"/>
            </a:xfrm>
            <a:prstGeom prst="rect">
              <a:avLst/>
            </a:prstGeom>
          </p:spPr>
        </p:pic>
        <p:pic>
          <p:nvPicPr>
            <p:cNvPr id="46" name="Picture 45"/>
            <p:cNvPicPr>
              <a:picLocks noChangeAspect="1"/>
            </p:cNvPicPr>
            <p:nvPr/>
          </p:nvPicPr>
          <p:blipFill>
            <a:blip r:embed="rId43"/>
            <a:stretch>
              <a:fillRect/>
            </a:stretch>
          </p:blipFill>
          <p:spPr>
            <a:xfrm>
              <a:off x="6520823" y="4300974"/>
              <a:ext cx="449315" cy="251103"/>
            </a:xfrm>
            <a:prstGeom prst="rect">
              <a:avLst/>
            </a:prstGeom>
            <a:noFill/>
            <a:ln>
              <a:noFill/>
            </a:ln>
          </p:spPr>
        </p:pic>
        <p:pic>
          <p:nvPicPr>
            <p:cNvPr id="47" name="Picture 46"/>
            <p:cNvPicPr>
              <a:picLocks noChangeAspect="1"/>
            </p:cNvPicPr>
            <p:nvPr/>
          </p:nvPicPr>
          <p:blipFill>
            <a:blip r:embed="rId44"/>
            <a:stretch>
              <a:fillRect/>
            </a:stretch>
          </p:blipFill>
          <p:spPr>
            <a:xfrm>
              <a:off x="7322137" y="5553770"/>
              <a:ext cx="988393" cy="309434"/>
            </a:xfrm>
            <a:prstGeom prst="rect">
              <a:avLst/>
            </a:prstGeom>
            <a:noFill/>
            <a:ln>
              <a:noFill/>
            </a:ln>
          </p:spPr>
        </p:pic>
        <p:pic>
          <p:nvPicPr>
            <p:cNvPr id="48" name="Picture 47"/>
            <p:cNvPicPr>
              <a:picLocks noChangeAspect="1"/>
            </p:cNvPicPr>
            <p:nvPr/>
          </p:nvPicPr>
          <p:blipFill>
            <a:blip r:embed="rId45"/>
            <a:stretch>
              <a:fillRect/>
            </a:stretch>
          </p:blipFill>
          <p:spPr>
            <a:xfrm>
              <a:off x="6397955" y="6209730"/>
              <a:ext cx="1143875" cy="212686"/>
            </a:xfrm>
            <a:prstGeom prst="rect">
              <a:avLst/>
            </a:prstGeom>
            <a:noFill/>
            <a:ln>
              <a:noFill/>
            </a:ln>
          </p:spPr>
        </p:pic>
        <p:pic>
          <p:nvPicPr>
            <p:cNvPr id="49" name="Picture 48"/>
            <p:cNvPicPr>
              <a:picLocks noChangeAspect="1"/>
            </p:cNvPicPr>
            <p:nvPr/>
          </p:nvPicPr>
          <p:blipFill>
            <a:blip r:embed="rId46"/>
            <a:stretch>
              <a:fillRect/>
            </a:stretch>
          </p:blipFill>
          <p:spPr>
            <a:xfrm>
              <a:off x="7708530" y="5899634"/>
              <a:ext cx="951624" cy="251340"/>
            </a:xfrm>
            <a:prstGeom prst="rect">
              <a:avLst/>
            </a:prstGeom>
            <a:noFill/>
            <a:ln>
              <a:noFill/>
            </a:ln>
          </p:spPr>
        </p:pic>
        <p:pic>
          <p:nvPicPr>
            <p:cNvPr id="50" name="Picture 49"/>
            <p:cNvPicPr>
              <a:picLocks noChangeAspect="1"/>
            </p:cNvPicPr>
            <p:nvPr/>
          </p:nvPicPr>
          <p:blipFill>
            <a:blip r:embed="rId47"/>
            <a:stretch>
              <a:fillRect/>
            </a:stretch>
          </p:blipFill>
          <p:spPr>
            <a:xfrm>
              <a:off x="6242477" y="3931722"/>
              <a:ext cx="664027" cy="169280"/>
            </a:xfrm>
            <a:prstGeom prst="rect">
              <a:avLst/>
            </a:prstGeom>
            <a:noFill/>
            <a:ln>
              <a:noFill/>
            </a:ln>
          </p:spPr>
        </p:pic>
        <p:pic>
          <p:nvPicPr>
            <p:cNvPr id="51" name="Picture 50"/>
            <p:cNvPicPr>
              <a:picLocks noChangeAspect="1"/>
            </p:cNvPicPr>
            <p:nvPr/>
          </p:nvPicPr>
          <p:blipFill>
            <a:blip r:embed="rId48"/>
            <a:stretch>
              <a:fillRect/>
            </a:stretch>
          </p:blipFill>
          <p:spPr>
            <a:xfrm>
              <a:off x="7944084" y="3717199"/>
              <a:ext cx="1303917" cy="323575"/>
            </a:xfrm>
            <a:prstGeom prst="rect">
              <a:avLst/>
            </a:prstGeom>
            <a:noFill/>
            <a:ln>
              <a:noFill/>
            </a:ln>
          </p:spPr>
        </p:pic>
        <p:pic>
          <p:nvPicPr>
            <p:cNvPr id="52" name="Picture 51"/>
            <p:cNvPicPr>
              <a:picLocks noChangeAspect="1"/>
            </p:cNvPicPr>
            <p:nvPr/>
          </p:nvPicPr>
          <p:blipFill>
            <a:blip r:embed="rId49"/>
            <a:stretch>
              <a:fillRect/>
            </a:stretch>
          </p:blipFill>
          <p:spPr>
            <a:xfrm>
              <a:off x="4141865" y="5786856"/>
              <a:ext cx="647918" cy="224178"/>
            </a:xfrm>
            <a:prstGeom prst="rect">
              <a:avLst/>
            </a:prstGeom>
            <a:noFill/>
            <a:ln>
              <a:noFill/>
            </a:ln>
          </p:spPr>
        </p:pic>
        <p:pic>
          <p:nvPicPr>
            <p:cNvPr id="53" name="Picture 52"/>
            <p:cNvPicPr>
              <a:picLocks noChangeAspect="1"/>
            </p:cNvPicPr>
            <p:nvPr/>
          </p:nvPicPr>
          <p:blipFill>
            <a:blip r:embed="rId50"/>
            <a:stretch>
              <a:fillRect/>
            </a:stretch>
          </p:blipFill>
          <p:spPr>
            <a:xfrm>
              <a:off x="8086900" y="5337972"/>
              <a:ext cx="954841" cy="190982"/>
            </a:xfrm>
            <a:prstGeom prst="rect">
              <a:avLst/>
            </a:prstGeom>
            <a:noFill/>
            <a:ln>
              <a:noFill/>
            </a:ln>
          </p:spPr>
        </p:pic>
        <p:pic>
          <p:nvPicPr>
            <p:cNvPr id="54" name="Picture 53"/>
            <p:cNvPicPr>
              <a:picLocks noChangeAspect="1"/>
            </p:cNvPicPr>
            <p:nvPr/>
          </p:nvPicPr>
          <p:blipFill>
            <a:blip r:embed="rId51"/>
            <a:stretch>
              <a:fillRect/>
            </a:stretch>
          </p:blipFill>
          <p:spPr>
            <a:xfrm>
              <a:off x="6023350" y="4896670"/>
              <a:ext cx="572155" cy="204258"/>
            </a:xfrm>
            <a:prstGeom prst="rect">
              <a:avLst/>
            </a:prstGeom>
            <a:noFill/>
            <a:ln>
              <a:noFill/>
            </a:ln>
          </p:spPr>
        </p:pic>
        <p:pic>
          <p:nvPicPr>
            <p:cNvPr id="55" name="Picture 54"/>
            <p:cNvPicPr>
              <a:picLocks noChangeAspect="1"/>
            </p:cNvPicPr>
            <p:nvPr/>
          </p:nvPicPr>
          <p:blipFill>
            <a:blip r:embed="rId52"/>
            <a:stretch>
              <a:fillRect/>
            </a:stretch>
          </p:blipFill>
          <p:spPr>
            <a:xfrm>
              <a:off x="6595505" y="5331593"/>
              <a:ext cx="587619" cy="166177"/>
            </a:xfrm>
            <a:prstGeom prst="rect">
              <a:avLst/>
            </a:prstGeom>
            <a:noFill/>
            <a:ln>
              <a:noFill/>
            </a:ln>
          </p:spPr>
        </p:pic>
        <p:pic>
          <p:nvPicPr>
            <p:cNvPr id="56" name="Picture 55"/>
            <p:cNvPicPr>
              <a:picLocks noChangeAspect="1"/>
            </p:cNvPicPr>
            <p:nvPr/>
          </p:nvPicPr>
          <p:blipFill>
            <a:blip r:embed="rId53"/>
            <a:stretch>
              <a:fillRect/>
            </a:stretch>
          </p:blipFill>
          <p:spPr>
            <a:xfrm>
              <a:off x="6993260" y="3898137"/>
              <a:ext cx="844966" cy="213845"/>
            </a:xfrm>
            <a:prstGeom prst="rect">
              <a:avLst/>
            </a:prstGeom>
            <a:noFill/>
            <a:ln>
              <a:noFill/>
            </a:ln>
          </p:spPr>
        </p:pic>
        <p:pic>
          <p:nvPicPr>
            <p:cNvPr id="57" name="Picture 56"/>
            <p:cNvPicPr>
              <a:picLocks noChangeAspect="1"/>
            </p:cNvPicPr>
            <p:nvPr/>
          </p:nvPicPr>
          <p:blipFill>
            <a:blip r:embed="rId54"/>
            <a:stretch>
              <a:fillRect/>
            </a:stretch>
          </p:blipFill>
          <p:spPr>
            <a:xfrm>
              <a:off x="8515165" y="5577510"/>
              <a:ext cx="555499" cy="229958"/>
            </a:xfrm>
            <a:prstGeom prst="rect">
              <a:avLst/>
            </a:prstGeom>
            <a:noFill/>
            <a:ln>
              <a:noFill/>
            </a:ln>
          </p:spPr>
        </p:pic>
        <p:pic>
          <p:nvPicPr>
            <p:cNvPr id="58" name="Picture 57"/>
            <p:cNvPicPr>
              <a:picLocks noChangeAspect="1"/>
            </p:cNvPicPr>
            <p:nvPr/>
          </p:nvPicPr>
          <p:blipFill>
            <a:blip r:embed="rId55"/>
            <a:stretch>
              <a:fillRect/>
            </a:stretch>
          </p:blipFill>
          <p:spPr>
            <a:xfrm>
              <a:off x="5028381" y="5858347"/>
              <a:ext cx="426012" cy="303645"/>
            </a:xfrm>
            <a:prstGeom prst="rect">
              <a:avLst/>
            </a:prstGeom>
            <a:noFill/>
            <a:ln>
              <a:noFill/>
            </a:ln>
          </p:spPr>
        </p:pic>
        <p:pic>
          <p:nvPicPr>
            <p:cNvPr id="59" name="Picture 58"/>
            <p:cNvPicPr>
              <a:picLocks noChangeAspect="1"/>
            </p:cNvPicPr>
            <p:nvPr/>
          </p:nvPicPr>
          <p:blipFill>
            <a:blip r:embed="rId56"/>
            <a:stretch>
              <a:fillRect/>
            </a:stretch>
          </p:blipFill>
          <p:spPr>
            <a:xfrm>
              <a:off x="6591626" y="5857938"/>
              <a:ext cx="809751" cy="260309"/>
            </a:xfrm>
            <a:prstGeom prst="rect">
              <a:avLst/>
            </a:prstGeom>
            <a:noFill/>
            <a:ln>
              <a:noFill/>
            </a:ln>
          </p:spPr>
        </p:pic>
        <p:pic>
          <p:nvPicPr>
            <p:cNvPr id="60" name="Picture 59"/>
            <p:cNvPicPr>
              <a:picLocks noChangeAspect="1"/>
            </p:cNvPicPr>
            <p:nvPr/>
          </p:nvPicPr>
          <p:blipFill>
            <a:blip r:embed="rId57"/>
            <a:stretch>
              <a:fillRect/>
            </a:stretch>
          </p:blipFill>
          <p:spPr>
            <a:xfrm>
              <a:off x="8184341" y="6225854"/>
              <a:ext cx="852236" cy="246917"/>
            </a:xfrm>
            <a:prstGeom prst="rect">
              <a:avLst/>
            </a:prstGeom>
            <a:noFill/>
            <a:ln>
              <a:noFill/>
            </a:ln>
          </p:spPr>
        </p:pic>
        <p:pic>
          <p:nvPicPr>
            <p:cNvPr id="61" name="Picture 60"/>
            <p:cNvPicPr>
              <a:picLocks noChangeAspect="1"/>
            </p:cNvPicPr>
            <p:nvPr/>
          </p:nvPicPr>
          <p:blipFill>
            <a:blip r:embed="rId58"/>
            <a:stretch>
              <a:fillRect/>
            </a:stretch>
          </p:blipFill>
          <p:spPr>
            <a:xfrm>
              <a:off x="8119501" y="4913674"/>
              <a:ext cx="1074756" cy="213881"/>
            </a:xfrm>
            <a:prstGeom prst="rect">
              <a:avLst/>
            </a:prstGeom>
            <a:noFill/>
            <a:ln>
              <a:noFill/>
            </a:ln>
          </p:spPr>
        </p:pic>
        <p:pic>
          <p:nvPicPr>
            <p:cNvPr id="62" name="Picture 61"/>
            <p:cNvPicPr>
              <a:picLocks noChangeAspect="1"/>
            </p:cNvPicPr>
            <p:nvPr/>
          </p:nvPicPr>
          <p:blipFill>
            <a:blip r:embed="rId59"/>
            <a:stretch>
              <a:fillRect/>
            </a:stretch>
          </p:blipFill>
          <p:spPr>
            <a:xfrm>
              <a:off x="5132796" y="3870096"/>
              <a:ext cx="1022926" cy="223924"/>
            </a:xfrm>
            <a:prstGeom prst="rect">
              <a:avLst/>
            </a:prstGeom>
            <a:noFill/>
            <a:ln>
              <a:noFill/>
            </a:ln>
          </p:spPr>
        </p:pic>
        <p:pic>
          <p:nvPicPr>
            <p:cNvPr id="63" name="Picture 62"/>
            <p:cNvPicPr>
              <a:picLocks noChangeAspect="1"/>
            </p:cNvPicPr>
            <p:nvPr/>
          </p:nvPicPr>
          <p:blipFill>
            <a:blip r:embed="rId60"/>
            <a:stretch>
              <a:fillRect/>
            </a:stretch>
          </p:blipFill>
          <p:spPr>
            <a:xfrm>
              <a:off x="5124583" y="4809433"/>
              <a:ext cx="645609" cy="211182"/>
            </a:xfrm>
            <a:prstGeom prst="rect">
              <a:avLst/>
            </a:prstGeom>
            <a:noFill/>
            <a:ln>
              <a:noFill/>
            </a:ln>
          </p:spPr>
        </p:pic>
        <p:pic>
          <p:nvPicPr>
            <p:cNvPr id="64" name="Picture 63"/>
            <p:cNvPicPr>
              <a:picLocks noChangeAspect="1"/>
            </p:cNvPicPr>
            <p:nvPr/>
          </p:nvPicPr>
          <p:blipFill rotWithShape="1">
            <a:blip r:embed="rId61"/>
            <a:srcRect l="11916" t="3785" r="3103" b="2560"/>
            <a:stretch/>
          </p:blipFill>
          <p:spPr>
            <a:xfrm>
              <a:off x="7766522" y="3273618"/>
              <a:ext cx="390950" cy="304783"/>
            </a:xfrm>
            <a:prstGeom prst="rect">
              <a:avLst/>
            </a:prstGeom>
            <a:noFill/>
            <a:ln>
              <a:noFill/>
            </a:ln>
          </p:spPr>
        </p:pic>
        <p:pic>
          <p:nvPicPr>
            <p:cNvPr id="65" name="Picture 64"/>
            <p:cNvPicPr>
              <a:picLocks noChangeAspect="1"/>
            </p:cNvPicPr>
            <p:nvPr/>
          </p:nvPicPr>
          <p:blipFill rotWithShape="1">
            <a:blip r:embed="rId62"/>
            <a:srcRect l="4524" t="8446" r="4309" b="3986"/>
            <a:stretch/>
          </p:blipFill>
          <p:spPr>
            <a:xfrm>
              <a:off x="5940244" y="4366834"/>
              <a:ext cx="315220" cy="286628"/>
            </a:xfrm>
            <a:prstGeom prst="rect">
              <a:avLst/>
            </a:prstGeom>
            <a:noFill/>
            <a:ln>
              <a:noFill/>
            </a:ln>
          </p:spPr>
        </p:pic>
        <p:pic>
          <p:nvPicPr>
            <p:cNvPr id="66" name="Picture 65"/>
            <p:cNvPicPr>
              <a:picLocks noChangeAspect="1"/>
            </p:cNvPicPr>
            <p:nvPr/>
          </p:nvPicPr>
          <p:blipFill>
            <a:blip r:embed="rId63"/>
            <a:stretch>
              <a:fillRect/>
            </a:stretch>
          </p:blipFill>
          <p:spPr>
            <a:xfrm>
              <a:off x="7401377" y="5314316"/>
              <a:ext cx="324737" cy="211182"/>
            </a:xfrm>
            <a:prstGeom prst="rect">
              <a:avLst/>
            </a:prstGeom>
            <a:noFill/>
            <a:ln>
              <a:noFill/>
            </a:ln>
          </p:spPr>
        </p:pic>
        <p:pic>
          <p:nvPicPr>
            <p:cNvPr id="67" name="Picture 66"/>
            <p:cNvPicPr>
              <a:picLocks noChangeAspect="1"/>
            </p:cNvPicPr>
            <p:nvPr/>
          </p:nvPicPr>
          <p:blipFill>
            <a:blip r:embed="rId64"/>
            <a:stretch>
              <a:fillRect/>
            </a:stretch>
          </p:blipFill>
          <p:spPr>
            <a:xfrm>
              <a:off x="6671661" y="4921239"/>
              <a:ext cx="1344287" cy="189283"/>
            </a:xfrm>
            <a:prstGeom prst="rect">
              <a:avLst/>
            </a:prstGeom>
            <a:noFill/>
            <a:ln>
              <a:noFill/>
            </a:ln>
          </p:spPr>
        </p:pic>
        <p:pic>
          <p:nvPicPr>
            <p:cNvPr id="68" name="Picture 67"/>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10831689" y="4127708"/>
              <a:ext cx="359221" cy="352085"/>
            </a:xfrm>
            <a:prstGeom prst="rect">
              <a:avLst/>
            </a:prstGeom>
          </p:spPr>
        </p:pic>
        <p:pic>
          <p:nvPicPr>
            <p:cNvPr id="69" name="Picture 68"/>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1705430" y="4957797"/>
              <a:ext cx="561226" cy="314286"/>
            </a:xfrm>
            <a:prstGeom prst="rect">
              <a:avLst/>
            </a:prstGeom>
          </p:spPr>
        </p:pic>
        <p:pic>
          <p:nvPicPr>
            <p:cNvPr id="70" name="Picture 69"/>
            <p:cNvPicPr>
              <a:picLocks noChangeAspect="1"/>
            </p:cNvPicPr>
            <p:nvPr/>
          </p:nvPicPr>
          <p:blipFill>
            <a:blip r:embed="rId67" cstate="screen">
              <a:extLst>
                <a:ext uri="{28A0092B-C50C-407E-A947-70E740481C1C}">
                  <a14:useLocalDpi xmlns:a14="http://schemas.microsoft.com/office/drawing/2010/main" val="0"/>
                </a:ext>
              </a:extLst>
            </a:blip>
            <a:stretch>
              <a:fillRect/>
            </a:stretch>
          </p:blipFill>
          <p:spPr>
            <a:xfrm>
              <a:off x="5528527" y="6206338"/>
              <a:ext cx="695455" cy="205071"/>
            </a:xfrm>
            <a:prstGeom prst="rect">
              <a:avLst/>
            </a:prstGeom>
          </p:spPr>
        </p:pic>
        <p:pic>
          <p:nvPicPr>
            <p:cNvPr id="71" name="Picture 70"/>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9375004" y="4490341"/>
              <a:ext cx="1024187" cy="270933"/>
            </a:xfrm>
            <a:prstGeom prst="rect">
              <a:avLst/>
            </a:prstGeom>
          </p:spPr>
        </p:pic>
        <p:pic>
          <p:nvPicPr>
            <p:cNvPr id="72" name="Picture 7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9794332" y="3140407"/>
              <a:ext cx="424147" cy="373394"/>
            </a:xfrm>
            <a:prstGeom prst="rect">
              <a:avLst/>
            </a:prstGeom>
          </p:spPr>
        </p:pic>
        <p:pic>
          <p:nvPicPr>
            <p:cNvPr id="73" name="Picture 72"/>
            <p:cNvPicPr>
              <a:picLocks noChangeAspect="1"/>
            </p:cNvPicPr>
            <p:nvPr/>
          </p:nvPicPr>
          <p:blipFill>
            <a:blip r:embed="rId70" cstate="screen">
              <a:extLst>
                <a:ext uri="{28A0092B-C50C-407E-A947-70E740481C1C}">
                  <a14:useLocalDpi xmlns:a14="http://schemas.microsoft.com/office/drawing/2010/main" val="0"/>
                </a:ext>
              </a:extLst>
            </a:blip>
            <a:stretch>
              <a:fillRect/>
            </a:stretch>
          </p:blipFill>
          <p:spPr>
            <a:xfrm>
              <a:off x="3623656" y="5538179"/>
              <a:ext cx="1007011" cy="174549"/>
            </a:xfrm>
            <a:prstGeom prst="rect">
              <a:avLst/>
            </a:prstGeom>
          </p:spPr>
        </p:pic>
        <p:pic>
          <p:nvPicPr>
            <p:cNvPr id="74" name="Picture 73"/>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9419268" y="5319627"/>
              <a:ext cx="565113" cy="236719"/>
            </a:xfrm>
            <a:prstGeom prst="rect">
              <a:avLst/>
            </a:prstGeom>
          </p:spPr>
        </p:pic>
        <p:pic>
          <p:nvPicPr>
            <p:cNvPr id="75" name="Picture 74"/>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11403852" y="4094126"/>
              <a:ext cx="272455" cy="438299"/>
            </a:xfrm>
            <a:prstGeom prst="rect">
              <a:avLst/>
            </a:prstGeom>
          </p:spPr>
        </p:pic>
        <p:pic>
          <p:nvPicPr>
            <p:cNvPr id="76" name="Picture 75"/>
            <p:cNvPicPr>
              <a:picLocks noChangeAspect="1"/>
            </p:cNvPicPr>
            <p:nvPr/>
          </p:nvPicPr>
          <p:blipFill>
            <a:blip r:embed="rId73" cstate="screen">
              <a:extLst>
                <a:ext uri="{28A0092B-C50C-407E-A947-70E740481C1C}">
                  <a14:useLocalDpi xmlns:a14="http://schemas.microsoft.com/office/drawing/2010/main" val="0"/>
                </a:ext>
              </a:extLst>
            </a:blip>
            <a:stretch>
              <a:fillRect/>
            </a:stretch>
          </p:blipFill>
          <p:spPr>
            <a:xfrm>
              <a:off x="2352058" y="4623236"/>
              <a:ext cx="451064" cy="390518"/>
            </a:xfrm>
            <a:prstGeom prst="rect">
              <a:avLst/>
            </a:prstGeom>
          </p:spPr>
        </p:pic>
        <p:pic>
          <p:nvPicPr>
            <p:cNvPr id="77" name="Picture 76"/>
            <p:cNvPicPr>
              <a:picLocks noChangeAspect="1"/>
            </p:cNvPicPr>
            <p:nvPr/>
          </p:nvPicPr>
          <p:blipFill>
            <a:blip r:embed="rId74" cstate="screen">
              <a:extLst>
                <a:ext uri="{28A0092B-C50C-407E-A947-70E740481C1C}">
                  <a14:useLocalDpi xmlns:a14="http://schemas.microsoft.com/office/drawing/2010/main" val="0"/>
                </a:ext>
              </a:extLst>
            </a:blip>
            <a:stretch>
              <a:fillRect/>
            </a:stretch>
          </p:blipFill>
          <p:spPr>
            <a:xfrm>
              <a:off x="6050271" y="3020116"/>
              <a:ext cx="1195438" cy="181422"/>
            </a:xfrm>
            <a:prstGeom prst="rect">
              <a:avLst/>
            </a:prstGeom>
          </p:spPr>
        </p:pic>
        <p:pic>
          <p:nvPicPr>
            <p:cNvPr id="78" name="Picture 77"/>
            <p:cNvPicPr>
              <a:picLocks noChangeAspect="1"/>
            </p:cNvPicPr>
            <p:nvPr/>
          </p:nvPicPr>
          <p:blipFill>
            <a:blip r:embed="rId75" cstate="screen">
              <a:extLst>
                <a:ext uri="{28A0092B-C50C-407E-A947-70E740481C1C}">
                  <a14:useLocalDpi xmlns:a14="http://schemas.microsoft.com/office/drawing/2010/main" val="0"/>
                </a:ext>
              </a:extLst>
            </a:blip>
            <a:stretch>
              <a:fillRect/>
            </a:stretch>
          </p:blipFill>
          <p:spPr>
            <a:xfrm>
              <a:off x="6202821" y="3308288"/>
              <a:ext cx="426121" cy="426121"/>
            </a:xfrm>
            <a:prstGeom prst="rect">
              <a:avLst/>
            </a:prstGeom>
          </p:spPr>
        </p:pic>
        <p:pic>
          <p:nvPicPr>
            <p:cNvPr id="79" name="Picture 78"/>
            <p:cNvPicPr>
              <a:picLocks noChangeAspect="1"/>
            </p:cNvPicPr>
            <p:nvPr/>
          </p:nvPicPr>
          <p:blipFill>
            <a:blip r:embed="rId76">
              <a:extLst>
                <a:ext uri="{28A0092B-C50C-407E-A947-70E740481C1C}">
                  <a14:useLocalDpi xmlns:a14="http://schemas.microsoft.com/office/drawing/2010/main" val="0"/>
                </a:ext>
              </a:extLst>
            </a:blip>
            <a:stretch>
              <a:fillRect/>
            </a:stretch>
          </p:blipFill>
          <p:spPr>
            <a:xfrm>
              <a:off x="7852624" y="4313276"/>
              <a:ext cx="1239547" cy="296678"/>
            </a:xfrm>
            <a:prstGeom prst="rect">
              <a:avLst/>
            </a:prstGeom>
          </p:spPr>
        </p:pic>
        <p:pic>
          <p:nvPicPr>
            <p:cNvPr id="80" name="Picture 79"/>
            <p:cNvPicPr>
              <a:picLocks noChangeAspect="1"/>
            </p:cNvPicPr>
            <p:nvPr/>
          </p:nvPicPr>
          <p:blipFill>
            <a:blip r:embed="rId77" cstate="print">
              <a:extLst>
                <a:ext uri="{28A0092B-C50C-407E-A947-70E740481C1C}">
                  <a14:useLocalDpi xmlns:a14="http://schemas.microsoft.com/office/drawing/2010/main" val="0"/>
                </a:ext>
              </a:extLst>
            </a:blip>
            <a:stretch>
              <a:fillRect/>
            </a:stretch>
          </p:blipFill>
          <p:spPr>
            <a:xfrm>
              <a:off x="4131767" y="5080707"/>
              <a:ext cx="419823" cy="275766"/>
            </a:xfrm>
            <a:prstGeom prst="rect">
              <a:avLst/>
            </a:prstGeom>
          </p:spPr>
        </p:pic>
        <p:pic>
          <p:nvPicPr>
            <p:cNvPr id="81" name="Picture 80"/>
            <p:cNvPicPr>
              <a:picLocks noChangeAspect="1"/>
            </p:cNvPicPr>
            <p:nvPr/>
          </p:nvPicPr>
          <p:blipFill>
            <a:blip r:embed="rId78" cstate="screen">
              <a:extLst>
                <a:ext uri="{28A0092B-C50C-407E-A947-70E740481C1C}">
                  <a14:useLocalDpi xmlns:a14="http://schemas.microsoft.com/office/drawing/2010/main" val="0"/>
                </a:ext>
              </a:extLst>
            </a:blip>
            <a:stretch>
              <a:fillRect/>
            </a:stretch>
          </p:blipFill>
          <p:spPr>
            <a:xfrm>
              <a:off x="4732337" y="5478519"/>
              <a:ext cx="1391217" cy="337211"/>
            </a:xfrm>
            <a:prstGeom prst="rect">
              <a:avLst/>
            </a:prstGeom>
          </p:spPr>
        </p:pic>
        <p:pic>
          <p:nvPicPr>
            <p:cNvPr id="82" name="Picture 81"/>
            <p:cNvPicPr>
              <a:picLocks noChangeAspect="1"/>
            </p:cNvPicPr>
            <p:nvPr/>
          </p:nvPicPr>
          <p:blipFill>
            <a:blip r:embed="rId79">
              <a:extLst>
                <a:ext uri="{28A0092B-C50C-407E-A947-70E740481C1C}">
                  <a14:useLocalDpi xmlns:a14="http://schemas.microsoft.com/office/drawing/2010/main" val="0"/>
                </a:ext>
              </a:extLst>
            </a:blip>
            <a:stretch>
              <a:fillRect/>
            </a:stretch>
          </p:blipFill>
          <p:spPr>
            <a:xfrm>
              <a:off x="5793281" y="5899634"/>
              <a:ext cx="539315" cy="202782"/>
            </a:xfrm>
            <a:prstGeom prst="rect">
              <a:avLst/>
            </a:prstGeom>
          </p:spPr>
        </p:pic>
        <p:pic>
          <p:nvPicPr>
            <p:cNvPr id="83" name="Picture 82"/>
            <p:cNvPicPr>
              <a:picLocks noChangeAspect="1"/>
            </p:cNvPicPr>
            <p:nvPr/>
          </p:nvPicPr>
          <p:blipFill>
            <a:blip r:embed="rId80">
              <a:extLst>
                <a:ext uri="{28A0092B-C50C-407E-A947-70E740481C1C}">
                  <a14:useLocalDpi xmlns:a14="http://schemas.microsoft.com/office/drawing/2010/main" val="0"/>
                </a:ext>
              </a:extLst>
            </a:blip>
            <a:stretch>
              <a:fillRect/>
            </a:stretch>
          </p:blipFill>
          <p:spPr>
            <a:xfrm>
              <a:off x="5853632" y="5160912"/>
              <a:ext cx="626752" cy="322355"/>
            </a:xfrm>
            <a:prstGeom prst="rect">
              <a:avLst/>
            </a:prstGeom>
          </p:spPr>
        </p:pic>
        <p:pic>
          <p:nvPicPr>
            <p:cNvPr id="84" name="Picture 83"/>
            <p:cNvPicPr>
              <a:picLocks noChangeAspect="1"/>
            </p:cNvPicPr>
            <p:nvPr/>
          </p:nvPicPr>
          <p:blipFill>
            <a:blip r:embed="rId81" cstate="screen">
              <a:extLst>
                <a:ext uri="{28A0092B-C50C-407E-A947-70E740481C1C}">
                  <a14:useLocalDpi xmlns:a14="http://schemas.microsoft.com/office/drawing/2010/main" val="0"/>
                </a:ext>
              </a:extLst>
            </a:blip>
            <a:stretch>
              <a:fillRect/>
            </a:stretch>
          </p:blipFill>
          <p:spPr>
            <a:xfrm>
              <a:off x="6250181" y="5596945"/>
              <a:ext cx="757519" cy="113528"/>
            </a:xfrm>
            <a:prstGeom prst="rect">
              <a:avLst/>
            </a:prstGeom>
          </p:spPr>
        </p:pic>
        <p:pic>
          <p:nvPicPr>
            <p:cNvPr id="85" name="Picture 84"/>
            <p:cNvPicPr>
              <a:picLocks noChangeAspect="1"/>
            </p:cNvPicPr>
            <p:nvPr/>
          </p:nvPicPr>
          <p:blipFill>
            <a:blip r:embed="rId82"/>
            <a:stretch>
              <a:fillRect/>
            </a:stretch>
          </p:blipFill>
          <p:spPr>
            <a:xfrm>
              <a:off x="10132954" y="5305449"/>
              <a:ext cx="888332" cy="233999"/>
            </a:xfrm>
            <a:prstGeom prst="rect">
              <a:avLst/>
            </a:prstGeom>
          </p:spPr>
        </p:pic>
      </p:grpSp>
      <p:sp>
        <p:nvSpPr>
          <p:cNvPr id="86" name="Title 1"/>
          <p:cNvSpPr txBox="1">
            <a:spLocks/>
          </p:cNvSpPr>
          <p:nvPr/>
        </p:nvSpPr>
        <p:spPr>
          <a:xfrm>
            <a:off x="499604" y="314548"/>
            <a:ext cx="4886548" cy="1629645"/>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bg1"/>
                </a:solidFill>
              </a:rPr>
              <a:t>Cloud OS Network hosting and service providers</a:t>
            </a:r>
          </a:p>
        </p:txBody>
      </p:sp>
    </p:spTree>
    <p:extLst>
      <p:ext uri="{BB962C8B-B14F-4D97-AF65-F5344CB8AC3E}">
        <p14:creationId xmlns:p14="http://schemas.microsoft.com/office/powerpoint/2010/main" val="3386357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1750"/>
                                  </p:stCondLst>
                                  <p:childTnLst>
                                    <p:set>
                                      <p:cBhvr>
                                        <p:cTn id="16" dur="1" fill="hold">
                                          <p:stCondLst>
                                            <p:cond delay="0"/>
                                          </p:stCondLst>
                                        </p:cTn>
                                        <p:tgtEl>
                                          <p:spTgt spid="103"/>
                                        </p:tgtEl>
                                        <p:attrNameLst>
                                          <p:attrName>style.visibility</p:attrName>
                                        </p:attrNameLst>
                                      </p:cBhvr>
                                      <p:to>
                                        <p:strVal val="visible"/>
                                      </p:to>
                                    </p:set>
                                    <p:animEffect transition="in" filter="fade">
                                      <p:cBhvr>
                                        <p:cTn id="17" dur="125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9600" dirty="0">
                <a:solidFill>
                  <a:srgbClr val="FFFFFF"/>
                </a:solidFill>
              </a:rPr>
              <a:t>Azure Services</a:t>
            </a:r>
            <a:br>
              <a:rPr lang="en-US" sz="9600" dirty="0">
                <a:solidFill>
                  <a:srgbClr val="FFFFFF"/>
                </a:solidFill>
              </a:rPr>
            </a:br>
            <a:endParaRPr lang="en-US" dirty="0"/>
          </a:p>
        </p:txBody>
      </p:sp>
    </p:spTree>
    <p:extLst>
      <p:ext uri="{BB962C8B-B14F-4D97-AF65-F5344CB8AC3E}">
        <p14:creationId xmlns:p14="http://schemas.microsoft.com/office/powerpoint/2010/main" val="168878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535453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02392" y="589928"/>
            <a:ext cx="9584040" cy="4473482"/>
            <a:chOff x="625172" y="589928"/>
            <a:chExt cx="11306517" cy="5277472"/>
          </a:xfrm>
        </p:grpSpPr>
        <p:sp>
          <p:nvSpPr>
            <p:cNvPr id="39" name="Rectangle 78"/>
            <p:cNvSpPr/>
            <p:nvPr/>
          </p:nvSpPr>
          <p:spPr bwMode="auto">
            <a:xfrm>
              <a:off x="766806" y="1680708"/>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grpSp>
          <p:nvGrpSpPr>
            <p:cNvPr id="13" name="Group 12"/>
            <p:cNvGrpSpPr/>
            <p:nvPr/>
          </p:nvGrpSpPr>
          <p:grpSpPr>
            <a:xfrm>
              <a:off x="757282" y="589928"/>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r>
                  <a:rPr lang="en-US" sz="2400" kern="0" dirty="0">
                    <a:solidFill>
                      <a:schemeClr val="bg1"/>
                    </a:solidFill>
                    <a:latin typeface="Segoe UI Light" pitchFamily="34" charset="0"/>
                    <a:ea typeface="Segoe UI" pitchFamily="34" charset="0"/>
                    <a:cs typeface="Segoe UI" pitchFamily="34" charset="0"/>
                  </a:rPr>
                  <a:t>Getting started</a:t>
                </a:r>
              </a:p>
              <a:p>
                <a:pPr defTabSz="913650" fontAlgn="base">
                  <a:lnSpc>
                    <a:spcPct val="90000"/>
                  </a:lnSpc>
                  <a:spcBef>
                    <a:spcPct val="0"/>
                  </a:spcBef>
                  <a:spcAft>
                    <a:spcPct val="0"/>
                  </a:spcAft>
                </a:pPr>
                <a:endParaRPr lang="en-US" sz="1400"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sp>
          <p:nvSpPr>
            <p:cNvPr id="36" name="Freeform 10"/>
            <p:cNvSpPr>
              <a:spLocks noEditPoints="1"/>
            </p:cNvSpPr>
            <p:nvPr/>
          </p:nvSpPr>
          <p:spPr bwMode="black">
            <a:xfrm>
              <a:off x="1015923" y="2010004"/>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35" name="Rectangle 34"/>
            <p:cNvSpPr/>
            <p:nvPr/>
          </p:nvSpPr>
          <p:spPr bwMode="auto">
            <a:xfrm>
              <a:off x="937006" y="2948111"/>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7926" fontAlgn="base">
                <a:spcBef>
                  <a:spcPct val="0"/>
                </a:spcBef>
                <a:spcAft>
                  <a:spcPct val="0"/>
                </a:spcAft>
              </a:pPr>
              <a:r>
                <a:rPr lang="en-US" sz="3731" dirty="0">
                  <a:solidFill>
                    <a:schemeClr val="tx1"/>
                  </a:solidFill>
                </a:rPr>
                <a:t>&gt;_</a:t>
              </a:r>
            </a:p>
          </p:txBody>
        </p:sp>
        <p:sp>
          <p:nvSpPr>
            <p:cNvPr id="41" name="Freeform 87"/>
            <p:cNvSpPr>
              <a:spLocks noEditPoints="1"/>
            </p:cNvSpPr>
            <p:nvPr/>
          </p:nvSpPr>
          <p:spPr bwMode="black">
            <a:xfrm>
              <a:off x="953289" y="3938711"/>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42" name="TextBox 41"/>
            <p:cNvSpPr txBox="1"/>
            <p:nvPr/>
          </p:nvSpPr>
          <p:spPr>
            <a:xfrm>
              <a:off x="625172" y="401491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latin typeface="+mj-lt"/>
                </a:rPr>
                <a:t>REST API</a:t>
              </a:r>
            </a:p>
          </p:txBody>
        </p:sp>
        <p:sp>
          <p:nvSpPr>
            <p:cNvPr id="37" name="Freeform 88"/>
            <p:cNvSpPr>
              <a:spLocks noEditPoints="1"/>
            </p:cNvSpPr>
            <p:nvPr/>
          </p:nvSpPr>
          <p:spPr bwMode="black">
            <a:xfrm>
              <a:off x="926075" y="1926138"/>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8" name="TextBox 37"/>
            <p:cNvSpPr txBox="1"/>
            <p:nvPr/>
          </p:nvSpPr>
          <p:spPr>
            <a:xfrm>
              <a:off x="1300990" y="2039742"/>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Management portal</a:t>
              </a:r>
            </a:p>
          </p:txBody>
        </p:sp>
        <p:sp>
          <p:nvSpPr>
            <p:cNvPr id="40" name="TextBox 39"/>
            <p:cNvSpPr txBox="1"/>
            <p:nvPr/>
          </p:nvSpPr>
          <p:spPr>
            <a:xfrm>
              <a:off x="1753216" y="3062495"/>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cs typeface="Segoe UI Light" panose="020B0502040204020203" pitchFamily="34" charset="0"/>
                </a:rPr>
                <a:t>Scripting </a:t>
              </a:r>
            </a:p>
            <a:p>
              <a:pPr defTabSz="1218317"/>
              <a:r>
                <a:rPr lang="en-US" sz="1400" dirty="0">
                  <a:solidFill>
                    <a:schemeClr val="tx1"/>
                  </a:solidFill>
                  <a:cs typeface="Segoe UI Light" panose="020B0502040204020203" pitchFamily="34" charset="0"/>
                </a:rPr>
                <a:t>(Windows, Linux and Mac) </a:t>
              </a:r>
            </a:p>
          </p:txBody>
        </p:sp>
        <p:sp>
          <p:nvSpPr>
            <p:cNvPr id="4" name="Rectangle 3"/>
            <p:cNvSpPr/>
            <p:nvPr/>
          </p:nvSpPr>
          <p:spPr bwMode="auto">
            <a:xfrm>
              <a:off x="4558033" y="593524"/>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Select image </a:t>
              </a:r>
              <a:br>
                <a:rPr lang="en-US" sz="2400" kern="0" dirty="0">
                  <a:solidFill>
                    <a:schemeClr val="bg1"/>
                  </a:solidFill>
                  <a:latin typeface="Segoe UI Light" pitchFamily="34" charset="0"/>
                  <a:ea typeface="Segoe UI" pitchFamily="34" charset="0"/>
                  <a:cs typeface="Segoe UI" pitchFamily="34" charset="0"/>
                </a:rPr>
              </a:br>
              <a:r>
                <a:rPr lang="en-US" sz="2400"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1596300"/>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4" name="Isosceles Triangle 43"/>
            <p:cNvSpPr/>
            <p:nvPr/>
          </p:nvSpPr>
          <p:spPr>
            <a:xfrm rot="10800000">
              <a:off x="7232878" y="1597652"/>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48" name="Rectangle 78"/>
            <p:cNvSpPr/>
            <p:nvPr/>
          </p:nvSpPr>
          <p:spPr bwMode="auto">
            <a:xfrm>
              <a:off x="4567830" y="1684596"/>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7" name="Freeform 128"/>
            <p:cNvSpPr>
              <a:spLocks noChangeAspect="1"/>
            </p:cNvSpPr>
            <p:nvPr/>
          </p:nvSpPr>
          <p:spPr bwMode="black">
            <a:xfrm>
              <a:off x="8510741" y="2623115"/>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5" name="Rectangle 4"/>
            <p:cNvSpPr/>
            <p:nvPr/>
          </p:nvSpPr>
          <p:spPr bwMode="auto">
            <a:xfrm>
              <a:off x="8341303" y="593523"/>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New disk persisted in storage</a:t>
              </a:r>
            </a:p>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1596299"/>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9" name="Isosceles Triangle 48"/>
            <p:cNvSpPr/>
            <p:nvPr/>
          </p:nvSpPr>
          <p:spPr>
            <a:xfrm rot="10800000">
              <a:off x="10980437" y="1585868"/>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55" name="Rectangle 78"/>
            <p:cNvSpPr/>
            <p:nvPr/>
          </p:nvSpPr>
          <p:spPr bwMode="auto">
            <a:xfrm>
              <a:off x="8347228" y="1671312"/>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3" name="TextBox 72"/>
            <p:cNvSpPr txBox="1"/>
            <p:nvPr/>
          </p:nvSpPr>
          <p:spPr>
            <a:xfrm>
              <a:off x="8754208" y="4405076"/>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latin typeface="Segoe UI"/>
                </a:rPr>
                <a:t>Cloud</a:t>
              </a:r>
            </a:p>
          </p:txBody>
        </p:sp>
        <p:sp>
          <p:nvSpPr>
            <p:cNvPr id="74" name="Freeform 24"/>
            <p:cNvSpPr>
              <a:spLocks noEditPoints="1"/>
            </p:cNvSpPr>
            <p:nvPr/>
          </p:nvSpPr>
          <p:spPr bwMode="black">
            <a:xfrm>
              <a:off x="10656131" y="3308294"/>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75" name="Right Arrow 74"/>
            <p:cNvSpPr/>
            <p:nvPr/>
          </p:nvSpPr>
          <p:spPr bwMode="auto">
            <a:xfrm>
              <a:off x="9919699" y="3414453"/>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4" rIns="68568" bIns="34284" numCol="1" rtlCol="0" anchor="ctr" anchorCtr="0" compatLnSpc="1">
              <a:prstTxWarp prst="textNoShape">
                <a:avLst/>
              </a:prstTxWarp>
            </a:bodyPr>
            <a:lstStyle/>
            <a:p>
              <a:pPr algn="ctr" defTabSz="913635" fontAlgn="base">
                <a:spcBef>
                  <a:spcPts val="200"/>
                </a:spcBef>
                <a:spcAft>
                  <a:spcPct val="0"/>
                </a:spcAft>
              </a:pPr>
              <a:endParaRPr lang="en-US" sz="2799"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166657"/>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1218317" fontAlgn="base">
                <a:lnSpc>
                  <a:spcPct val="90000"/>
                </a:lnSpc>
                <a:spcBef>
                  <a:spcPct val="0"/>
                </a:spcBef>
                <a:spcAft>
                  <a:spcPct val="0"/>
                </a:spcAft>
                <a:buSzPct val="90000"/>
              </a:pPr>
              <a:r>
                <a:rPr lang="en-US" sz="1200" kern="0" dirty="0">
                  <a:solidFill>
                    <a:schemeClr val="bg1"/>
                  </a:solidFill>
                  <a:ea typeface="Segoe UI" pitchFamily="34" charset="0"/>
                  <a:cs typeface="Segoe UI" pitchFamily="34" charset="0"/>
                </a:rPr>
                <a:t>Blob</a:t>
              </a:r>
              <a:br>
                <a:rPr lang="en-US" sz="1200" kern="0" dirty="0">
                  <a:solidFill>
                    <a:schemeClr val="tx1"/>
                  </a:solidFill>
                  <a:ea typeface="Segoe UI" pitchFamily="34" charset="0"/>
                  <a:cs typeface="Segoe UI" pitchFamily="34" charset="0"/>
                </a:rPr>
              </a:br>
              <a:r>
                <a:rPr lang="en-US" sz="1200" kern="0" dirty="0">
                  <a:solidFill>
                    <a:schemeClr val="bg1"/>
                  </a:solidFill>
                  <a:ea typeface="Segoe UI" pitchFamily="34" charset="0"/>
                  <a:cs typeface="Segoe UI" pitchFamily="34" charset="0"/>
                </a:rPr>
                <a:t>Storage</a:t>
              </a:r>
            </a:p>
          </p:txBody>
        </p:sp>
        <p:sp>
          <p:nvSpPr>
            <p:cNvPr id="46" name="TextBox 45"/>
            <p:cNvSpPr txBox="1"/>
            <p:nvPr/>
          </p:nvSpPr>
          <p:spPr>
            <a:xfrm>
              <a:off x="1758335" y="4916186"/>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latin typeface="+mj-lt"/>
                </a:rPr>
                <a:t>Comprehensive </a:t>
              </a:r>
            </a:p>
            <a:p>
              <a:pPr defTabSz="1218317"/>
              <a:r>
                <a:rPr lang="en-US" sz="2000" dirty="0">
                  <a:solidFill>
                    <a:schemeClr val="tx1"/>
                  </a:solidFill>
                  <a:latin typeface="+mj-lt"/>
                </a:rPr>
                <a:t>Networking</a:t>
              </a:r>
            </a:p>
          </p:txBody>
        </p:sp>
        <p:sp>
          <p:nvSpPr>
            <p:cNvPr id="56" name="Can 55"/>
            <p:cNvSpPr/>
            <p:nvPr/>
          </p:nvSpPr>
          <p:spPr>
            <a:xfrm rot="16200000">
              <a:off x="1204364" y="4942339"/>
              <a:ext cx="175983" cy="301996"/>
            </a:xfrm>
            <a:prstGeom prst="can">
              <a:avLst/>
            </a:prstGeom>
            <a:solidFill>
              <a:srgbClr val="00B294"/>
            </a:solidFill>
            <a:ln>
              <a:noFill/>
            </a:ln>
          </p:spPr>
          <p:txBody>
            <a:bodyPr vert="horz" wrap="square" lIns="121856" tIns="60928" rIns="121856" bIns="60928" numCol="1" anchor="t" anchorCtr="0" compatLnSpc="1">
              <a:prstTxWarp prst="textNoShape">
                <a:avLst/>
              </a:prstTxWarp>
            </a:bodyPr>
            <a:lstStyle/>
            <a:p>
              <a:pPr defTabSz="1218317"/>
              <a:endParaRPr lang="en-US" sz="3198"/>
            </a:p>
          </p:txBody>
        </p:sp>
        <p:cxnSp>
          <p:nvCxnSpPr>
            <p:cNvPr id="62" name="Straight Arrow Connector 61"/>
            <p:cNvCxnSpPr/>
            <p:nvPr/>
          </p:nvCxnSpPr>
          <p:spPr>
            <a:xfrm flipH="1" flipV="1">
              <a:off x="1028854" y="5020504"/>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104451"/>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144812"/>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143309"/>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102757"/>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017375"/>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486506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0" name="TextBox 29"/>
            <p:cNvSpPr txBox="1"/>
            <p:nvPr/>
          </p:nvSpPr>
          <p:spPr>
            <a:xfrm>
              <a:off x="5486120" y="21082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28116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2722183"/>
              <a:ext cx="390146" cy="468176"/>
            </a:xfrm>
            <a:prstGeom prst="rect">
              <a:avLst/>
            </a:prstGeom>
          </p:spPr>
        </p:pic>
        <p:grpSp>
          <p:nvGrpSpPr>
            <p:cNvPr id="20" name="Group 19"/>
            <p:cNvGrpSpPr/>
            <p:nvPr/>
          </p:nvGrpSpPr>
          <p:grpSpPr>
            <a:xfrm>
              <a:off x="4757281" y="1932498"/>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sp>
          <p:nvSpPr>
            <p:cNvPr id="47" name="TextBox 46"/>
            <p:cNvSpPr txBox="1"/>
            <p:nvPr/>
          </p:nvSpPr>
          <p:spPr>
            <a:xfrm>
              <a:off x="8250439" y="2046221"/>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Boot VM from new disk</a:t>
              </a:r>
            </a:p>
          </p:txBody>
        </p:sp>
        <p:sp>
          <p:nvSpPr>
            <p:cNvPr id="51" name="TextBox 50"/>
            <p:cNvSpPr txBox="1"/>
            <p:nvPr/>
          </p:nvSpPr>
          <p:spPr>
            <a:xfrm>
              <a:off x="4840063" y="3426082"/>
              <a:ext cx="2794641" cy="2091406"/>
            </a:xfrm>
            <a:prstGeom prst="rect">
              <a:avLst/>
            </a:prstGeom>
            <a:noFill/>
          </p:spPr>
          <p:txBody>
            <a:bodyPr wrap="square" lIns="0" tIns="0" rIns="0" bIns="0" rtlCol="0">
              <a:spAutoFit/>
            </a:bodyPr>
            <a:lstStyle/>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General Purpose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Basic</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Standard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Optimized Compute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Performance Optimized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Network Optimized</a:t>
              </a:r>
            </a:p>
          </p:txBody>
        </p:sp>
      </p:grpSp>
      <p:sp>
        <p:nvSpPr>
          <p:cNvPr id="12" name="Title 11"/>
          <p:cNvSpPr>
            <a:spLocks noGrp="1"/>
          </p:cNvSpPr>
          <p:nvPr>
            <p:ph type="title"/>
          </p:nvPr>
        </p:nvSpPr>
        <p:spPr/>
        <p:txBody>
          <a:bodyPr/>
          <a:lstStyle/>
          <a:p>
            <a:r>
              <a:rPr lang="en-US" dirty="0"/>
              <a:t>Virtual Machines</a:t>
            </a:r>
          </a:p>
        </p:txBody>
      </p:sp>
    </p:spTree>
    <p:extLst>
      <p:ext uri="{BB962C8B-B14F-4D97-AF65-F5344CB8AC3E}">
        <p14:creationId xmlns:p14="http://schemas.microsoft.com/office/powerpoint/2010/main" val="160125759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24952" y="1516655"/>
            <a:ext cx="4483143" cy="4443006"/>
          </a:xfrm>
          <a:prstGeom prst="rect">
            <a:avLst/>
          </a:prstGeom>
        </p:spPr>
      </p:pic>
      <p:sp>
        <p:nvSpPr>
          <p:cNvPr id="13" name="Content Placeholder 2"/>
          <p:cNvSpPr txBox="1">
            <a:spLocks/>
          </p:cNvSpPr>
          <p:nvPr/>
        </p:nvSpPr>
        <p:spPr>
          <a:xfrm>
            <a:off x="150812" y="152400"/>
            <a:ext cx="8382000" cy="175260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rgbClr val="FFFFFF"/>
                </a:solidFill>
                <a:latin typeface="Segoe UI Light"/>
              </a:rPr>
              <a:t>Microsoft Azure </a:t>
            </a:r>
          </a:p>
          <a:p>
            <a:pPr marL="0" indent="0">
              <a:buFont typeface="Arial" panose="020B0604020202020204" pitchFamily="34" charset="0"/>
              <a:buNone/>
            </a:pPr>
            <a:r>
              <a:rPr lang="en-US" sz="4000" dirty="0">
                <a:solidFill>
                  <a:srgbClr val="FFFFFF"/>
                </a:solidFill>
                <a:latin typeface="Segoe UI Light"/>
              </a:rPr>
              <a:t>Certified</a:t>
            </a:r>
          </a:p>
          <a:p>
            <a:pPr marL="0" indent="0">
              <a:buFont typeface="Arial" panose="020B0604020202020204" pitchFamily="34" charset="0"/>
              <a:buNone/>
            </a:pPr>
            <a:endParaRPr lang="en-US" sz="4000" dirty="0">
              <a:solidFill>
                <a:srgbClr val="FFFFFF"/>
              </a:solidFill>
              <a:latin typeface="Segoe UI Light"/>
            </a:endParaRPr>
          </a:p>
        </p:txBody>
      </p:sp>
      <p:grpSp>
        <p:nvGrpSpPr>
          <p:cNvPr id="6" name="Group 5"/>
          <p:cNvGrpSpPr/>
          <p:nvPr/>
        </p:nvGrpSpPr>
        <p:grpSpPr>
          <a:xfrm>
            <a:off x="5247309" y="-3331"/>
            <a:ext cx="6941516" cy="6858000"/>
            <a:chOff x="5247309" y="-3331"/>
            <a:chExt cx="6941516" cy="6858000"/>
          </a:xfrm>
          <a:solidFill>
            <a:schemeClr val="accent2">
              <a:lumMod val="75000"/>
            </a:schemeClr>
          </a:solidFill>
        </p:grpSpPr>
        <p:sp>
          <p:nvSpPr>
            <p:cNvPr id="8" name="Rectangle 7"/>
            <p:cNvSpPr/>
            <p:nvPr/>
          </p:nvSpPr>
          <p:spPr bwMode="auto">
            <a:xfrm>
              <a:off x="5247309" y="-3331"/>
              <a:ext cx="6941516"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p>
          </p:txBody>
        </p:sp>
        <p:pic>
          <p:nvPicPr>
            <p:cNvPr id="9" name="Picture 2" descr="image002"/>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90523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2" descr="image002"/>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871193"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4" name="Picture 2" descr="image002"/>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87616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 name="Picture 2" descr="image002"/>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590523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6" name="Picture 2" descr="image002"/>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7871193"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7" name="Picture 2" descr="image002"/>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987616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4351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2" y="2084729"/>
            <a:ext cx="8961851" cy="2342962"/>
          </a:xfrm>
        </p:spPr>
        <p:txBody>
          <a:bodyPr/>
          <a:lstStyle/>
          <a:p>
            <a:r>
              <a:rPr lang="en-US" sz="7841" dirty="0"/>
              <a:t>The Cloud for </a:t>
            </a:r>
            <a:br>
              <a:rPr lang="en-US" sz="7841" dirty="0"/>
            </a:br>
            <a:r>
              <a:rPr lang="en-US" sz="7841" dirty="0"/>
              <a:t>Modern Business</a:t>
            </a:r>
          </a:p>
        </p:txBody>
      </p:sp>
      <p:sp>
        <p:nvSpPr>
          <p:cNvPr id="60419" name="Text Placeholder 2"/>
          <p:cNvSpPr>
            <a:spLocks noGrp="1"/>
          </p:cNvSpPr>
          <p:nvPr>
            <p:ph type="body" sz="quarter" idx="12"/>
          </p:nvPr>
        </p:nvSpPr>
        <p:spPr>
          <a:xfrm>
            <a:off x="269231" y="4974149"/>
            <a:ext cx="7169469" cy="695850"/>
          </a:xfrm>
        </p:spPr>
        <p:txBody>
          <a:bodyPr/>
          <a:lstStyle/>
          <a:p>
            <a:r>
              <a:rPr lang="en-US" altLang="en-US" dirty="0"/>
              <a:t>Vishesh Oberoi</a:t>
            </a:r>
          </a:p>
          <a:p>
            <a:pPr>
              <a:lnSpc>
                <a:spcPct val="150000"/>
              </a:lnSpc>
            </a:pPr>
            <a:r>
              <a:rPr lang="en-US" altLang="en-US" sz="2352" dirty="0">
                <a:latin typeface="+mn-lt"/>
              </a:rPr>
              <a:t>@</a:t>
            </a:r>
            <a:r>
              <a:rPr lang="en-US" altLang="en-US" sz="2352" dirty="0" err="1">
                <a:latin typeface="+mn-lt"/>
              </a:rPr>
              <a:t>ovishesh</a:t>
            </a:r>
            <a:endParaRPr lang="en-US" altLang="en-US" dirty="0">
              <a:latin typeface="+mn-lt"/>
            </a:endParaRPr>
          </a:p>
        </p:txBody>
      </p:sp>
    </p:spTree>
    <p:extLst>
      <p:ext uri="{BB962C8B-B14F-4D97-AF65-F5344CB8AC3E}">
        <p14:creationId xmlns:p14="http://schemas.microsoft.com/office/powerpoint/2010/main" val="23629588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Create a New VM</a:t>
            </a:r>
          </a:p>
        </p:txBody>
      </p:sp>
    </p:spTree>
    <p:extLst>
      <p:ext uri="{BB962C8B-B14F-4D97-AF65-F5344CB8AC3E}">
        <p14:creationId xmlns:p14="http://schemas.microsoft.com/office/powerpoint/2010/main" val="355605513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 Placeholder 1"/>
          <p:cNvSpPr txBox="1">
            <a:spLocks/>
          </p:cNvSpPr>
          <p:nvPr/>
        </p:nvSpPr>
        <p:spPr>
          <a:xfrm>
            <a:off x="268030" y="1256200"/>
            <a:ext cx="11650488" cy="721156"/>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solidFill>
                  <a:schemeClr val="bg1"/>
                </a:solidFill>
              </a:rPr>
              <a:t>Synchronize your corporate </a:t>
            </a:r>
            <a:br>
              <a:rPr lang="en-US" sz="3200" dirty="0">
                <a:solidFill>
                  <a:schemeClr val="bg1"/>
                </a:solidFill>
              </a:rPr>
            </a:br>
            <a:r>
              <a:rPr lang="en-US" sz="3200" dirty="0">
                <a:solidFill>
                  <a:schemeClr val="bg1"/>
                </a:solidFill>
              </a:rPr>
              <a:t>and 3</a:t>
            </a:r>
            <a:r>
              <a:rPr lang="en-US" sz="3200" baseline="30000" dirty="0">
                <a:solidFill>
                  <a:schemeClr val="bg1"/>
                </a:solidFill>
              </a:rPr>
              <a:t>rd</a:t>
            </a:r>
            <a:r>
              <a:rPr lang="en-US" sz="3200" dirty="0">
                <a:solidFill>
                  <a:schemeClr val="bg1"/>
                </a:solidFill>
              </a:rPr>
              <a:t> party identities</a:t>
            </a:r>
          </a:p>
          <a:p>
            <a:r>
              <a:rPr lang="en-US" sz="3200" dirty="0">
                <a:solidFill>
                  <a:schemeClr val="bg1"/>
                </a:solidFill>
              </a:rPr>
              <a:t>Integration with O365</a:t>
            </a:r>
          </a:p>
          <a:p>
            <a:r>
              <a:rPr lang="en-US" sz="3200" dirty="0">
                <a:solidFill>
                  <a:schemeClr val="bg1"/>
                </a:solidFill>
              </a:rPr>
              <a:t>Support modern protocols</a:t>
            </a:r>
          </a:p>
          <a:p>
            <a:pPr lvl="1"/>
            <a:r>
              <a:rPr lang="en-US" sz="1700" dirty="0" err="1">
                <a:solidFill>
                  <a:schemeClr val="bg1"/>
                </a:solidFill>
              </a:rPr>
              <a:t>OAuth</a:t>
            </a:r>
            <a:r>
              <a:rPr lang="en-US" sz="1700" dirty="0">
                <a:solidFill>
                  <a:schemeClr val="bg1"/>
                </a:solidFill>
              </a:rPr>
              <a:t> 2.0</a:t>
            </a:r>
          </a:p>
          <a:p>
            <a:pPr lvl="1"/>
            <a:r>
              <a:rPr lang="en-US" sz="1700" dirty="0" err="1">
                <a:solidFill>
                  <a:schemeClr val="bg1"/>
                </a:solidFill>
              </a:rPr>
              <a:t>OpenID</a:t>
            </a:r>
            <a:r>
              <a:rPr lang="en-US" sz="1700" dirty="0">
                <a:solidFill>
                  <a:schemeClr val="bg1"/>
                </a:solidFill>
              </a:rPr>
              <a:t> Connect</a:t>
            </a:r>
          </a:p>
          <a:p>
            <a:pPr lvl="1"/>
            <a:r>
              <a:rPr lang="en-US" sz="1700" dirty="0">
                <a:solidFill>
                  <a:schemeClr val="bg1"/>
                </a:solidFill>
              </a:rPr>
              <a:t>WS-Fed</a:t>
            </a:r>
          </a:p>
          <a:p>
            <a:pPr lvl="1"/>
            <a:r>
              <a:rPr lang="en-US" sz="1700" dirty="0">
                <a:solidFill>
                  <a:schemeClr val="bg1"/>
                </a:solidFill>
              </a:rPr>
              <a:t>SAML 2.0</a:t>
            </a:r>
          </a:p>
          <a:p>
            <a:r>
              <a:rPr lang="en-US" sz="3200" dirty="0">
                <a:solidFill>
                  <a:schemeClr val="bg1"/>
                </a:solidFill>
              </a:rPr>
              <a:t>Identity and Access Mgmt Permissions</a:t>
            </a:r>
          </a:p>
          <a:p>
            <a:pPr lvl="1"/>
            <a:r>
              <a:rPr lang="en-US" sz="1700" dirty="0">
                <a:solidFill>
                  <a:schemeClr val="bg1"/>
                </a:solidFill>
              </a:rPr>
              <a:t>Users</a:t>
            </a:r>
          </a:p>
          <a:p>
            <a:pPr lvl="1"/>
            <a:r>
              <a:rPr lang="en-US" sz="1700" dirty="0">
                <a:solidFill>
                  <a:schemeClr val="bg1"/>
                </a:solidFill>
              </a:rPr>
              <a:t>Groups</a:t>
            </a:r>
          </a:p>
          <a:p>
            <a:pPr lvl="1"/>
            <a:r>
              <a:rPr lang="en-US" sz="1700" dirty="0">
                <a:solidFill>
                  <a:schemeClr val="bg1"/>
                </a:solidFill>
              </a:rPr>
              <a:t>Applications</a:t>
            </a:r>
          </a:p>
          <a:p>
            <a:pPr lvl="1"/>
            <a:endParaRPr lang="en-US" sz="1700" dirty="0">
              <a:solidFill>
                <a:schemeClr val="bg1"/>
              </a:solidFill>
            </a:endParaRPr>
          </a:p>
        </p:txBody>
      </p:sp>
      <p:sp>
        <p:nvSpPr>
          <p:cNvPr id="397" name="Freeform 190"/>
          <p:cNvSpPr>
            <a:spLocks/>
          </p:cNvSpPr>
          <p:nvPr/>
        </p:nvSpPr>
        <p:spPr bwMode="auto">
          <a:xfrm>
            <a:off x="6002362" y="1359141"/>
            <a:ext cx="3063850" cy="1445471"/>
          </a:xfrm>
          <a:custGeom>
            <a:avLst/>
            <a:gdLst>
              <a:gd name="T0" fmla="*/ 387 w 460"/>
              <a:gd name="T1" fmla="*/ 133 h 303"/>
              <a:gd name="T2" fmla="*/ 387 w 460"/>
              <a:gd name="T3" fmla="*/ 127 h 303"/>
              <a:gd name="T4" fmla="*/ 260 w 460"/>
              <a:gd name="T5" fmla="*/ 0 h 303"/>
              <a:gd name="T6" fmla="*/ 154 w 460"/>
              <a:gd name="T7" fmla="*/ 57 h 303"/>
              <a:gd name="T8" fmla="*/ 119 w 460"/>
              <a:gd name="T9" fmla="*/ 47 h 303"/>
              <a:gd name="T10" fmla="*/ 78 w 460"/>
              <a:gd name="T11" fmla="*/ 60 h 303"/>
              <a:gd name="T12" fmla="*/ 46 w 460"/>
              <a:gd name="T13" fmla="*/ 119 h 303"/>
              <a:gd name="T14" fmla="*/ 0 w 460"/>
              <a:gd name="T15" fmla="*/ 203 h 303"/>
              <a:gd name="T16" fmla="*/ 89 w 460"/>
              <a:gd name="T17" fmla="*/ 303 h 303"/>
              <a:gd name="T18" fmla="*/ 100 w 460"/>
              <a:gd name="T19" fmla="*/ 303 h 303"/>
              <a:gd name="T20" fmla="*/ 110 w 460"/>
              <a:gd name="T21" fmla="*/ 303 h 303"/>
              <a:gd name="T22" fmla="*/ 317 w 460"/>
              <a:gd name="T23" fmla="*/ 303 h 303"/>
              <a:gd name="T24" fmla="*/ 321 w 460"/>
              <a:gd name="T25" fmla="*/ 303 h 303"/>
              <a:gd name="T26" fmla="*/ 327 w 460"/>
              <a:gd name="T27" fmla="*/ 303 h 303"/>
              <a:gd name="T28" fmla="*/ 342 w 460"/>
              <a:gd name="T29" fmla="*/ 303 h 303"/>
              <a:gd name="T30" fmla="*/ 375 w 460"/>
              <a:gd name="T31" fmla="*/ 303 h 303"/>
              <a:gd name="T32" fmla="*/ 460 w 460"/>
              <a:gd name="T33" fmla="*/ 217 h 303"/>
              <a:gd name="T34" fmla="*/ 387 w 460"/>
              <a:gd name="T35" fmla="*/ 1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0" h="303">
                <a:moveTo>
                  <a:pt x="387" y="133"/>
                </a:moveTo>
                <a:cubicBezTo>
                  <a:pt x="387" y="131"/>
                  <a:pt x="387" y="128"/>
                  <a:pt x="387" y="127"/>
                </a:cubicBezTo>
                <a:cubicBezTo>
                  <a:pt x="387" y="57"/>
                  <a:pt x="330" y="0"/>
                  <a:pt x="260" y="0"/>
                </a:cubicBezTo>
                <a:cubicBezTo>
                  <a:pt x="216" y="0"/>
                  <a:pt x="177" y="23"/>
                  <a:pt x="154" y="57"/>
                </a:cubicBezTo>
                <a:cubicBezTo>
                  <a:pt x="144" y="51"/>
                  <a:pt x="132" y="47"/>
                  <a:pt x="119" y="47"/>
                </a:cubicBezTo>
                <a:cubicBezTo>
                  <a:pt x="104" y="47"/>
                  <a:pt x="90" y="52"/>
                  <a:pt x="78" y="60"/>
                </a:cubicBezTo>
                <a:cubicBezTo>
                  <a:pt x="59" y="73"/>
                  <a:pt x="46" y="94"/>
                  <a:pt x="46" y="119"/>
                </a:cubicBezTo>
                <a:cubicBezTo>
                  <a:pt x="19" y="137"/>
                  <a:pt x="0" y="168"/>
                  <a:pt x="0" y="203"/>
                </a:cubicBezTo>
                <a:cubicBezTo>
                  <a:pt x="0" y="254"/>
                  <a:pt x="39" y="297"/>
                  <a:pt x="89" y="303"/>
                </a:cubicBezTo>
                <a:cubicBezTo>
                  <a:pt x="92" y="303"/>
                  <a:pt x="97" y="303"/>
                  <a:pt x="100" y="303"/>
                </a:cubicBezTo>
                <a:cubicBezTo>
                  <a:pt x="103" y="303"/>
                  <a:pt x="107" y="303"/>
                  <a:pt x="110" y="303"/>
                </a:cubicBezTo>
                <a:cubicBezTo>
                  <a:pt x="157" y="303"/>
                  <a:pt x="266" y="303"/>
                  <a:pt x="317" y="303"/>
                </a:cubicBezTo>
                <a:cubicBezTo>
                  <a:pt x="319" y="303"/>
                  <a:pt x="320" y="303"/>
                  <a:pt x="321" y="303"/>
                </a:cubicBezTo>
                <a:cubicBezTo>
                  <a:pt x="327" y="303"/>
                  <a:pt x="327" y="303"/>
                  <a:pt x="327" y="303"/>
                </a:cubicBezTo>
                <a:cubicBezTo>
                  <a:pt x="329" y="303"/>
                  <a:pt x="337" y="303"/>
                  <a:pt x="342" y="303"/>
                </a:cubicBezTo>
                <a:cubicBezTo>
                  <a:pt x="375" y="303"/>
                  <a:pt x="375" y="303"/>
                  <a:pt x="375" y="303"/>
                </a:cubicBezTo>
                <a:cubicBezTo>
                  <a:pt x="422" y="302"/>
                  <a:pt x="460" y="264"/>
                  <a:pt x="460" y="217"/>
                </a:cubicBezTo>
                <a:cubicBezTo>
                  <a:pt x="460" y="174"/>
                  <a:pt x="428" y="139"/>
                  <a:pt x="387" y="133"/>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8" name="Freeform 192"/>
          <p:cNvSpPr>
            <a:spLocks/>
          </p:cNvSpPr>
          <p:nvPr/>
        </p:nvSpPr>
        <p:spPr bwMode="auto">
          <a:xfrm>
            <a:off x="10013905" y="1524884"/>
            <a:ext cx="2121253" cy="1229979"/>
          </a:xfrm>
          <a:custGeom>
            <a:avLst/>
            <a:gdLst>
              <a:gd name="T0" fmla="*/ 251 w 299"/>
              <a:gd name="T1" fmla="*/ 87 h 197"/>
              <a:gd name="T2" fmla="*/ 251 w 299"/>
              <a:gd name="T3" fmla="*/ 83 h 197"/>
              <a:gd name="T4" fmla="*/ 169 w 299"/>
              <a:gd name="T5" fmla="*/ 0 h 197"/>
              <a:gd name="T6" fmla="*/ 100 w 299"/>
              <a:gd name="T7" fmla="*/ 37 h 197"/>
              <a:gd name="T8" fmla="*/ 78 w 299"/>
              <a:gd name="T9" fmla="*/ 31 h 197"/>
              <a:gd name="T10" fmla="*/ 51 w 299"/>
              <a:gd name="T11" fmla="*/ 39 h 197"/>
              <a:gd name="T12" fmla="*/ 30 w 299"/>
              <a:gd name="T13" fmla="*/ 78 h 197"/>
              <a:gd name="T14" fmla="*/ 0 w 299"/>
              <a:gd name="T15" fmla="*/ 132 h 197"/>
              <a:gd name="T16" fmla="*/ 58 w 299"/>
              <a:gd name="T17" fmla="*/ 197 h 197"/>
              <a:gd name="T18" fmla="*/ 65 w 299"/>
              <a:gd name="T19" fmla="*/ 197 h 197"/>
              <a:gd name="T20" fmla="*/ 72 w 299"/>
              <a:gd name="T21" fmla="*/ 197 h 197"/>
              <a:gd name="T22" fmla="*/ 206 w 299"/>
              <a:gd name="T23" fmla="*/ 197 h 197"/>
              <a:gd name="T24" fmla="*/ 209 w 299"/>
              <a:gd name="T25" fmla="*/ 197 h 197"/>
              <a:gd name="T26" fmla="*/ 212 w 299"/>
              <a:gd name="T27" fmla="*/ 197 h 197"/>
              <a:gd name="T28" fmla="*/ 222 w 299"/>
              <a:gd name="T29" fmla="*/ 197 h 197"/>
              <a:gd name="T30" fmla="*/ 244 w 299"/>
              <a:gd name="T31" fmla="*/ 197 h 197"/>
              <a:gd name="T32" fmla="*/ 299 w 299"/>
              <a:gd name="T33" fmla="*/ 142 h 197"/>
              <a:gd name="T34" fmla="*/ 251 w 299"/>
              <a:gd name="T35" fmla="*/ 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197">
                <a:moveTo>
                  <a:pt x="251" y="87"/>
                </a:moveTo>
                <a:cubicBezTo>
                  <a:pt x="251" y="86"/>
                  <a:pt x="251" y="84"/>
                  <a:pt x="251" y="83"/>
                </a:cubicBezTo>
                <a:cubicBezTo>
                  <a:pt x="251" y="37"/>
                  <a:pt x="215" y="0"/>
                  <a:pt x="169" y="0"/>
                </a:cubicBezTo>
                <a:cubicBezTo>
                  <a:pt x="140" y="0"/>
                  <a:pt x="115" y="15"/>
                  <a:pt x="100" y="37"/>
                </a:cubicBezTo>
                <a:cubicBezTo>
                  <a:pt x="94" y="33"/>
                  <a:pt x="86" y="31"/>
                  <a:pt x="78" y="31"/>
                </a:cubicBezTo>
                <a:cubicBezTo>
                  <a:pt x="68" y="31"/>
                  <a:pt x="58" y="34"/>
                  <a:pt x="51" y="39"/>
                </a:cubicBezTo>
                <a:cubicBezTo>
                  <a:pt x="38" y="48"/>
                  <a:pt x="30" y="62"/>
                  <a:pt x="30" y="78"/>
                </a:cubicBezTo>
                <a:cubicBezTo>
                  <a:pt x="12" y="89"/>
                  <a:pt x="0" y="110"/>
                  <a:pt x="0" y="132"/>
                </a:cubicBezTo>
                <a:cubicBezTo>
                  <a:pt x="0" y="166"/>
                  <a:pt x="25" y="193"/>
                  <a:pt x="58" y="197"/>
                </a:cubicBezTo>
                <a:cubicBezTo>
                  <a:pt x="60" y="197"/>
                  <a:pt x="63" y="197"/>
                  <a:pt x="65" y="197"/>
                </a:cubicBezTo>
                <a:cubicBezTo>
                  <a:pt x="67" y="197"/>
                  <a:pt x="69" y="197"/>
                  <a:pt x="72" y="197"/>
                </a:cubicBezTo>
                <a:cubicBezTo>
                  <a:pt x="102" y="197"/>
                  <a:pt x="173" y="197"/>
                  <a:pt x="206" y="197"/>
                </a:cubicBezTo>
                <a:cubicBezTo>
                  <a:pt x="207" y="197"/>
                  <a:pt x="208" y="197"/>
                  <a:pt x="209" y="197"/>
                </a:cubicBezTo>
                <a:cubicBezTo>
                  <a:pt x="212" y="197"/>
                  <a:pt x="212" y="197"/>
                  <a:pt x="212" y="197"/>
                </a:cubicBezTo>
                <a:cubicBezTo>
                  <a:pt x="214" y="197"/>
                  <a:pt x="219" y="197"/>
                  <a:pt x="222" y="197"/>
                </a:cubicBezTo>
                <a:cubicBezTo>
                  <a:pt x="244" y="197"/>
                  <a:pt x="244" y="197"/>
                  <a:pt x="244" y="197"/>
                </a:cubicBezTo>
                <a:cubicBezTo>
                  <a:pt x="275" y="197"/>
                  <a:pt x="299" y="172"/>
                  <a:pt x="299" y="142"/>
                </a:cubicBezTo>
                <a:cubicBezTo>
                  <a:pt x="299" y="114"/>
                  <a:pt x="278" y="91"/>
                  <a:pt x="251" y="87"/>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10" name="Title 1"/>
          <p:cNvSpPr txBox="1">
            <a:spLocks/>
          </p:cNvSpPr>
          <p:nvPr/>
        </p:nvSpPr>
        <p:spPr>
          <a:xfrm>
            <a:off x="358891" y="192246"/>
            <a:ext cx="11149013" cy="832547"/>
          </a:xfrm>
          <a:prstGeom prst="rect">
            <a:avLst/>
          </a:prstGeom>
        </p:spPr>
        <p:txBody>
          <a:bodyPr vert="horz" lIns="91416" tIns="45708" rIns="91416" bIns="45708" rtlCol="0" anchor="ctr">
            <a:noAutofit/>
          </a:bodyPr>
          <a:lstStyle>
            <a:lvl1pPr algn="l" defTabSz="914400" rtl="0" eaLnBrk="1" latinLnBrk="0" hangingPunct="1">
              <a:lnSpc>
                <a:spcPct val="100000"/>
              </a:lnSpc>
              <a:spcBef>
                <a:spcPct val="0"/>
              </a:spcBef>
              <a:buNone/>
              <a:defRPr sz="16600" kern="1200">
                <a:solidFill>
                  <a:schemeClr val="bg1"/>
                </a:solidFill>
                <a:latin typeface="+mj-lt"/>
                <a:ea typeface="+mj-ea"/>
                <a:cs typeface="+mj-cs"/>
              </a:defRPr>
            </a:lvl1pPr>
          </a:lstStyle>
          <a:p>
            <a:r>
              <a:rPr lang="en-US" sz="4704" dirty="0"/>
              <a:t>Microsoft Azure Active Directory</a:t>
            </a:r>
            <a:endParaRPr lang="en-US" sz="5880" dirty="0"/>
          </a:p>
        </p:txBody>
      </p:sp>
      <p:grpSp>
        <p:nvGrpSpPr>
          <p:cNvPr id="221" name="Group 220"/>
          <p:cNvGrpSpPr/>
          <p:nvPr/>
        </p:nvGrpSpPr>
        <p:grpSpPr>
          <a:xfrm>
            <a:off x="9901643" y="4953000"/>
            <a:ext cx="2120988" cy="1356535"/>
            <a:chOff x="3458391" y="4892436"/>
            <a:chExt cx="2706624" cy="1720268"/>
          </a:xfrm>
        </p:grpSpPr>
        <p:sp>
          <p:nvSpPr>
            <p:cNvPr id="222" name="Rectangle 221"/>
            <p:cNvSpPr/>
            <p:nvPr/>
          </p:nvSpPr>
          <p:spPr bwMode="auto">
            <a:xfrm>
              <a:off x="3458391" y="4892436"/>
              <a:ext cx="2706624"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23" name="Group 222"/>
            <p:cNvGrpSpPr/>
            <p:nvPr/>
          </p:nvGrpSpPr>
          <p:grpSpPr>
            <a:xfrm>
              <a:off x="3755359" y="5289026"/>
              <a:ext cx="2112688" cy="1222549"/>
              <a:chOff x="3770482" y="5289026"/>
              <a:chExt cx="2112688" cy="1222549"/>
            </a:xfrm>
          </p:grpSpPr>
          <p:sp>
            <p:nvSpPr>
              <p:cNvPr id="224" name="TextBox 223"/>
              <p:cNvSpPr txBox="1"/>
              <p:nvPr/>
            </p:nvSpPr>
            <p:spPr>
              <a:xfrm>
                <a:off x="3776238" y="6345376"/>
                <a:ext cx="2106932" cy="166199"/>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gradFill>
                      <a:gsLst>
                        <a:gs pos="21429">
                          <a:srgbClr val="EFEFEF"/>
                        </a:gs>
                        <a:gs pos="42000">
                          <a:srgbClr val="EFEFEF"/>
                        </a:gs>
                      </a:gsLst>
                      <a:lin ang="5400000" scaled="0"/>
                    </a:gradFill>
                  </a:rPr>
                  <a:t>PCs and devices</a:t>
                </a:r>
              </a:p>
            </p:txBody>
          </p:sp>
          <p:grpSp>
            <p:nvGrpSpPr>
              <p:cNvPr id="225" name="Group 224"/>
              <p:cNvGrpSpPr/>
              <p:nvPr/>
            </p:nvGrpSpPr>
            <p:grpSpPr>
              <a:xfrm>
                <a:off x="3770482" y="5289026"/>
                <a:ext cx="2112688" cy="667362"/>
                <a:chOff x="3617870" y="5289026"/>
                <a:chExt cx="2112688" cy="667362"/>
              </a:xfrm>
            </p:grpSpPr>
            <p:sp>
              <p:nvSpPr>
                <p:cNvPr id="226" name="Freeform 6"/>
                <p:cNvSpPr>
                  <a:spLocks noEditPoints="1"/>
                </p:cNvSpPr>
                <p:nvPr/>
              </p:nvSpPr>
              <p:spPr bwMode="black">
                <a:xfrm>
                  <a:off x="3617870"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FFFFFF"/>
                </a:solidFill>
                <a:ln>
                  <a:noFill/>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7" name="Freeform 27"/>
                <p:cNvSpPr>
                  <a:spLocks noEditPoints="1"/>
                </p:cNvSpPr>
                <p:nvPr/>
              </p:nvSpPr>
              <p:spPr bwMode="auto">
                <a:xfrm>
                  <a:off x="4044956"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8" name="Freeform 27"/>
                <p:cNvSpPr>
                  <a:spLocks noEditPoints="1"/>
                </p:cNvSpPr>
                <p:nvPr/>
              </p:nvSpPr>
              <p:spPr bwMode="auto">
                <a:xfrm>
                  <a:off x="5514674"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9" name="Freeform 27"/>
                <p:cNvSpPr>
                  <a:spLocks noEditPoints="1"/>
                </p:cNvSpPr>
                <p:nvPr/>
              </p:nvSpPr>
              <p:spPr bwMode="auto">
                <a:xfrm>
                  <a:off x="4815923"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sp>
        <p:nvSpPr>
          <p:cNvPr id="230" name="Freeform 229"/>
          <p:cNvSpPr/>
          <p:nvPr/>
        </p:nvSpPr>
        <p:spPr bwMode="auto">
          <a:xfrm>
            <a:off x="8873589" y="2246041"/>
            <a:ext cx="1375311" cy="47014"/>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2">
                <a:lumMod val="40000"/>
                <a:lumOff val="60000"/>
              </a:schemeClr>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245" name="Group 244"/>
          <p:cNvGrpSpPr/>
          <p:nvPr/>
        </p:nvGrpSpPr>
        <p:grpSpPr>
          <a:xfrm>
            <a:off x="6260128" y="2019330"/>
            <a:ext cx="1502755" cy="593700"/>
            <a:chOff x="9592905" y="1695077"/>
            <a:chExt cx="1876521" cy="723684"/>
          </a:xfrm>
        </p:grpSpPr>
        <p:sp>
          <p:nvSpPr>
            <p:cNvPr id="254" name="Freeform 17"/>
            <p:cNvSpPr>
              <a:spLocks noEditPoints="1"/>
            </p:cNvSpPr>
            <p:nvPr/>
          </p:nvSpPr>
          <p:spPr bwMode="auto">
            <a:xfrm>
              <a:off x="9592905" y="1695077"/>
              <a:ext cx="1876521" cy="218880"/>
            </a:xfrm>
            <a:custGeom>
              <a:avLst/>
              <a:gdLst>
                <a:gd name="T0" fmla="*/ 192 w 1928"/>
                <a:gd name="T1" fmla="*/ 63 h 222"/>
                <a:gd name="T2" fmla="*/ 0 w 1928"/>
                <a:gd name="T3" fmla="*/ 181 h 222"/>
                <a:gd name="T4" fmla="*/ 97 w 1928"/>
                <a:gd name="T5" fmla="*/ 142 h 222"/>
                <a:gd name="T6" fmla="*/ 8 w 1928"/>
                <a:gd name="T7" fmla="*/ 177 h 222"/>
                <a:gd name="T8" fmla="*/ 6 w 1928"/>
                <a:gd name="T9" fmla="*/ 179 h 222"/>
                <a:gd name="T10" fmla="*/ 1808 w 1928"/>
                <a:gd name="T11" fmla="*/ 180 h 222"/>
                <a:gd name="T12" fmla="*/ 1876 w 1928"/>
                <a:gd name="T13" fmla="*/ 172 h 222"/>
                <a:gd name="T14" fmla="*/ 1912 w 1928"/>
                <a:gd name="T15" fmla="*/ 65 h 222"/>
                <a:gd name="T16" fmla="*/ 360 w 1928"/>
                <a:gd name="T17" fmla="*/ 90 h 222"/>
                <a:gd name="T18" fmla="*/ 315 w 1928"/>
                <a:gd name="T19" fmla="*/ 156 h 222"/>
                <a:gd name="T20" fmla="*/ 268 w 1928"/>
                <a:gd name="T21" fmla="*/ 182 h 222"/>
                <a:gd name="T22" fmla="*/ 7 w 1928"/>
                <a:gd name="T23" fmla="*/ 179 h 222"/>
                <a:gd name="T24" fmla="*/ 147 w 1928"/>
                <a:gd name="T25" fmla="*/ 33 h 222"/>
                <a:gd name="T26" fmla="*/ 930 w 1928"/>
                <a:gd name="T27" fmla="*/ 179 h 222"/>
                <a:gd name="T28" fmla="*/ 930 w 1928"/>
                <a:gd name="T29" fmla="*/ 123 h 222"/>
                <a:gd name="T30" fmla="*/ 881 w 1928"/>
                <a:gd name="T31" fmla="*/ 179 h 222"/>
                <a:gd name="T32" fmla="*/ 862 w 1928"/>
                <a:gd name="T33" fmla="*/ 98 h 222"/>
                <a:gd name="T34" fmla="*/ 827 w 1928"/>
                <a:gd name="T35" fmla="*/ 68 h 222"/>
                <a:gd name="T36" fmla="*/ 789 w 1928"/>
                <a:gd name="T37" fmla="*/ 110 h 222"/>
                <a:gd name="T38" fmla="*/ 1373 w 1928"/>
                <a:gd name="T39" fmla="*/ 108 h 222"/>
                <a:gd name="T40" fmla="*/ 1348 w 1928"/>
                <a:gd name="T41" fmla="*/ 113 h 222"/>
                <a:gd name="T42" fmla="*/ 1285 w 1928"/>
                <a:gd name="T43" fmla="*/ 179 h 222"/>
                <a:gd name="T44" fmla="*/ 1338 w 1928"/>
                <a:gd name="T45" fmla="*/ 133 h 222"/>
                <a:gd name="T46" fmla="*/ 1754 w 1928"/>
                <a:gd name="T47" fmla="*/ 65 h 222"/>
                <a:gd name="T48" fmla="*/ 1742 w 1928"/>
                <a:gd name="T49" fmla="*/ 132 h 222"/>
                <a:gd name="T50" fmla="*/ 1611 w 1928"/>
                <a:gd name="T51" fmla="*/ 120 h 222"/>
                <a:gd name="T52" fmla="*/ 1658 w 1928"/>
                <a:gd name="T53" fmla="*/ 77 h 222"/>
                <a:gd name="T54" fmla="*/ 1250 w 1928"/>
                <a:gd name="T55" fmla="*/ 99 h 222"/>
                <a:gd name="T56" fmla="*/ 1226 w 1928"/>
                <a:gd name="T57" fmla="*/ 132 h 222"/>
                <a:gd name="T58" fmla="*/ 729 w 1928"/>
                <a:gd name="T59" fmla="*/ 182 h 222"/>
                <a:gd name="T60" fmla="*/ 552 w 1928"/>
                <a:gd name="T61" fmla="*/ 158 h 222"/>
                <a:gd name="T62" fmla="*/ 1106 w 1928"/>
                <a:gd name="T63" fmla="*/ 100 h 222"/>
                <a:gd name="T64" fmla="*/ 1028 w 1928"/>
                <a:gd name="T65" fmla="*/ 98 h 222"/>
                <a:gd name="T66" fmla="*/ 1117 w 1928"/>
                <a:gd name="T67" fmla="*/ 98 h 222"/>
                <a:gd name="T68" fmla="*/ 1170 w 1928"/>
                <a:gd name="T69" fmla="*/ 121 h 222"/>
                <a:gd name="T70" fmla="*/ 1132 w 1928"/>
                <a:gd name="T71" fmla="*/ 109 h 222"/>
                <a:gd name="T72" fmla="*/ 1559 w 1928"/>
                <a:gd name="T73" fmla="*/ 152 h 222"/>
                <a:gd name="T74" fmla="*/ 1563 w 1928"/>
                <a:gd name="T75" fmla="*/ 139 h 222"/>
                <a:gd name="T76" fmla="*/ 687 w 1928"/>
                <a:gd name="T77" fmla="*/ 144 h 222"/>
                <a:gd name="T78" fmla="*/ 666 w 1928"/>
                <a:gd name="T79" fmla="*/ 96 h 222"/>
                <a:gd name="T80" fmla="*/ 1513 w 1928"/>
                <a:gd name="T81" fmla="*/ 99 h 222"/>
                <a:gd name="T82" fmla="*/ 1469 w 1928"/>
                <a:gd name="T83" fmla="*/ 155 h 222"/>
                <a:gd name="T84" fmla="*/ 490 w 1928"/>
                <a:gd name="T85" fmla="*/ 114 h 222"/>
                <a:gd name="T86" fmla="*/ 488 w 1928"/>
                <a:gd name="T87" fmla="*/ 166 h 222"/>
                <a:gd name="T88" fmla="*/ 519 w 1928"/>
                <a:gd name="T89" fmla="*/ 129 h 222"/>
                <a:gd name="T90" fmla="*/ 1438 w 1928"/>
                <a:gd name="T91" fmla="*/ 179 h 222"/>
                <a:gd name="T92" fmla="*/ 400 w 1928"/>
                <a:gd name="T93" fmla="*/ 98 h 222"/>
                <a:gd name="T94" fmla="*/ 396 w 1928"/>
                <a:gd name="T95" fmla="*/ 71 h 222"/>
                <a:gd name="T96" fmla="*/ 11 w 1928"/>
                <a:gd name="T97" fmla="*/ 177 h 222"/>
                <a:gd name="T98" fmla="*/ 3 w 1928"/>
                <a:gd name="T99" fmla="*/ 181 h 222"/>
                <a:gd name="T100" fmla="*/ 5 w 1928"/>
                <a:gd name="T101" fmla="*/ 179 h 222"/>
                <a:gd name="T102" fmla="*/ 10 w 1928"/>
                <a:gd name="T103" fmla="*/ 177 h 222"/>
                <a:gd name="T104" fmla="*/ 6 w 1928"/>
                <a:gd name="T105" fmla="*/ 178 h 222"/>
                <a:gd name="T106" fmla="*/ 8 w 1928"/>
                <a:gd name="T107" fmla="*/ 177 h 222"/>
                <a:gd name="T108" fmla="*/ 12 w 1928"/>
                <a:gd name="T109" fmla="*/ 174 h 222"/>
                <a:gd name="T110" fmla="*/ 6 w 1928"/>
                <a:gd name="T111" fmla="*/ 178 h 222"/>
                <a:gd name="T112" fmla="*/ 6 w 1928"/>
                <a:gd name="T113" fmla="*/ 180 h 222"/>
                <a:gd name="T114" fmla="*/ 971 w 1928"/>
                <a:gd name="T115" fmla="*/ 78 h 222"/>
                <a:gd name="T116" fmla="*/ 1762 w 1928"/>
                <a:gd name="T117" fmla="*/ 79 h 222"/>
                <a:gd name="T118" fmla="*/ 1250 w 1928"/>
                <a:gd name="T119" fmla="*/ 156 h 222"/>
                <a:gd name="T120" fmla="*/ 767 w 1928"/>
                <a:gd name="T121" fmla="*/ 12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8" h="222">
                  <a:moveTo>
                    <a:pt x="16" y="175"/>
                  </a:moveTo>
                  <a:cubicBezTo>
                    <a:pt x="22" y="173"/>
                    <a:pt x="27" y="171"/>
                    <a:pt x="33" y="169"/>
                  </a:cubicBezTo>
                  <a:cubicBezTo>
                    <a:pt x="46" y="165"/>
                    <a:pt x="61" y="162"/>
                    <a:pt x="75" y="160"/>
                  </a:cubicBezTo>
                  <a:cubicBezTo>
                    <a:pt x="85" y="158"/>
                    <a:pt x="96" y="158"/>
                    <a:pt x="106" y="158"/>
                  </a:cubicBezTo>
                  <a:cubicBezTo>
                    <a:pt x="121" y="159"/>
                    <a:pt x="136" y="160"/>
                    <a:pt x="150" y="164"/>
                  </a:cubicBezTo>
                  <a:cubicBezTo>
                    <a:pt x="151" y="164"/>
                    <a:pt x="153" y="164"/>
                    <a:pt x="154" y="163"/>
                  </a:cubicBezTo>
                  <a:cubicBezTo>
                    <a:pt x="155" y="163"/>
                    <a:pt x="155" y="163"/>
                    <a:pt x="155" y="163"/>
                  </a:cubicBezTo>
                  <a:cubicBezTo>
                    <a:pt x="155" y="162"/>
                    <a:pt x="155" y="161"/>
                    <a:pt x="155" y="161"/>
                  </a:cubicBezTo>
                  <a:cubicBezTo>
                    <a:pt x="155" y="141"/>
                    <a:pt x="155" y="121"/>
                    <a:pt x="155" y="101"/>
                  </a:cubicBezTo>
                  <a:cubicBezTo>
                    <a:pt x="155" y="99"/>
                    <a:pt x="155" y="98"/>
                    <a:pt x="156" y="97"/>
                  </a:cubicBezTo>
                  <a:cubicBezTo>
                    <a:pt x="167" y="88"/>
                    <a:pt x="177" y="79"/>
                    <a:pt x="187" y="68"/>
                  </a:cubicBezTo>
                  <a:cubicBezTo>
                    <a:pt x="188" y="67"/>
                    <a:pt x="190" y="65"/>
                    <a:pt x="192" y="63"/>
                  </a:cubicBezTo>
                  <a:cubicBezTo>
                    <a:pt x="192" y="62"/>
                    <a:pt x="193" y="62"/>
                    <a:pt x="194" y="62"/>
                  </a:cubicBezTo>
                  <a:cubicBezTo>
                    <a:pt x="195" y="63"/>
                    <a:pt x="196" y="64"/>
                    <a:pt x="196" y="66"/>
                  </a:cubicBezTo>
                  <a:cubicBezTo>
                    <a:pt x="196" y="104"/>
                    <a:pt x="196" y="142"/>
                    <a:pt x="196" y="179"/>
                  </a:cubicBezTo>
                  <a:cubicBezTo>
                    <a:pt x="196" y="180"/>
                    <a:pt x="196" y="182"/>
                    <a:pt x="195" y="182"/>
                  </a:cubicBezTo>
                  <a:cubicBezTo>
                    <a:pt x="194" y="183"/>
                    <a:pt x="192" y="184"/>
                    <a:pt x="191" y="183"/>
                  </a:cubicBezTo>
                  <a:cubicBezTo>
                    <a:pt x="187" y="182"/>
                    <a:pt x="183" y="180"/>
                    <a:pt x="179" y="179"/>
                  </a:cubicBezTo>
                  <a:cubicBezTo>
                    <a:pt x="166" y="175"/>
                    <a:pt x="152" y="172"/>
                    <a:pt x="138" y="170"/>
                  </a:cubicBezTo>
                  <a:cubicBezTo>
                    <a:pt x="121" y="168"/>
                    <a:pt x="104" y="167"/>
                    <a:pt x="87" y="168"/>
                  </a:cubicBezTo>
                  <a:cubicBezTo>
                    <a:pt x="61" y="168"/>
                    <a:pt x="35" y="172"/>
                    <a:pt x="10" y="180"/>
                  </a:cubicBezTo>
                  <a:cubicBezTo>
                    <a:pt x="8" y="180"/>
                    <a:pt x="6" y="181"/>
                    <a:pt x="3" y="182"/>
                  </a:cubicBezTo>
                  <a:cubicBezTo>
                    <a:pt x="3" y="182"/>
                    <a:pt x="2" y="182"/>
                    <a:pt x="2" y="182"/>
                  </a:cubicBezTo>
                  <a:cubicBezTo>
                    <a:pt x="1" y="183"/>
                    <a:pt x="0" y="183"/>
                    <a:pt x="0" y="181"/>
                  </a:cubicBezTo>
                  <a:cubicBezTo>
                    <a:pt x="0" y="180"/>
                    <a:pt x="0" y="178"/>
                    <a:pt x="0" y="177"/>
                  </a:cubicBezTo>
                  <a:cubicBezTo>
                    <a:pt x="0" y="175"/>
                    <a:pt x="1" y="172"/>
                    <a:pt x="0" y="170"/>
                  </a:cubicBezTo>
                  <a:cubicBezTo>
                    <a:pt x="0" y="169"/>
                    <a:pt x="1" y="167"/>
                    <a:pt x="2" y="166"/>
                  </a:cubicBezTo>
                  <a:cubicBezTo>
                    <a:pt x="13" y="154"/>
                    <a:pt x="24" y="141"/>
                    <a:pt x="34" y="128"/>
                  </a:cubicBezTo>
                  <a:cubicBezTo>
                    <a:pt x="54" y="100"/>
                    <a:pt x="70" y="71"/>
                    <a:pt x="82" y="39"/>
                  </a:cubicBezTo>
                  <a:cubicBezTo>
                    <a:pt x="86" y="27"/>
                    <a:pt x="90" y="15"/>
                    <a:pt x="92" y="3"/>
                  </a:cubicBezTo>
                  <a:cubicBezTo>
                    <a:pt x="92" y="3"/>
                    <a:pt x="92" y="3"/>
                    <a:pt x="92" y="2"/>
                  </a:cubicBezTo>
                  <a:cubicBezTo>
                    <a:pt x="93" y="0"/>
                    <a:pt x="93" y="0"/>
                    <a:pt x="95" y="0"/>
                  </a:cubicBezTo>
                  <a:cubicBezTo>
                    <a:pt x="96" y="1"/>
                    <a:pt x="96" y="1"/>
                    <a:pt x="96" y="1"/>
                  </a:cubicBezTo>
                  <a:cubicBezTo>
                    <a:pt x="97" y="1"/>
                    <a:pt x="97" y="1"/>
                    <a:pt x="97" y="2"/>
                  </a:cubicBezTo>
                  <a:cubicBezTo>
                    <a:pt x="97" y="2"/>
                    <a:pt x="97" y="3"/>
                    <a:pt x="97" y="3"/>
                  </a:cubicBezTo>
                  <a:cubicBezTo>
                    <a:pt x="97" y="50"/>
                    <a:pt x="97" y="96"/>
                    <a:pt x="97" y="142"/>
                  </a:cubicBezTo>
                  <a:cubicBezTo>
                    <a:pt x="97" y="145"/>
                    <a:pt x="98" y="144"/>
                    <a:pt x="95" y="145"/>
                  </a:cubicBezTo>
                  <a:cubicBezTo>
                    <a:pt x="93" y="146"/>
                    <a:pt x="91" y="145"/>
                    <a:pt x="89" y="146"/>
                  </a:cubicBezTo>
                  <a:cubicBezTo>
                    <a:pt x="68" y="148"/>
                    <a:pt x="49" y="154"/>
                    <a:pt x="31" y="163"/>
                  </a:cubicBezTo>
                  <a:cubicBezTo>
                    <a:pt x="26" y="165"/>
                    <a:pt x="21" y="168"/>
                    <a:pt x="16" y="171"/>
                  </a:cubicBezTo>
                  <a:cubicBezTo>
                    <a:pt x="16" y="172"/>
                    <a:pt x="15" y="172"/>
                    <a:pt x="14" y="173"/>
                  </a:cubicBezTo>
                  <a:cubicBezTo>
                    <a:pt x="14" y="173"/>
                    <a:pt x="13" y="174"/>
                    <a:pt x="12" y="174"/>
                  </a:cubicBezTo>
                  <a:cubicBezTo>
                    <a:pt x="12" y="174"/>
                    <a:pt x="12" y="174"/>
                    <a:pt x="12" y="174"/>
                  </a:cubicBezTo>
                  <a:cubicBezTo>
                    <a:pt x="11" y="175"/>
                    <a:pt x="11" y="175"/>
                    <a:pt x="10" y="175"/>
                  </a:cubicBezTo>
                  <a:cubicBezTo>
                    <a:pt x="10" y="175"/>
                    <a:pt x="10" y="176"/>
                    <a:pt x="9" y="176"/>
                  </a:cubicBezTo>
                  <a:cubicBezTo>
                    <a:pt x="9" y="176"/>
                    <a:pt x="9" y="176"/>
                    <a:pt x="9" y="176"/>
                  </a:cubicBezTo>
                  <a:cubicBezTo>
                    <a:pt x="9" y="176"/>
                    <a:pt x="8" y="177"/>
                    <a:pt x="8" y="177"/>
                  </a:cubicBezTo>
                  <a:cubicBezTo>
                    <a:pt x="8" y="177"/>
                    <a:pt x="8" y="177"/>
                    <a:pt x="8" y="177"/>
                  </a:cubicBezTo>
                  <a:cubicBezTo>
                    <a:pt x="7" y="177"/>
                    <a:pt x="7" y="178"/>
                    <a:pt x="7" y="178"/>
                  </a:cubicBezTo>
                  <a:cubicBezTo>
                    <a:pt x="7" y="178"/>
                    <a:pt x="6" y="178"/>
                    <a:pt x="6" y="178"/>
                  </a:cubicBezTo>
                  <a:cubicBezTo>
                    <a:pt x="6" y="178"/>
                    <a:pt x="6" y="178"/>
                    <a:pt x="6" y="178"/>
                  </a:cubicBezTo>
                  <a:cubicBezTo>
                    <a:pt x="6" y="179"/>
                    <a:pt x="5" y="179"/>
                    <a:pt x="5" y="179"/>
                  </a:cubicBezTo>
                  <a:cubicBezTo>
                    <a:pt x="5" y="179"/>
                    <a:pt x="5" y="179"/>
                    <a:pt x="5" y="179"/>
                  </a:cubicBezTo>
                  <a:cubicBezTo>
                    <a:pt x="5" y="179"/>
                    <a:pt x="5" y="179"/>
                    <a:pt x="4" y="180"/>
                  </a:cubicBezTo>
                  <a:cubicBezTo>
                    <a:pt x="4" y="180"/>
                    <a:pt x="4" y="180"/>
                    <a:pt x="4" y="180"/>
                  </a:cubicBezTo>
                  <a:cubicBezTo>
                    <a:pt x="4" y="180"/>
                    <a:pt x="3" y="180"/>
                    <a:pt x="3" y="181"/>
                  </a:cubicBezTo>
                  <a:cubicBezTo>
                    <a:pt x="3" y="181"/>
                    <a:pt x="4" y="180"/>
                    <a:pt x="4" y="180"/>
                  </a:cubicBezTo>
                  <a:cubicBezTo>
                    <a:pt x="5" y="180"/>
                    <a:pt x="5" y="180"/>
                    <a:pt x="5" y="180"/>
                  </a:cubicBezTo>
                  <a:cubicBezTo>
                    <a:pt x="5" y="180"/>
                    <a:pt x="5" y="180"/>
                    <a:pt x="6" y="179"/>
                  </a:cubicBezTo>
                  <a:cubicBezTo>
                    <a:pt x="6" y="179"/>
                    <a:pt x="6" y="179"/>
                    <a:pt x="6" y="179"/>
                  </a:cubicBezTo>
                  <a:cubicBezTo>
                    <a:pt x="7" y="179"/>
                    <a:pt x="7" y="179"/>
                    <a:pt x="7" y="179"/>
                  </a:cubicBezTo>
                  <a:cubicBezTo>
                    <a:pt x="8" y="178"/>
                    <a:pt x="8" y="178"/>
                    <a:pt x="8" y="178"/>
                  </a:cubicBezTo>
                  <a:cubicBezTo>
                    <a:pt x="9" y="178"/>
                    <a:pt x="10" y="177"/>
                    <a:pt x="10" y="177"/>
                  </a:cubicBezTo>
                  <a:cubicBezTo>
                    <a:pt x="12" y="176"/>
                    <a:pt x="14" y="175"/>
                    <a:pt x="16" y="175"/>
                  </a:cubicBezTo>
                  <a:close/>
                  <a:moveTo>
                    <a:pt x="1867" y="157"/>
                  </a:moveTo>
                  <a:cubicBezTo>
                    <a:pt x="1861" y="143"/>
                    <a:pt x="1855" y="130"/>
                    <a:pt x="1849" y="116"/>
                  </a:cubicBezTo>
                  <a:cubicBezTo>
                    <a:pt x="1841" y="100"/>
                    <a:pt x="1834" y="83"/>
                    <a:pt x="1827" y="67"/>
                  </a:cubicBezTo>
                  <a:cubicBezTo>
                    <a:pt x="1826" y="65"/>
                    <a:pt x="1826" y="65"/>
                    <a:pt x="1824" y="65"/>
                  </a:cubicBezTo>
                  <a:cubicBezTo>
                    <a:pt x="1819" y="65"/>
                    <a:pt x="1815" y="65"/>
                    <a:pt x="1810" y="65"/>
                  </a:cubicBezTo>
                  <a:cubicBezTo>
                    <a:pt x="1807" y="65"/>
                    <a:pt x="1808" y="64"/>
                    <a:pt x="1808" y="67"/>
                  </a:cubicBezTo>
                  <a:cubicBezTo>
                    <a:pt x="1808" y="105"/>
                    <a:pt x="1808" y="142"/>
                    <a:pt x="1808" y="179"/>
                  </a:cubicBezTo>
                  <a:cubicBezTo>
                    <a:pt x="1808" y="179"/>
                    <a:pt x="1808" y="180"/>
                    <a:pt x="1808" y="180"/>
                  </a:cubicBezTo>
                  <a:cubicBezTo>
                    <a:pt x="1808" y="182"/>
                    <a:pt x="1808" y="182"/>
                    <a:pt x="1810" y="182"/>
                  </a:cubicBezTo>
                  <a:cubicBezTo>
                    <a:pt x="1813" y="182"/>
                    <a:pt x="1816" y="182"/>
                    <a:pt x="1819" y="182"/>
                  </a:cubicBezTo>
                  <a:cubicBezTo>
                    <a:pt x="1821" y="182"/>
                    <a:pt x="1821" y="182"/>
                    <a:pt x="1821" y="179"/>
                  </a:cubicBezTo>
                  <a:cubicBezTo>
                    <a:pt x="1821" y="149"/>
                    <a:pt x="1821" y="119"/>
                    <a:pt x="1821" y="89"/>
                  </a:cubicBezTo>
                  <a:cubicBezTo>
                    <a:pt x="1821" y="88"/>
                    <a:pt x="1821" y="87"/>
                    <a:pt x="1822" y="86"/>
                  </a:cubicBezTo>
                  <a:cubicBezTo>
                    <a:pt x="1822" y="87"/>
                    <a:pt x="1822" y="88"/>
                    <a:pt x="1822" y="88"/>
                  </a:cubicBezTo>
                  <a:cubicBezTo>
                    <a:pt x="1834" y="114"/>
                    <a:pt x="1845" y="140"/>
                    <a:pt x="1857" y="165"/>
                  </a:cubicBezTo>
                  <a:cubicBezTo>
                    <a:pt x="1859" y="170"/>
                    <a:pt x="1862" y="175"/>
                    <a:pt x="1864" y="181"/>
                  </a:cubicBezTo>
                  <a:cubicBezTo>
                    <a:pt x="1864" y="182"/>
                    <a:pt x="1865" y="182"/>
                    <a:pt x="1866" y="182"/>
                  </a:cubicBezTo>
                  <a:cubicBezTo>
                    <a:pt x="1867" y="182"/>
                    <a:pt x="1868" y="182"/>
                    <a:pt x="1870" y="182"/>
                  </a:cubicBezTo>
                  <a:cubicBezTo>
                    <a:pt x="1871" y="182"/>
                    <a:pt x="1871" y="181"/>
                    <a:pt x="1872" y="181"/>
                  </a:cubicBezTo>
                  <a:cubicBezTo>
                    <a:pt x="1873" y="178"/>
                    <a:pt x="1874" y="175"/>
                    <a:pt x="1876" y="172"/>
                  </a:cubicBezTo>
                  <a:cubicBezTo>
                    <a:pt x="1888" y="144"/>
                    <a:pt x="1900" y="117"/>
                    <a:pt x="1912" y="89"/>
                  </a:cubicBezTo>
                  <a:cubicBezTo>
                    <a:pt x="1913" y="88"/>
                    <a:pt x="1913" y="88"/>
                    <a:pt x="1914" y="87"/>
                  </a:cubicBezTo>
                  <a:cubicBezTo>
                    <a:pt x="1914" y="88"/>
                    <a:pt x="1914" y="89"/>
                    <a:pt x="1914" y="89"/>
                  </a:cubicBezTo>
                  <a:cubicBezTo>
                    <a:pt x="1914" y="119"/>
                    <a:pt x="1914" y="149"/>
                    <a:pt x="1914" y="179"/>
                  </a:cubicBezTo>
                  <a:cubicBezTo>
                    <a:pt x="1914" y="180"/>
                    <a:pt x="1914" y="180"/>
                    <a:pt x="1914" y="181"/>
                  </a:cubicBezTo>
                  <a:cubicBezTo>
                    <a:pt x="1914" y="182"/>
                    <a:pt x="1914" y="182"/>
                    <a:pt x="1915" y="182"/>
                  </a:cubicBezTo>
                  <a:cubicBezTo>
                    <a:pt x="1918" y="182"/>
                    <a:pt x="1922" y="182"/>
                    <a:pt x="1925" y="182"/>
                  </a:cubicBezTo>
                  <a:cubicBezTo>
                    <a:pt x="1928" y="182"/>
                    <a:pt x="1927" y="182"/>
                    <a:pt x="1927" y="179"/>
                  </a:cubicBezTo>
                  <a:cubicBezTo>
                    <a:pt x="1927" y="142"/>
                    <a:pt x="1927" y="105"/>
                    <a:pt x="1927" y="67"/>
                  </a:cubicBezTo>
                  <a:cubicBezTo>
                    <a:pt x="1927" y="67"/>
                    <a:pt x="1927" y="67"/>
                    <a:pt x="1927" y="66"/>
                  </a:cubicBezTo>
                  <a:cubicBezTo>
                    <a:pt x="1927" y="65"/>
                    <a:pt x="1927" y="65"/>
                    <a:pt x="1926" y="65"/>
                  </a:cubicBezTo>
                  <a:cubicBezTo>
                    <a:pt x="1921" y="65"/>
                    <a:pt x="1917" y="65"/>
                    <a:pt x="1912" y="65"/>
                  </a:cubicBezTo>
                  <a:cubicBezTo>
                    <a:pt x="1911" y="65"/>
                    <a:pt x="1910" y="65"/>
                    <a:pt x="1909" y="67"/>
                  </a:cubicBezTo>
                  <a:cubicBezTo>
                    <a:pt x="1896" y="97"/>
                    <a:pt x="1882" y="127"/>
                    <a:pt x="1869" y="156"/>
                  </a:cubicBezTo>
                  <a:cubicBezTo>
                    <a:pt x="1868" y="157"/>
                    <a:pt x="1868" y="158"/>
                    <a:pt x="1868" y="158"/>
                  </a:cubicBezTo>
                  <a:cubicBezTo>
                    <a:pt x="1867" y="158"/>
                    <a:pt x="1867" y="157"/>
                    <a:pt x="1867" y="157"/>
                  </a:cubicBezTo>
                  <a:close/>
                  <a:moveTo>
                    <a:pt x="269" y="88"/>
                  </a:moveTo>
                  <a:cubicBezTo>
                    <a:pt x="282" y="118"/>
                    <a:pt x="295" y="148"/>
                    <a:pt x="309" y="178"/>
                  </a:cubicBezTo>
                  <a:cubicBezTo>
                    <a:pt x="309" y="179"/>
                    <a:pt x="310" y="181"/>
                    <a:pt x="311" y="182"/>
                  </a:cubicBezTo>
                  <a:cubicBezTo>
                    <a:pt x="312" y="182"/>
                    <a:pt x="314" y="182"/>
                    <a:pt x="315" y="182"/>
                  </a:cubicBezTo>
                  <a:cubicBezTo>
                    <a:pt x="317" y="182"/>
                    <a:pt x="318" y="182"/>
                    <a:pt x="318" y="180"/>
                  </a:cubicBezTo>
                  <a:cubicBezTo>
                    <a:pt x="332" y="150"/>
                    <a:pt x="345" y="119"/>
                    <a:pt x="359" y="88"/>
                  </a:cubicBezTo>
                  <a:cubicBezTo>
                    <a:pt x="359" y="88"/>
                    <a:pt x="359" y="87"/>
                    <a:pt x="360" y="87"/>
                  </a:cubicBezTo>
                  <a:cubicBezTo>
                    <a:pt x="360" y="88"/>
                    <a:pt x="360" y="89"/>
                    <a:pt x="360" y="90"/>
                  </a:cubicBezTo>
                  <a:cubicBezTo>
                    <a:pt x="360" y="119"/>
                    <a:pt x="360" y="149"/>
                    <a:pt x="360" y="179"/>
                  </a:cubicBezTo>
                  <a:cubicBezTo>
                    <a:pt x="360" y="179"/>
                    <a:pt x="360" y="180"/>
                    <a:pt x="360" y="180"/>
                  </a:cubicBezTo>
                  <a:cubicBezTo>
                    <a:pt x="360" y="182"/>
                    <a:pt x="360" y="182"/>
                    <a:pt x="361" y="182"/>
                  </a:cubicBezTo>
                  <a:cubicBezTo>
                    <a:pt x="365" y="182"/>
                    <a:pt x="368" y="182"/>
                    <a:pt x="371" y="182"/>
                  </a:cubicBezTo>
                  <a:cubicBezTo>
                    <a:pt x="374" y="182"/>
                    <a:pt x="374" y="182"/>
                    <a:pt x="374" y="179"/>
                  </a:cubicBezTo>
                  <a:cubicBezTo>
                    <a:pt x="374" y="142"/>
                    <a:pt x="374" y="105"/>
                    <a:pt x="374" y="67"/>
                  </a:cubicBezTo>
                  <a:cubicBezTo>
                    <a:pt x="374" y="67"/>
                    <a:pt x="374" y="67"/>
                    <a:pt x="374" y="66"/>
                  </a:cubicBezTo>
                  <a:cubicBezTo>
                    <a:pt x="374" y="65"/>
                    <a:pt x="374" y="65"/>
                    <a:pt x="372" y="65"/>
                  </a:cubicBezTo>
                  <a:cubicBezTo>
                    <a:pt x="367" y="65"/>
                    <a:pt x="363" y="65"/>
                    <a:pt x="358" y="65"/>
                  </a:cubicBezTo>
                  <a:cubicBezTo>
                    <a:pt x="357" y="65"/>
                    <a:pt x="356" y="65"/>
                    <a:pt x="356" y="66"/>
                  </a:cubicBezTo>
                  <a:cubicBezTo>
                    <a:pt x="356" y="66"/>
                    <a:pt x="356" y="67"/>
                    <a:pt x="356" y="67"/>
                  </a:cubicBezTo>
                  <a:cubicBezTo>
                    <a:pt x="342" y="97"/>
                    <a:pt x="329" y="127"/>
                    <a:pt x="315" y="156"/>
                  </a:cubicBezTo>
                  <a:cubicBezTo>
                    <a:pt x="315" y="157"/>
                    <a:pt x="315" y="158"/>
                    <a:pt x="314" y="158"/>
                  </a:cubicBezTo>
                  <a:cubicBezTo>
                    <a:pt x="313" y="158"/>
                    <a:pt x="313" y="157"/>
                    <a:pt x="313" y="157"/>
                  </a:cubicBezTo>
                  <a:cubicBezTo>
                    <a:pt x="311" y="151"/>
                    <a:pt x="308" y="146"/>
                    <a:pt x="306" y="140"/>
                  </a:cubicBezTo>
                  <a:cubicBezTo>
                    <a:pt x="295" y="116"/>
                    <a:pt x="284" y="91"/>
                    <a:pt x="273" y="67"/>
                  </a:cubicBezTo>
                  <a:cubicBezTo>
                    <a:pt x="273" y="65"/>
                    <a:pt x="272" y="65"/>
                    <a:pt x="270" y="65"/>
                  </a:cubicBezTo>
                  <a:cubicBezTo>
                    <a:pt x="266" y="65"/>
                    <a:pt x="261" y="65"/>
                    <a:pt x="257" y="65"/>
                  </a:cubicBezTo>
                  <a:cubicBezTo>
                    <a:pt x="254" y="65"/>
                    <a:pt x="254" y="65"/>
                    <a:pt x="254" y="67"/>
                  </a:cubicBezTo>
                  <a:cubicBezTo>
                    <a:pt x="254" y="105"/>
                    <a:pt x="254" y="142"/>
                    <a:pt x="254" y="179"/>
                  </a:cubicBezTo>
                  <a:cubicBezTo>
                    <a:pt x="254" y="180"/>
                    <a:pt x="254" y="180"/>
                    <a:pt x="254" y="181"/>
                  </a:cubicBezTo>
                  <a:cubicBezTo>
                    <a:pt x="254" y="182"/>
                    <a:pt x="255" y="182"/>
                    <a:pt x="255" y="182"/>
                  </a:cubicBezTo>
                  <a:cubicBezTo>
                    <a:pt x="259" y="182"/>
                    <a:pt x="262" y="182"/>
                    <a:pt x="266" y="182"/>
                  </a:cubicBezTo>
                  <a:cubicBezTo>
                    <a:pt x="266" y="182"/>
                    <a:pt x="267" y="182"/>
                    <a:pt x="268" y="182"/>
                  </a:cubicBezTo>
                  <a:cubicBezTo>
                    <a:pt x="268" y="150"/>
                    <a:pt x="268" y="118"/>
                    <a:pt x="268" y="86"/>
                  </a:cubicBezTo>
                  <a:cubicBezTo>
                    <a:pt x="268" y="87"/>
                    <a:pt x="269" y="88"/>
                    <a:pt x="269" y="88"/>
                  </a:cubicBezTo>
                  <a:close/>
                  <a:moveTo>
                    <a:pt x="14" y="173"/>
                  </a:moveTo>
                  <a:cubicBezTo>
                    <a:pt x="14" y="173"/>
                    <a:pt x="13" y="174"/>
                    <a:pt x="12" y="174"/>
                  </a:cubicBezTo>
                  <a:cubicBezTo>
                    <a:pt x="12" y="174"/>
                    <a:pt x="12" y="174"/>
                    <a:pt x="11" y="174"/>
                  </a:cubicBezTo>
                  <a:cubicBezTo>
                    <a:pt x="11" y="175"/>
                    <a:pt x="11" y="175"/>
                    <a:pt x="10" y="175"/>
                  </a:cubicBezTo>
                  <a:cubicBezTo>
                    <a:pt x="10" y="175"/>
                    <a:pt x="10" y="176"/>
                    <a:pt x="9" y="176"/>
                  </a:cubicBezTo>
                  <a:cubicBezTo>
                    <a:pt x="9" y="176"/>
                    <a:pt x="9" y="176"/>
                    <a:pt x="9" y="176"/>
                  </a:cubicBezTo>
                  <a:cubicBezTo>
                    <a:pt x="8" y="176"/>
                    <a:pt x="8" y="177"/>
                    <a:pt x="8" y="177"/>
                  </a:cubicBezTo>
                  <a:cubicBezTo>
                    <a:pt x="8" y="177"/>
                    <a:pt x="7" y="177"/>
                    <a:pt x="7" y="177"/>
                  </a:cubicBezTo>
                  <a:cubicBezTo>
                    <a:pt x="7" y="177"/>
                    <a:pt x="7" y="178"/>
                    <a:pt x="7" y="178"/>
                  </a:cubicBezTo>
                  <a:cubicBezTo>
                    <a:pt x="7" y="178"/>
                    <a:pt x="7" y="179"/>
                    <a:pt x="7" y="179"/>
                  </a:cubicBezTo>
                  <a:cubicBezTo>
                    <a:pt x="7" y="179"/>
                    <a:pt x="8" y="179"/>
                    <a:pt x="8" y="178"/>
                  </a:cubicBezTo>
                  <a:cubicBezTo>
                    <a:pt x="9" y="178"/>
                    <a:pt x="10" y="178"/>
                    <a:pt x="10" y="177"/>
                  </a:cubicBezTo>
                  <a:cubicBezTo>
                    <a:pt x="12" y="176"/>
                    <a:pt x="14" y="176"/>
                    <a:pt x="15" y="174"/>
                  </a:cubicBezTo>
                  <a:cubicBezTo>
                    <a:pt x="16" y="174"/>
                    <a:pt x="16" y="174"/>
                    <a:pt x="16" y="174"/>
                  </a:cubicBezTo>
                  <a:cubicBezTo>
                    <a:pt x="40" y="163"/>
                    <a:pt x="64" y="157"/>
                    <a:pt x="90" y="156"/>
                  </a:cubicBezTo>
                  <a:cubicBezTo>
                    <a:pt x="100" y="155"/>
                    <a:pt x="109" y="155"/>
                    <a:pt x="118" y="156"/>
                  </a:cubicBezTo>
                  <a:cubicBezTo>
                    <a:pt x="126" y="157"/>
                    <a:pt x="134" y="158"/>
                    <a:pt x="142" y="159"/>
                  </a:cubicBezTo>
                  <a:cubicBezTo>
                    <a:pt x="145" y="160"/>
                    <a:pt x="147" y="160"/>
                    <a:pt x="149" y="160"/>
                  </a:cubicBezTo>
                  <a:cubicBezTo>
                    <a:pt x="151" y="159"/>
                    <a:pt x="151" y="159"/>
                    <a:pt x="151" y="157"/>
                  </a:cubicBezTo>
                  <a:cubicBezTo>
                    <a:pt x="151" y="116"/>
                    <a:pt x="151" y="76"/>
                    <a:pt x="151" y="36"/>
                  </a:cubicBezTo>
                  <a:cubicBezTo>
                    <a:pt x="151" y="32"/>
                    <a:pt x="152" y="33"/>
                    <a:pt x="149" y="32"/>
                  </a:cubicBezTo>
                  <a:cubicBezTo>
                    <a:pt x="147" y="32"/>
                    <a:pt x="147" y="32"/>
                    <a:pt x="147" y="33"/>
                  </a:cubicBezTo>
                  <a:cubicBezTo>
                    <a:pt x="144" y="39"/>
                    <a:pt x="141" y="45"/>
                    <a:pt x="139" y="50"/>
                  </a:cubicBezTo>
                  <a:cubicBezTo>
                    <a:pt x="129" y="69"/>
                    <a:pt x="117" y="87"/>
                    <a:pt x="102" y="102"/>
                  </a:cubicBezTo>
                  <a:cubicBezTo>
                    <a:pt x="101" y="103"/>
                    <a:pt x="101" y="104"/>
                    <a:pt x="101" y="105"/>
                  </a:cubicBezTo>
                  <a:cubicBezTo>
                    <a:pt x="101" y="118"/>
                    <a:pt x="101" y="131"/>
                    <a:pt x="101" y="145"/>
                  </a:cubicBezTo>
                  <a:cubicBezTo>
                    <a:pt x="101" y="145"/>
                    <a:pt x="101" y="146"/>
                    <a:pt x="101" y="146"/>
                  </a:cubicBezTo>
                  <a:cubicBezTo>
                    <a:pt x="101" y="147"/>
                    <a:pt x="100" y="147"/>
                    <a:pt x="100" y="148"/>
                  </a:cubicBezTo>
                  <a:cubicBezTo>
                    <a:pt x="99" y="148"/>
                    <a:pt x="98" y="148"/>
                    <a:pt x="98" y="148"/>
                  </a:cubicBezTo>
                  <a:cubicBezTo>
                    <a:pt x="92" y="149"/>
                    <a:pt x="86" y="149"/>
                    <a:pt x="79" y="150"/>
                  </a:cubicBezTo>
                  <a:cubicBezTo>
                    <a:pt x="64" y="153"/>
                    <a:pt x="49" y="157"/>
                    <a:pt x="34" y="163"/>
                  </a:cubicBezTo>
                  <a:cubicBezTo>
                    <a:pt x="28" y="166"/>
                    <a:pt x="22" y="169"/>
                    <a:pt x="17" y="171"/>
                  </a:cubicBezTo>
                  <a:cubicBezTo>
                    <a:pt x="16" y="172"/>
                    <a:pt x="15" y="172"/>
                    <a:pt x="14" y="173"/>
                  </a:cubicBezTo>
                  <a:close/>
                  <a:moveTo>
                    <a:pt x="930" y="179"/>
                  </a:moveTo>
                  <a:cubicBezTo>
                    <a:pt x="930" y="180"/>
                    <a:pt x="930" y="180"/>
                    <a:pt x="930" y="181"/>
                  </a:cubicBezTo>
                  <a:cubicBezTo>
                    <a:pt x="930" y="182"/>
                    <a:pt x="930" y="182"/>
                    <a:pt x="930" y="182"/>
                  </a:cubicBezTo>
                  <a:cubicBezTo>
                    <a:pt x="931" y="182"/>
                    <a:pt x="931" y="182"/>
                    <a:pt x="932" y="182"/>
                  </a:cubicBezTo>
                  <a:cubicBezTo>
                    <a:pt x="942" y="182"/>
                    <a:pt x="952" y="182"/>
                    <a:pt x="963" y="182"/>
                  </a:cubicBezTo>
                  <a:cubicBezTo>
                    <a:pt x="970" y="182"/>
                    <a:pt x="978" y="181"/>
                    <a:pt x="986" y="178"/>
                  </a:cubicBezTo>
                  <a:cubicBezTo>
                    <a:pt x="1004" y="171"/>
                    <a:pt x="1016" y="159"/>
                    <a:pt x="1021" y="140"/>
                  </a:cubicBezTo>
                  <a:cubicBezTo>
                    <a:pt x="1025" y="127"/>
                    <a:pt x="1025" y="113"/>
                    <a:pt x="1021" y="100"/>
                  </a:cubicBezTo>
                  <a:cubicBezTo>
                    <a:pt x="1016" y="84"/>
                    <a:pt x="1006" y="74"/>
                    <a:pt x="991" y="69"/>
                  </a:cubicBezTo>
                  <a:cubicBezTo>
                    <a:pt x="982" y="66"/>
                    <a:pt x="974" y="65"/>
                    <a:pt x="965" y="65"/>
                  </a:cubicBezTo>
                  <a:cubicBezTo>
                    <a:pt x="954" y="65"/>
                    <a:pt x="943" y="65"/>
                    <a:pt x="932" y="65"/>
                  </a:cubicBezTo>
                  <a:cubicBezTo>
                    <a:pt x="929" y="65"/>
                    <a:pt x="930" y="64"/>
                    <a:pt x="930" y="67"/>
                  </a:cubicBezTo>
                  <a:cubicBezTo>
                    <a:pt x="930" y="86"/>
                    <a:pt x="930" y="104"/>
                    <a:pt x="930" y="123"/>
                  </a:cubicBezTo>
                  <a:cubicBezTo>
                    <a:pt x="930" y="142"/>
                    <a:pt x="930" y="161"/>
                    <a:pt x="930" y="179"/>
                  </a:cubicBezTo>
                  <a:close/>
                  <a:moveTo>
                    <a:pt x="815" y="179"/>
                  </a:moveTo>
                  <a:cubicBezTo>
                    <a:pt x="815" y="157"/>
                    <a:pt x="815" y="134"/>
                    <a:pt x="815" y="112"/>
                  </a:cubicBezTo>
                  <a:cubicBezTo>
                    <a:pt x="815" y="109"/>
                    <a:pt x="815" y="110"/>
                    <a:pt x="817" y="110"/>
                  </a:cubicBezTo>
                  <a:cubicBezTo>
                    <a:pt x="826" y="110"/>
                    <a:pt x="835" y="110"/>
                    <a:pt x="844" y="110"/>
                  </a:cubicBezTo>
                  <a:cubicBezTo>
                    <a:pt x="847" y="110"/>
                    <a:pt x="846" y="109"/>
                    <a:pt x="846" y="112"/>
                  </a:cubicBezTo>
                  <a:cubicBezTo>
                    <a:pt x="846" y="127"/>
                    <a:pt x="846" y="143"/>
                    <a:pt x="846" y="159"/>
                  </a:cubicBezTo>
                  <a:cubicBezTo>
                    <a:pt x="846" y="162"/>
                    <a:pt x="847" y="166"/>
                    <a:pt x="848" y="169"/>
                  </a:cubicBezTo>
                  <a:cubicBezTo>
                    <a:pt x="849" y="175"/>
                    <a:pt x="852" y="179"/>
                    <a:pt x="858" y="182"/>
                  </a:cubicBezTo>
                  <a:cubicBezTo>
                    <a:pt x="861" y="183"/>
                    <a:pt x="864" y="184"/>
                    <a:pt x="867" y="184"/>
                  </a:cubicBezTo>
                  <a:cubicBezTo>
                    <a:pt x="871" y="184"/>
                    <a:pt x="875" y="183"/>
                    <a:pt x="879" y="182"/>
                  </a:cubicBezTo>
                  <a:cubicBezTo>
                    <a:pt x="881" y="181"/>
                    <a:pt x="881" y="181"/>
                    <a:pt x="881" y="179"/>
                  </a:cubicBezTo>
                  <a:cubicBezTo>
                    <a:pt x="881" y="177"/>
                    <a:pt x="881" y="175"/>
                    <a:pt x="881" y="172"/>
                  </a:cubicBezTo>
                  <a:cubicBezTo>
                    <a:pt x="881" y="171"/>
                    <a:pt x="881" y="171"/>
                    <a:pt x="881" y="170"/>
                  </a:cubicBezTo>
                  <a:cubicBezTo>
                    <a:pt x="877" y="172"/>
                    <a:pt x="873" y="173"/>
                    <a:pt x="869" y="172"/>
                  </a:cubicBezTo>
                  <a:cubicBezTo>
                    <a:pt x="864" y="171"/>
                    <a:pt x="862" y="169"/>
                    <a:pt x="861" y="164"/>
                  </a:cubicBezTo>
                  <a:cubicBezTo>
                    <a:pt x="860" y="161"/>
                    <a:pt x="860" y="159"/>
                    <a:pt x="860" y="156"/>
                  </a:cubicBezTo>
                  <a:cubicBezTo>
                    <a:pt x="860" y="142"/>
                    <a:pt x="860" y="127"/>
                    <a:pt x="860" y="112"/>
                  </a:cubicBezTo>
                  <a:cubicBezTo>
                    <a:pt x="860" y="109"/>
                    <a:pt x="859" y="110"/>
                    <a:pt x="862" y="110"/>
                  </a:cubicBezTo>
                  <a:cubicBezTo>
                    <a:pt x="868" y="110"/>
                    <a:pt x="874" y="110"/>
                    <a:pt x="879" y="110"/>
                  </a:cubicBezTo>
                  <a:cubicBezTo>
                    <a:pt x="881" y="110"/>
                    <a:pt x="881" y="110"/>
                    <a:pt x="881" y="108"/>
                  </a:cubicBezTo>
                  <a:cubicBezTo>
                    <a:pt x="881" y="105"/>
                    <a:pt x="881" y="103"/>
                    <a:pt x="881" y="100"/>
                  </a:cubicBezTo>
                  <a:cubicBezTo>
                    <a:pt x="881" y="98"/>
                    <a:pt x="881" y="98"/>
                    <a:pt x="879" y="98"/>
                  </a:cubicBezTo>
                  <a:cubicBezTo>
                    <a:pt x="873" y="98"/>
                    <a:pt x="867" y="98"/>
                    <a:pt x="862" y="98"/>
                  </a:cubicBezTo>
                  <a:cubicBezTo>
                    <a:pt x="860" y="98"/>
                    <a:pt x="860" y="98"/>
                    <a:pt x="860" y="96"/>
                  </a:cubicBezTo>
                  <a:cubicBezTo>
                    <a:pt x="860" y="89"/>
                    <a:pt x="860" y="83"/>
                    <a:pt x="860" y="76"/>
                  </a:cubicBezTo>
                  <a:cubicBezTo>
                    <a:pt x="860" y="75"/>
                    <a:pt x="860" y="74"/>
                    <a:pt x="860" y="74"/>
                  </a:cubicBezTo>
                  <a:cubicBezTo>
                    <a:pt x="856" y="75"/>
                    <a:pt x="852" y="76"/>
                    <a:pt x="849" y="77"/>
                  </a:cubicBezTo>
                  <a:cubicBezTo>
                    <a:pt x="846" y="78"/>
                    <a:pt x="846" y="78"/>
                    <a:pt x="846" y="80"/>
                  </a:cubicBezTo>
                  <a:cubicBezTo>
                    <a:pt x="846" y="86"/>
                    <a:pt x="846" y="91"/>
                    <a:pt x="846" y="97"/>
                  </a:cubicBezTo>
                  <a:cubicBezTo>
                    <a:pt x="846" y="98"/>
                    <a:pt x="846" y="98"/>
                    <a:pt x="845" y="98"/>
                  </a:cubicBezTo>
                  <a:cubicBezTo>
                    <a:pt x="835" y="98"/>
                    <a:pt x="826" y="98"/>
                    <a:pt x="816" y="98"/>
                  </a:cubicBezTo>
                  <a:cubicBezTo>
                    <a:pt x="815" y="98"/>
                    <a:pt x="815" y="98"/>
                    <a:pt x="815" y="97"/>
                  </a:cubicBezTo>
                  <a:cubicBezTo>
                    <a:pt x="815" y="93"/>
                    <a:pt x="815" y="89"/>
                    <a:pt x="815" y="85"/>
                  </a:cubicBezTo>
                  <a:cubicBezTo>
                    <a:pt x="815" y="82"/>
                    <a:pt x="815" y="79"/>
                    <a:pt x="816" y="76"/>
                  </a:cubicBezTo>
                  <a:cubicBezTo>
                    <a:pt x="818" y="71"/>
                    <a:pt x="822" y="68"/>
                    <a:pt x="827" y="68"/>
                  </a:cubicBezTo>
                  <a:cubicBezTo>
                    <a:pt x="831" y="67"/>
                    <a:pt x="834" y="68"/>
                    <a:pt x="837" y="70"/>
                  </a:cubicBezTo>
                  <a:cubicBezTo>
                    <a:pt x="838" y="69"/>
                    <a:pt x="838" y="69"/>
                    <a:pt x="838" y="68"/>
                  </a:cubicBezTo>
                  <a:cubicBezTo>
                    <a:pt x="838" y="65"/>
                    <a:pt x="838" y="62"/>
                    <a:pt x="838" y="59"/>
                  </a:cubicBezTo>
                  <a:cubicBezTo>
                    <a:pt x="838" y="58"/>
                    <a:pt x="838" y="58"/>
                    <a:pt x="836" y="57"/>
                  </a:cubicBezTo>
                  <a:cubicBezTo>
                    <a:pt x="830" y="56"/>
                    <a:pt x="824" y="56"/>
                    <a:pt x="818" y="58"/>
                  </a:cubicBezTo>
                  <a:cubicBezTo>
                    <a:pt x="808" y="62"/>
                    <a:pt x="803" y="70"/>
                    <a:pt x="802" y="81"/>
                  </a:cubicBezTo>
                  <a:cubicBezTo>
                    <a:pt x="801" y="86"/>
                    <a:pt x="801" y="91"/>
                    <a:pt x="801" y="97"/>
                  </a:cubicBezTo>
                  <a:cubicBezTo>
                    <a:pt x="801" y="98"/>
                    <a:pt x="801" y="98"/>
                    <a:pt x="800" y="98"/>
                  </a:cubicBezTo>
                  <a:cubicBezTo>
                    <a:pt x="796" y="98"/>
                    <a:pt x="792" y="98"/>
                    <a:pt x="789" y="98"/>
                  </a:cubicBezTo>
                  <a:cubicBezTo>
                    <a:pt x="787" y="98"/>
                    <a:pt x="787" y="99"/>
                    <a:pt x="787" y="100"/>
                  </a:cubicBezTo>
                  <a:cubicBezTo>
                    <a:pt x="787" y="102"/>
                    <a:pt x="787" y="105"/>
                    <a:pt x="787" y="108"/>
                  </a:cubicBezTo>
                  <a:cubicBezTo>
                    <a:pt x="787" y="109"/>
                    <a:pt x="788" y="110"/>
                    <a:pt x="789" y="110"/>
                  </a:cubicBezTo>
                  <a:cubicBezTo>
                    <a:pt x="792" y="110"/>
                    <a:pt x="795" y="110"/>
                    <a:pt x="799" y="110"/>
                  </a:cubicBezTo>
                  <a:cubicBezTo>
                    <a:pt x="802" y="110"/>
                    <a:pt x="801" y="109"/>
                    <a:pt x="801" y="112"/>
                  </a:cubicBezTo>
                  <a:cubicBezTo>
                    <a:pt x="801" y="135"/>
                    <a:pt x="801" y="157"/>
                    <a:pt x="801" y="179"/>
                  </a:cubicBezTo>
                  <a:cubicBezTo>
                    <a:pt x="801" y="180"/>
                    <a:pt x="801" y="180"/>
                    <a:pt x="801" y="181"/>
                  </a:cubicBezTo>
                  <a:cubicBezTo>
                    <a:pt x="801" y="182"/>
                    <a:pt x="802" y="182"/>
                    <a:pt x="802" y="182"/>
                  </a:cubicBezTo>
                  <a:cubicBezTo>
                    <a:pt x="806" y="182"/>
                    <a:pt x="811" y="182"/>
                    <a:pt x="815" y="182"/>
                  </a:cubicBezTo>
                  <a:cubicBezTo>
                    <a:pt x="815" y="181"/>
                    <a:pt x="815" y="180"/>
                    <a:pt x="815" y="179"/>
                  </a:cubicBezTo>
                  <a:close/>
                  <a:moveTo>
                    <a:pt x="1349" y="182"/>
                  </a:moveTo>
                  <a:cubicBezTo>
                    <a:pt x="1352" y="182"/>
                    <a:pt x="1351" y="182"/>
                    <a:pt x="1351" y="179"/>
                  </a:cubicBezTo>
                  <a:cubicBezTo>
                    <a:pt x="1351" y="164"/>
                    <a:pt x="1351" y="149"/>
                    <a:pt x="1351" y="134"/>
                  </a:cubicBezTo>
                  <a:cubicBezTo>
                    <a:pt x="1351" y="126"/>
                    <a:pt x="1354" y="119"/>
                    <a:pt x="1359" y="114"/>
                  </a:cubicBezTo>
                  <a:cubicBezTo>
                    <a:pt x="1362" y="110"/>
                    <a:pt x="1367" y="108"/>
                    <a:pt x="1373" y="108"/>
                  </a:cubicBezTo>
                  <a:cubicBezTo>
                    <a:pt x="1382" y="108"/>
                    <a:pt x="1387" y="112"/>
                    <a:pt x="1389" y="121"/>
                  </a:cubicBezTo>
                  <a:cubicBezTo>
                    <a:pt x="1390" y="125"/>
                    <a:pt x="1390" y="130"/>
                    <a:pt x="1390" y="134"/>
                  </a:cubicBezTo>
                  <a:cubicBezTo>
                    <a:pt x="1390" y="149"/>
                    <a:pt x="1390" y="165"/>
                    <a:pt x="1390" y="180"/>
                  </a:cubicBezTo>
                  <a:cubicBezTo>
                    <a:pt x="1390" y="182"/>
                    <a:pt x="1390" y="182"/>
                    <a:pt x="1392" y="182"/>
                  </a:cubicBezTo>
                  <a:cubicBezTo>
                    <a:pt x="1395" y="182"/>
                    <a:pt x="1399" y="182"/>
                    <a:pt x="1402" y="182"/>
                  </a:cubicBezTo>
                  <a:cubicBezTo>
                    <a:pt x="1404" y="182"/>
                    <a:pt x="1404" y="182"/>
                    <a:pt x="1404" y="180"/>
                  </a:cubicBezTo>
                  <a:cubicBezTo>
                    <a:pt x="1404" y="163"/>
                    <a:pt x="1404" y="147"/>
                    <a:pt x="1404" y="130"/>
                  </a:cubicBezTo>
                  <a:cubicBezTo>
                    <a:pt x="1404" y="125"/>
                    <a:pt x="1403" y="119"/>
                    <a:pt x="1402" y="114"/>
                  </a:cubicBezTo>
                  <a:cubicBezTo>
                    <a:pt x="1399" y="106"/>
                    <a:pt x="1394" y="100"/>
                    <a:pt x="1386" y="97"/>
                  </a:cubicBezTo>
                  <a:cubicBezTo>
                    <a:pt x="1380" y="96"/>
                    <a:pt x="1374" y="96"/>
                    <a:pt x="1368" y="97"/>
                  </a:cubicBezTo>
                  <a:cubicBezTo>
                    <a:pt x="1361" y="99"/>
                    <a:pt x="1355" y="104"/>
                    <a:pt x="1350" y="110"/>
                  </a:cubicBezTo>
                  <a:cubicBezTo>
                    <a:pt x="1350" y="111"/>
                    <a:pt x="1349" y="112"/>
                    <a:pt x="1348" y="113"/>
                  </a:cubicBezTo>
                  <a:cubicBezTo>
                    <a:pt x="1348" y="112"/>
                    <a:pt x="1348" y="112"/>
                    <a:pt x="1348" y="111"/>
                  </a:cubicBezTo>
                  <a:cubicBezTo>
                    <a:pt x="1345" y="106"/>
                    <a:pt x="1342" y="102"/>
                    <a:pt x="1337" y="99"/>
                  </a:cubicBezTo>
                  <a:cubicBezTo>
                    <a:pt x="1330" y="96"/>
                    <a:pt x="1323" y="95"/>
                    <a:pt x="1316" y="97"/>
                  </a:cubicBezTo>
                  <a:cubicBezTo>
                    <a:pt x="1309" y="99"/>
                    <a:pt x="1304" y="104"/>
                    <a:pt x="1300" y="109"/>
                  </a:cubicBezTo>
                  <a:cubicBezTo>
                    <a:pt x="1300" y="110"/>
                    <a:pt x="1299" y="111"/>
                    <a:pt x="1299" y="111"/>
                  </a:cubicBezTo>
                  <a:cubicBezTo>
                    <a:pt x="1299" y="110"/>
                    <a:pt x="1299" y="109"/>
                    <a:pt x="1299" y="109"/>
                  </a:cubicBezTo>
                  <a:cubicBezTo>
                    <a:pt x="1299" y="106"/>
                    <a:pt x="1298" y="102"/>
                    <a:pt x="1299" y="99"/>
                  </a:cubicBezTo>
                  <a:cubicBezTo>
                    <a:pt x="1299" y="99"/>
                    <a:pt x="1298" y="98"/>
                    <a:pt x="1297" y="98"/>
                  </a:cubicBezTo>
                  <a:cubicBezTo>
                    <a:pt x="1294" y="98"/>
                    <a:pt x="1290" y="98"/>
                    <a:pt x="1286" y="98"/>
                  </a:cubicBezTo>
                  <a:cubicBezTo>
                    <a:pt x="1285" y="98"/>
                    <a:pt x="1285" y="99"/>
                    <a:pt x="1285" y="99"/>
                  </a:cubicBezTo>
                  <a:cubicBezTo>
                    <a:pt x="1285" y="100"/>
                    <a:pt x="1285" y="100"/>
                    <a:pt x="1285" y="101"/>
                  </a:cubicBezTo>
                  <a:cubicBezTo>
                    <a:pt x="1285" y="127"/>
                    <a:pt x="1285" y="153"/>
                    <a:pt x="1285" y="179"/>
                  </a:cubicBezTo>
                  <a:cubicBezTo>
                    <a:pt x="1285" y="180"/>
                    <a:pt x="1285" y="180"/>
                    <a:pt x="1285" y="181"/>
                  </a:cubicBezTo>
                  <a:cubicBezTo>
                    <a:pt x="1285" y="182"/>
                    <a:pt x="1285" y="182"/>
                    <a:pt x="1286" y="182"/>
                  </a:cubicBezTo>
                  <a:cubicBezTo>
                    <a:pt x="1290" y="182"/>
                    <a:pt x="1294" y="182"/>
                    <a:pt x="1298" y="182"/>
                  </a:cubicBezTo>
                  <a:cubicBezTo>
                    <a:pt x="1298" y="182"/>
                    <a:pt x="1299" y="182"/>
                    <a:pt x="1299" y="181"/>
                  </a:cubicBezTo>
                  <a:cubicBezTo>
                    <a:pt x="1298" y="180"/>
                    <a:pt x="1299" y="180"/>
                    <a:pt x="1299" y="179"/>
                  </a:cubicBezTo>
                  <a:cubicBezTo>
                    <a:pt x="1299" y="165"/>
                    <a:pt x="1299" y="150"/>
                    <a:pt x="1298" y="135"/>
                  </a:cubicBezTo>
                  <a:cubicBezTo>
                    <a:pt x="1298" y="133"/>
                    <a:pt x="1299" y="131"/>
                    <a:pt x="1299" y="129"/>
                  </a:cubicBezTo>
                  <a:cubicBezTo>
                    <a:pt x="1300" y="123"/>
                    <a:pt x="1301" y="119"/>
                    <a:pt x="1304" y="115"/>
                  </a:cubicBezTo>
                  <a:cubicBezTo>
                    <a:pt x="1309" y="110"/>
                    <a:pt x="1314" y="107"/>
                    <a:pt x="1321" y="108"/>
                  </a:cubicBezTo>
                  <a:cubicBezTo>
                    <a:pt x="1328" y="108"/>
                    <a:pt x="1333" y="112"/>
                    <a:pt x="1336" y="119"/>
                  </a:cubicBezTo>
                  <a:cubicBezTo>
                    <a:pt x="1336" y="120"/>
                    <a:pt x="1336" y="121"/>
                    <a:pt x="1337" y="122"/>
                  </a:cubicBezTo>
                  <a:cubicBezTo>
                    <a:pt x="1338" y="126"/>
                    <a:pt x="1338" y="129"/>
                    <a:pt x="1338" y="133"/>
                  </a:cubicBezTo>
                  <a:cubicBezTo>
                    <a:pt x="1338" y="143"/>
                    <a:pt x="1338" y="153"/>
                    <a:pt x="1338" y="163"/>
                  </a:cubicBezTo>
                  <a:cubicBezTo>
                    <a:pt x="1338" y="169"/>
                    <a:pt x="1338" y="175"/>
                    <a:pt x="1338" y="182"/>
                  </a:cubicBezTo>
                  <a:cubicBezTo>
                    <a:pt x="1342" y="182"/>
                    <a:pt x="1345" y="182"/>
                    <a:pt x="1349" y="182"/>
                  </a:cubicBezTo>
                  <a:close/>
                  <a:moveTo>
                    <a:pt x="1791" y="180"/>
                  </a:moveTo>
                  <a:cubicBezTo>
                    <a:pt x="1785" y="167"/>
                    <a:pt x="1779" y="155"/>
                    <a:pt x="1773" y="142"/>
                  </a:cubicBezTo>
                  <a:cubicBezTo>
                    <a:pt x="1772" y="141"/>
                    <a:pt x="1772" y="139"/>
                    <a:pt x="1770" y="137"/>
                  </a:cubicBezTo>
                  <a:cubicBezTo>
                    <a:pt x="1768" y="134"/>
                    <a:pt x="1766" y="130"/>
                    <a:pt x="1761" y="129"/>
                  </a:cubicBezTo>
                  <a:cubicBezTo>
                    <a:pt x="1762" y="128"/>
                    <a:pt x="1763" y="128"/>
                    <a:pt x="1764" y="128"/>
                  </a:cubicBezTo>
                  <a:cubicBezTo>
                    <a:pt x="1774" y="125"/>
                    <a:pt x="1781" y="119"/>
                    <a:pt x="1785" y="110"/>
                  </a:cubicBezTo>
                  <a:cubicBezTo>
                    <a:pt x="1787" y="104"/>
                    <a:pt x="1788" y="98"/>
                    <a:pt x="1787" y="91"/>
                  </a:cubicBezTo>
                  <a:cubicBezTo>
                    <a:pt x="1786" y="80"/>
                    <a:pt x="1780" y="72"/>
                    <a:pt x="1769" y="68"/>
                  </a:cubicBezTo>
                  <a:cubicBezTo>
                    <a:pt x="1764" y="66"/>
                    <a:pt x="1759" y="65"/>
                    <a:pt x="1754" y="65"/>
                  </a:cubicBezTo>
                  <a:cubicBezTo>
                    <a:pt x="1742" y="65"/>
                    <a:pt x="1730" y="65"/>
                    <a:pt x="1718" y="65"/>
                  </a:cubicBezTo>
                  <a:cubicBezTo>
                    <a:pt x="1717" y="65"/>
                    <a:pt x="1717" y="65"/>
                    <a:pt x="1717" y="66"/>
                  </a:cubicBezTo>
                  <a:cubicBezTo>
                    <a:pt x="1717" y="66"/>
                    <a:pt x="1717" y="67"/>
                    <a:pt x="1717" y="67"/>
                  </a:cubicBezTo>
                  <a:cubicBezTo>
                    <a:pt x="1717" y="105"/>
                    <a:pt x="1717" y="142"/>
                    <a:pt x="1717" y="179"/>
                  </a:cubicBezTo>
                  <a:cubicBezTo>
                    <a:pt x="1717" y="180"/>
                    <a:pt x="1717" y="180"/>
                    <a:pt x="1717" y="180"/>
                  </a:cubicBezTo>
                  <a:cubicBezTo>
                    <a:pt x="1717" y="182"/>
                    <a:pt x="1717" y="182"/>
                    <a:pt x="1718" y="182"/>
                  </a:cubicBezTo>
                  <a:cubicBezTo>
                    <a:pt x="1722" y="182"/>
                    <a:pt x="1725" y="182"/>
                    <a:pt x="1729" y="182"/>
                  </a:cubicBezTo>
                  <a:cubicBezTo>
                    <a:pt x="1731" y="182"/>
                    <a:pt x="1731" y="182"/>
                    <a:pt x="1731" y="180"/>
                  </a:cubicBezTo>
                  <a:cubicBezTo>
                    <a:pt x="1731" y="172"/>
                    <a:pt x="1731" y="163"/>
                    <a:pt x="1731" y="155"/>
                  </a:cubicBezTo>
                  <a:cubicBezTo>
                    <a:pt x="1731" y="148"/>
                    <a:pt x="1731" y="141"/>
                    <a:pt x="1731" y="134"/>
                  </a:cubicBezTo>
                  <a:cubicBezTo>
                    <a:pt x="1731" y="132"/>
                    <a:pt x="1731" y="132"/>
                    <a:pt x="1732" y="132"/>
                  </a:cubicBezTo>
                  <a:cubicBezTo>
                    <a:pt x="1735" y="132"/>
                    <a:pt x="1739" y="132"/>
                    <a:pt x="1742" y="132"/>
                  </a:cubicBezTo>
                  <a:cubicBezTo>
                    <a:pt x="1747" y="132"/>
                    <a:pt x="1752" y="134"/>
                    <a:pt x="1755" y="138"/>
                  </a:cubicBezTo>
                  <a:cubicBezTo>
                    <a:pt x="1757" y="141"/>
                    <a:pt x="1759" y="144"/>
                    <a:pt x="1761" y="147"/>
                  </a:cubicBezTo>
                  <a:cubicBezTo>
                    <a:pt x="1765" y="158"/>
                    <a:pt x="1770" y="169"/>
                    <a:pt x="1775" y="180"/>
                  </a:cubicBezTo>
                  <a:cubicBezTo>
                    <a:pt x="1775" y="182"/>
                    <a:pt x="1776" y="182"/>
                    <a:pt x="1778" y="182"/>
                  </a:cubicBezTo>
                  <a:cubicBezTo>
                    <a:pt x="1782" y="182"/>
                    <a:pt x="1786" y="182"/>
                    <a:pt x="1790" y="182"/>
                  </a:cubicBezTo>
                  <a:cubicBezTo>
                    <a:pt x="1791" y="182"/>
                    <a:pt x="1791" y="182"/>
                    <a:pt x="1792" y="182"/>
                  </a:cubicBezTo>
                  <a:cubicBezTo>
                    <a:pt x="1792" y="181"/>
                    <a:pt x="1791" y="181"/>
                    <a:pt x="1791" y="180"/>
                  </a:cubicBezTo>
                  <a:close/>
                  <a:moveTo>
                    <a:pt x="1698" y="71"/>
                  </a:moveTo>
                  <a:cubicBezTo>
                    <a:pt x="1698" y="67"/>
                    <a:pt x="1698" y="67"/>
                    <a:pt x="1695" y="66"/>
                  </a:cubicBezTo>
                  <a:cubicBezTo>
                    <a:pt x="1683" y="63"/>
                    <a:pt x="1671" y="62"/>
                    <a:pt x="1659" y="64"/>
                  </a:cubicBezTo>
                  <a:cubicBezTo>
                    <a:pt x="1641" y="67"/>
                    <a:pt x="1627" y="77"/>
                    <a:pt x="1618" y="93"/>
                  </a:cubicBezTo>
                  <a:cubicBezTo>
                    <a:pt x="1614" y="101"/>
                    <a:pt x="1611" y="111"/>
                    <a:pt x="1611" y="120"/>
                  </a:cubicBezTo>
                  <a:cubicBezTo>
                    <a:pt x="1610" y="130"/>
                    <a:pt x="1611" y="140"/>
                    <a:pt x="1614" y="149"/>
                  </a:cubicBezTo>
                  <a:cubicBezTo>
                    <a:pt x="1622" y="169"/>
                    <a:pt x="1637" y="181"/>
                    <a:pt x="1658" y="183"/>
                  </a:cubicBezTo>
                  <a:cubicBezTo>
                    <a:pt x="1666" y="185"/>
                    <a:pt x="1674" y="184"/>
                    <a:pt x="1682" y="183"/>
                  </a:cubicBezTo>
                  <a:cubicBezTo>
                    <a:pt x="1687" y="182"/>
                    <a:pt x="1692" y="180"/>
                    <a:pt x="1696" y="178"/>
                  </a:cubicBezTo>
                  <a:cubicBezTo>
                    <a:pt x="1697" y="177"/>
                    <a:pt x="1698" y="177"/>
                    <a:pt x="1698" y="175"/>
                  </a:cubicBezTo>
                  <a:cubicBezTo>
                    <a:pt x="1698" y="173"/>
                    <a:pt x="1698" y="170"/>
                    <a:pt x="1698" y="167"/>
                  </a:cubicBezTo>
                  <a:cubicBezTo>
                    <a:pt x="1698" y="166"/>
                    <a:pt x="1698" y="165"/>
                    <a:pt x="1698" y="164"/>
                  </a:cubicBezTo>
                  <a:cubicBezTo>
                    <a:pt x="1697" y="164"/>
                    <a:pt x="1697" y="164"/>
                    <a:pt x="1696" y="164"/>
                  </a:cubicBezTo>
                  <a:cubicBezTo>
                    <a:pt x="1686" y="170"/>
                    <a:pt x="1674" y="172"/>
                    <a:pt x="1661" y="171"/>
                  </a:cubicBezTo>
                  <a:cubicBezTo>
                    <a:pt x="1646" y="169"/>
                    <a:pt x="1635" y="161"/>
                    <a:pt x="1629" y="147"/>
                  </a:cubicBezTo>
                  <a:cubicBezTo>
                    <a:pt x="1623" y="131"/>
                    <a:pt x="1623" y="114"/>
                    <a:pt x="1631" y="99"/>
                  </a:cubicBezTo>
                  <a:cubicBezTo>
                    <a:pt x="1636" y="87"/>
                    <a:pt x="1646" y="80"/>
                    <a:pt x="1658" y="77"/>
                  </a:cubicBezTo>
                  <a:cubicBezTo>
                    <a:pt x="1667" y="74"/>
                    <a:pt x="1676" y="75"/>
                    <a:pt x="1685" y="77"/>
                  </a:cubicBezTo>
                  <a:cubicBezTo>
                    <a:pt x="1689" y="78"/>
                    <a:pt x="1694" y="80"/>
                    <a:pt x="1698" y="82"/>
                  </a:cubicBezTo>
                  <a:cubicBezTo>
                    <a:pt x="1698" y="78"/>
                    <a:pt x="1698" y="74"/>
                    <a:pt x="1698" y="71"/>
                  </a:cubicBezTo>
                  <a:close/>
                  <a:moveTo>
                    <a:pt x="1251" y="169"/>
                  </a:moveTo>
                  <a:cubicBezTo>
                    <a:pt x="1251" y="170"/>
                    <a:pt x="1251" y="170"/>
                    <a:pt x="1251" y="170"/>
                  </a:cubicBezTo>
                  <a:cubicBezTo>
                    <a:pt x="1251" y="174"/>
                    <a:pt x="1252" y="177"/>
                    <a:pt x="1251" y="181"/>
                  </a:cubicBezTo>
                  <a:cubicBezTo>
                    <a:pt x="1251" y="182"/>
                    <a:pt x="1252" y="182"/>
                    <a:pt x="1253" y="182"/>
                  </a:cubicBezTo>
                  <a:cubicBezTo>
                    <a:pt x="1256" y="182"/>
                    <a:pt x="1259" y="182"/>
                    <a:pt x="1263" y="182"/>
                  </a:cubicBezTo>
                  <a:cubicBezTo>
                    <a:pt x="1265" y="182"/>
                    <a:pt x="1265" y="182"/>
                    <a:pt x="1265" y="180"/>
                  </a:cubicBezTo>
                  <a:cubicBezTo>
                    <a:pt x="1265" y="163"/>
                    <a:pt x="1265" y="146"/>
                    <a:pt x="1265" y="129"/>
                  </a:cubicBezTo>
                  <a:cubicBezTo>
                    <a:pt x="1265" y="124"/>
                    <a:pt x="1265" y="120"/>
                    <a:pt x="1264" y="116"/>
                  </a:cubicBezTo>
                  <a:cubicBezTo>
                    <a:pt x="1262" y="108"/>
                    <a:pt x="1257" y="102"/>
                    <a:pt x="1250" y="99"/>
                  </a:cubicBezTo>
                  <a:cubicBezTo>
                    <a:pt x="1246" y="97"/>
                    <a:pt x="1243" y="97"/>
                    <a:pt x="1239" y="96"/>
                  </a:cubicBezTo>
                  <a:cubicBezTo>
                    <a:pt x="1233" y="96"/>
                    <a:pt x="1226" y="97"/>
                    <a:pt x="1219" y="99"/>
                  </a:cubicBezTo>
                  <a:cubicBezTo>
                    <a:pt x="1216" y="100"/>
                    <a:pt x="1212" y="101"/>
                    <a:pt x="1209" y="103"/>
                  </a:cubicBezTo>
                  <a:cubicBezTo>
                    <a:pt x="1207" y="104"/>
                    <a:pt x="1207" y="104"/>
                    <a:pt x="1207" y="106"/>
                  </a:cubicBezTo>
                  <a:cubicBezTo>
                    <a:pt x="1207" y="109"/>
                    <a:pt x="1207" y="113"/>
                    <a:pt x="1207" y="116"/>
                  </a:cubicBezTo>
                  <a:cubicBezTo>
                    <a:pt x="1207" y="117"/>
                    <a:pt x="1207" y="117"/>
                    <a:pt x="1207" y="118"/>
                  </a:cubicBezTo>
                  <a:cubicBezTo>
                    <a:pt x="1208" y="117"/>
                    <a:pt x="1208" y="117"/>
                    <a:pt x="1209" y="116"/>
                  </a:cubicBezTo>
                  <a:cubicBezTo>
                    <a:pt x="1217" y="110"/>
                    <a:pt x="1225" y="107"/>
                    <a:pt x="1235" y="108"/>
                  </a:cubicBezTo>
                  <a:cubicBezTo>
                    <a:pt x="1243" y="108"/>
                    <a:pt x="1248" y="112"/>
                    <a:pt x="1250" y="119"/>
                  </a:cubicBezTo>
                  <a:cubicBezTo>
                    <a:pt x="1251" y="122"/>
                    <a:pt x="1251" y="125"/>
                    <a:pt x="1251" y="127"/>
                  </a:cubicBezTo>
                  <a:cubicBezTo>
                    <a:pt x="1252" y="129"/>
                    <a:pt x="1251" y="129"/>
                    <a:pt x="1250" y="129"/>
                  </a:cubicBezTo>
                  <a:cubicBezTo>
                    <a:pt x="1242" y="130"/>
                    <a:pt x="1234" y="131"/>
                    <a:pt x="1226" y="132"/>
                  </a:cubicBezTo>
                  <a:cubicBezTo>
                    <a:pt x="1222" y="133"/>
                    <a:pt x="1217" y="134"/>
                    <a:pt x="1213" y="136"/>
                  </a:cubicBezTo>
                  <a:cubicBezTo>
                    <a:pt x="1206" y="140"/>
                    <a:pt x="1202" y="145"/>
                    <a:pt x="1200" y="152"/>
                  </a:cubicBezTo>
                  <a:cubicBezTo>
                    <a:pt x="1199" y="155"/>
                    <a:pt x="1199" y="158"/>
                    <a:pt x="1199" y="161"/>
                  </a:cubicBezTo>
                  <a:cubicBezTo>
                    <a:pt x="1199" y="170"/>
                    <a:pt x="1204" y="178"/>
                    <a:pt x="1213" y="182"/>
                  </a:cubicBezTo>
                  <a:cubicBezTo>
                    <a:pt x="1216" y="183"/>
                    <a:pt x="1219" y="184"/>
                    <a:pt x="1222" y="184"/>
                  </a:cubicBezTo>
                  <a:cubicBezTo>
                    <a:pt x="1234" y="185"/>
                    <a:pt x="1243" y="181"/>
                    <a:pt x="1250" y="171"/>
                  </a:cubicBezTo>
                  <a:cubicBezTo>
                    <a:pt x="1250" y="170"/>
                    <a:pt x="1251" y="170"/>
                    <a:pt x="1251" y="169"/>
                  </a:cubicBezTo>
                  <a:cubicBezTo>
                    <a:pt x="1251" y="169"/>
                    <a:pt x="1251" y="169"/>
                    <a:pt x="1251" y="169"/>
                  </a:cubicBezTo>
                  <a:close/>
                  <a:moveTo>
                    <a:pt x="733" y="97"/>
                  </a:moveTo>
                  <a:cubicBezTo>
                    <a:pt x="720" y="100"/>
                    <a:pt x="711" y="107"/>
                    <a:pt x="706" y="119"/>
                  </a:cubicBezTo>
                  <a:cubicBezTo>
                    <a:pt x="700" y="132"/>
                    <a:pt x="700" y="146"/>
                    <a:pt x="705" y="159"/>
                  </a:cubicBezTo>
                  <a:cubicBezTo>
                    <a:pt x="709" y="171"/>
                    <a:pt x="717" y="179"/>
                    <a:pt x="729" y="182"/>
                  </a:cubicBezTo>
                  <a:cubicBezTo>
                    <a:pt x="735" y="184"/>
                    <a:pt x="741" y="184"/>
                    <a:pt x="748" y="184"/>
                  </a:cubicBezTo>
                  <a:cubicBezTo>
                    <a:pt x="762" y="182"/>
                    <a:pt x="773" y="175"/>
                    <a:pt x="779" y="161"/>
                  </a:cubicBezTo>
                  <a:cubicBezTo>
                    <a:pt x="782" y="156"/>
                    <a:pt x="783" y="150"/>
                    <a:pt x="784" y="144"/>
                  </a:cubicBezTo>
                  <a:cubicBezTo>
                    <a:pt x="784" y="136"/>
                    <a:pt x="783" y="128"/>
                    <a:pt x="781" y="121"/>
                  </a:cubicBezTo>
                  <a:cubicBezTo>
                    <a:pt x="777" y="111"/>
                    <a:pt x="771" y="103"/>
                    <a:pt x="761" y="99"/>
                  </a:cubicBezTo>
                  <a:cubicBezTo>
                    <a:pt x="755" y="97"/>
                    <a:pt x="750" y="96"/>
                    <a:pt x="744" y="96"/>
                  </a:cubicBezTo>
                  <a:cubicBezTo>
                    <a:pt x="740" y="96"/>
                    <a:pt x="737" y="96"/>
                    <a:pt x="733" y="97"/>
                  </a:cubicBezTo>
                  <a:close/>
                  <a:moveTo>
                    <a:pt x="629" y="122"/>
                  </a:moveTo>
                  <a:cubicBezTo>
                    <a:pt x="625" y="110"/>
                    <a:pt x="617" y="101"/>
                    <a:pt x="605" y="98"/>
                  </a:cubicBezTo>
                  <a:cubicBezTo>
                    <a:pt x="598" y="96"/>
                    <a:pt x="591" y="96"/>
                    <a:pt x="583" y="97"/>
                  </a:cubicBezTo>
                  <a:cubicBezTo>
                    <a:pt x="569" y="99"/>
                    <a:pt x="559" y="106"/>
                    <a:pt x="553" y="120"/>
                  </a:cubicBezTo>
                  <a:cubicBezTo>
                    <a:pt x="548" y="132"/>
                    <a:pt x="548" y="145"/>
                    <a:pt x="552" y="158"/>
                  </a:cubicBezTo>
                  <a:cubicBezTo>
                    <a:pt x="556" y="170"/>
                    <a:pt x="564" y="178"/>
                    <a:pt x="577" y="182"/>
                  </a:cubicBezTo>
                  <a:cubicBezTo>
                    <a:pt x="583" y="184"/>
                    <a:pt x="589" y="184"/>
                    <a:pt x="596" y="184"/>
                  </a:cubicBezTo>
                  <a:cubicBezTo>
                    <a:pt x="610" y="182"/>
                    <a:pt x="620" y="175"/>
                    <a:pt x="627" y="163"/>
                  </a:cubicBezTo>
                  <a:cubicBezTo>
                    <a:pt x="631" y="156"/>
                    <a:pt x="632" y="148"/>
                    <a:pt x="632" y="140"/>
                  </a:cubicBezTo>
                  <a:cubicBezTo>
                    <a:pt x="632" y="134"/>
                    <a:pt x="631" y="128"/>
                    <a:pt x="629" y="122"/>
                  </a:cubicBezTo>
                  <a:close/>
                  <a:moveTo>
                    <a:pt x="1030" y="219"/>
                  </a:moveTo>
                  <a:cubicBezTo>
                    <a:pt x="1030" y="220"/>
                    <a:pt x="1031" y="220"/>
                    <a:pt x="1032" y="221"/>
                  </a:cubicBezTo>
                  <a:cubicBezTo>
                    <a:pt x="1034" y="221"/>
                    <a:pt x="1035" y="221"/>
                    <a:pt x="1037" y="221"/>
                  </a:cubicBezTo>
                  <a:cubicBezTo>
                    <a:pt x="1045" y="222"/>
                    <a:pt x="1051" y="219"/>
                    <a:pt x="1056" y="214"/>
                  </a:cubicBezTo>
                  <a:cubicBezTo>
                    <a:pt x="1058" y="212"/>
                    <a:pt x="1060" y="210"/>
                    <a:pt x="1062" y="208"/>
                  </a:cubicBezTo>
                  <a:cubicBezTo>
                    <a:pt x="1065" y="204"/>
                    <a:pt x="1067" y="199"/>
                    <a:pt x="1068" y="195"/>
                  </a:cubicBezTo>
                  <a:cubicBezTo>
                    <a:pt x="1081" y="163"/>
                    <a:pt x="1093" y="132"/>
                    <a:pt x="1106" y="100"/>
                  </a:cubicBezTo>
                  <a:cubicBezTo>
                    <a:pt x="1106" y="99"/>
                    <a:pt x="1107" y="99"/>
                    <a:pt x="1106" y="98"/>
                  </a:cubicBezTo>
                  <a:cubicBezTo>
                    <a:pt x="1102" y="98"/>
                    <a:pt x="1098" y="98"/>
                    <a:pt x="1094" y="98"/>
                  </a:cubicBezTo>
                  <a:cubicBezTo>
                    <a:pt x="1093" y="98"/>
                    <a:pt x="1093" y="99"/>
                    <a:pt x="1092" y="100"/>
                  </a:cubicBezTo>
                  <a:cubicBezTo>
                    <a:pt x="1090" y="106"/>
                    <a:pt x="1088" y="112"/>
                    <a:pt x="1085" y="118"/>
                  </a:cubicBezTo>
                  <a:cubicBezTo>
                    <a:pt x="1080" y="134"/>
                    <a:pt x="1074" y="150"/>
                    <a:pt x="1068" y="165"/>
                  </a:cubicBezTo>
                  <a:cubicBezTo>
                    <a:pt x="1068" y="166"/>
                    <a:pt x="1068" y="167"/>
                    <a:pt x="1067" y="167"/>
                  </a:cubicBezTo>
                  <a:cubicBezTo>
                    <a:pt x="1067" y="167"/>
                    <a:pt x="1066" y="166"/>
                    <a:pt x="1066" y="165"/>
                  </a:cubicBezTo>
                  <a:cubicBezTo>
                    <a:pt x="1061" y="150"/>
                    <a:pt x="1055" y="134"/>
                    <a:pt x="1050" y="119"/>
                  </a:cubicBezTo>
                  <a:cubicBezTo>
                    <a:pt x="1048" y="112"/>
                    <a:pt x="1045" y="106"/>
                    <a:pt x="1043" y="100"/>
                  </a:cubicBezTo>
                  <a:cubicBezTo>
                    <a:pt x="1043" y="98"/>
                    <a:pt x="1043" y="98"/>
                    <a:pt x="1041" y="98"/>
                  </a:cubicBezTo>
                  <a:cubicBezTo>
                    <a:pt x="1037" y="98"/>
                    <a:pt x="1033" y="98"/>
                    <a:pt x="1030" y="98"/>
                  </a:cubicBezTo>
                  <a:cubicBezTo>
                    <a:pt x="1029" y="98"/>
                    <a:pt x="1028" y="98"/>
                    <a:pt x="1028" y="98"/>
                  </a:cubicBezTo>
                  <a:cubicBezTo>
                    <a:pt x="1028" y="99"/>
                    <a:pt x="1028" y="100"/>
                    <a:pt x="1029" y="101"/>
                  </a:cubicBezTo>
                  <a:cubicBezTo>
                    <a:pt x="1039" y="127"/>
                    <a:pt x="1049" y="154"/>
                    <a:pt x="1060" y="180"/>
                  </a:cubicBezTo>
                  <a:cubicBezTo>
                    <a:pt x="1060" y="181"/>
                    <a:pt x="1060" y="182"/>
                    <a:pt x="1060" y="183"/>
                  </a:cubicBezTo>
                  <a:cubicBezTo>
                    <a:pt x="1058" y="188"/>
                    <a:pt x="1056" y="193"/>
                    <a:pt x="1054" y="198"/>
                  </a:cubicBezTo>
                  <a:cubicBezTo>
                    <a:pt x="1053" y="200"/>
                    <a:pt x="1052" y="202"/>
                    <a:pt x="1050" y="204"/>
                  </a:cubicBezTo>
                  <a:cubicBezTo>
                    <a:pt x="1046" y="208"/>
                    <a:pt x="1041" y="210"/>
                    <a:pt x="1035" y="209"/>
                  </a:cubicBezTo>
                  <a:cubicBezTo>
                    <a:pt x="1034" y="209"/>
                    <a:pt x="1032" y="209"/>
                    <a:pt x="1030" y="208"/>
                  </a:cubicBezTo>
                  <a:cubicBezTo>
                    <a:pt x="1030" y="212"/>
                    <a:pt x="1031" y="215"/>
                    <a:pt x="1030" y="219"/>
                  </a:cubicBezTo>
                  <a:close/>
                  <a:moveTo>
                    <a:pt x="1129" y="110"/>
                  </a:moveTo>
                  <a:cubicBezTo>
                    <a:pt x="1129" y="106"/>
                    <a:pt x="1129" y="103"/>
                    <a:pt x="1129" y="100"/>
                  </a:cubicBezTo>
                  <a:cubicBezTo>
                    <a:pt x="1129" y="99"/>
                    <a:pt x="1129" y="98"/>
                    <a:pt x="1128" y="98"/>
                  </a:cubicBezTo>
                  <a:cubicBezTo>
                    <a:pt x="1124" y="98"/>
                    <a:pt x="1121" y="98"/>
                    <a:pt x="1117" y="98"/>
                  </a:cubicBezTo>
                  <a:cubicBezTo>
                    <a:pt x="1116" y="98"/>
                    <a:pt x="1116" y="98"/>
                    <a:pt x="1116" y="99"/>
                  </a:cubicBezTo>
                  <a:cubicBezTo>
                    <a:pt x="1116" y="100"/>
                    <a:pt x="1116" y="100"/>
                    <a:pt x="1116" y="101"/>
                  </a:cubicBezTo>
                  <a:cubicBezTo>
                    <a:pt x="1116" y="127"/>
                    <a:pt x="1116" y="153"/>
                    <a:pt x="1116" y="179"/>
                  </a:cubicBezTo>
                  <a:cubicBezTo>
                    <a:pt x="1116" y="180"/>
                    <a:pt x="1116" y="180"/>
                    <a:pt x="1116" y="181"/>
                  </a:cubicBezTo>
                  <a:cubicBezTo>
                    <a:pt x="1116" y="182"/>
                    <a:pt x="1116" y="182"/>
                    <a:pt x="1117" y="182"/>
                  </a:cubicBezTo>
                  <a:cubicBezTo>
                    <a:pt x="1121" y="182"/>
                    <a:pt x="1125" y="182"/>
                    <a:pt x="1129" y="182"/>
                  </a:cubicBezTo>
                  <a:cubicBezTo>
                    <a:pt x="1130" y="181"/>
                    <a:pt x="1129" y="180"/>
                    <a:pt x="1129" y="179"/>
                  </a:cubicBezTo>
                  <a:cubicBezTo>
                    <a:pt x="1129" y="165"/>
                    <a:pt x="1129" y="150"/>
                    <a:pt x="1129" y="135"/>
                  </a:cubicBezTo>
                  <a:cubicBezTo>
                    <a:pt x="1129" y="132"/>
                    <a:pt x="1130" y="129"/>
                    <a:pt x="1131" y="125"/>
                  </a:cubicBezTo>
                  <a:cubicBezTo>
                    <a:pt x="1133" y="117"/>
                    <a:pt x="1141" y="107"/>
                    <a:pt x="1154" y="108"/>
                  </a:cubicBezTo>
                  <a:cubicBezTo>
                    <a:pt x="1161" y="108"/>
                    <a:pt x="1167" y="112"/>
                    <a:pt x="1170" y="119"/>
                  </a:cubicBezTo>
                  <a:cubicBezTo>
                    <a:pt x="1170" y="120"/>
                    <a:pt x="1170" y="120"/>
                    <a:pt x="1170" y="121"/>
                  </a:cubicBezTo>
                  <a:cubicBezTo>
                    <a:pt x="1172" y="126"/>
                    <a:pt x="1172" y="130"/>
                    <a:pt x="1172" y="134"/>
                  </a:cubicBezTo>
                  <a:cubicBezTo>
                    <a:pt x="1172" y="149"/>
                    <a:pt x="1172" y="165"/>
                    <a:pt x="1172" y="180"/>
                  </a:cubicBezTo>
                  <a:cubicBezTo>
                    <a:pt x="1172" y="182"/>
                    <a:pt x="1172" y="182"/>
                    <a:pt x="1174" y="182"/>
                  </a:cubicBezTo>
                  <a:cubicBezTo>
                    <a:pt x="1177" y="182"/>
                    <a:pt x="1180" y="182"/>
                    <a:pt x="1183" y="182"/>
                  </a:cubicBezTo>
                  <a:cubicBezTo>
                    <a:pt x="1186" y="182"/>
                    <a:pt x="1185" y="182"/>
                    <a:pt x="1185" y="180"/>
                  </a:cubicBezTo>
                  <a:cubicBezTo>
                    <a:pt x="1185" y="179"/>
                    <a:pt x="1185" y="179"/>
                    <a:pt x="1185" y="179"/>
                  </a:cubicBezTo>
                  <a:cubicBezTo>
                    <a:pt x="1185" y="163"/>
                    <a:pt x="1185" y="148"/>
                    <a:pt x="1185" y="132"/>
                  </a:cubicBezTo>
                  <a:cubicBezTo>
                    <a:pt x="1185" y="130"/>
                    <a:pt x="1185" y="127"/>
                    <a:pt x="1185" y="124"/>
                  </a:cubicBezTo>
                  <a:cubicBezTo>
                    <a:pt x="1185" y="119"/>
                    <a:pt x="1184" y="115"/>
                    <a:pt x="1182" y="111"/>
                  </a:cubicBezTo>
                  <a:cubicBezTo>
                    <a:pt x="1178" y="103"/>
                    <a:pt x="1173" y="99"/>
                    <a:pt x="1165" y="97"/>
                  </a:cubicBezTo>
                  <a:cubicBezTo>
                    <a:pt x="1162" y="96"/>
                    <a:pt x="1158" y="96"/>
                    <a:pt x="1155" y="96"/>
                  </a:cubicBezTo>
                  <a:cubicBezTo>
                    <a:pt x="1145" y="97"/>
                    <a:pt x="1138" y="101"/>
                    <a:pt x="1132" y="109"/>
                  </a:cubicBezTo>
                  <a:cubicBezTo>
                    <a:pt x="1131" y="110"/>
                    <a:pt x="1131" y="111"/>
                    <a:pt x="1130" y="112"/>
                  </a:cubicBezTo>
                  <a:cubicBezTo>
                    <a:pt x="1129" y="111"/>
                    <a:pt x="1129" y="110"/>
                    <a:pt x="1129" y="110"/>
                  </a:cubicBezTo>
                  <a:close/>
                  <a:moveTo>
                    <a:pt x="1573" y="102"/>
                  </a:moveTo>
                  <a:cubicBezTo>
                    <a:pt x="1573" y="100"/>
                    <a:pt x="1573" y="100"/>
                    <a:pt x="1572" y="99"/>
                  </a:cubicBezTo>
                  <a:cubicBezTo>
                    <a:pt x="1566" y="97"/>
                    <a:pt x="1561" y="96"/>
                    <a:pt x="1556" y="96"/>
                  </a:cubicBezTo>
                  <a:cubicBezTo>
                    <a:pt x="1550" y="96"/>
                    <a:pt x="1544" y="97"/>
                    <a:pt x="1539" y="100"/>
                  </a:cubicBezTo>
                  <a:cubicBezTo>
                    <a:pt x="1532" y="103"/>
                    <a:pt x="1528" y="108"/>
                    <a:pt x="1526" y="116"/>
                  </a:cubicBezTo>
                  <a:cubicBezTo>
                    <a:pt x="1525" y="119"/>
                    <a:pt x="1525" y="122"/>
                    <a:pt x="1526" y="125"/>
                  </a:cubicBezTo>
                  <a:cubicBezTo>
                    <a:pt x="1526" y="130"/>
                    <a:pt x="1529" y="134"/>
                    <a:pt x="1533" y="137"/>
                  </a:cubicBezTo>
                  <a:cubicBezTo>
                    <a:pt x="1535" y="139"/>
                    <a:pt x="1537" y="141"/>
                    <a:pt x="1540" y="142"/>
                  </a:cubicBezTo>
                  <a:cubicBezTo>
                    <a:pt x="1543" y="144"/>
                    <a:pt x="1547" y="145"/>
                    <a:pt x="1550" y="147"/>
                  </a:cubicBezTo>
                  <a:cubicBezTo>
                    <a:pt x="1553" y="149"/>
                    <a:pt x="1556" y="150"/>
                    <a:pt x="1559" y="152"/>
                  </a:cubicBezTo>
                  <a:cubicBezTo>
                    <a:pt x="1560" y="153"/>
                    <a:pt x="1562" y="155"/>
                    <a:pt x="1562" y="157"/>
                  </a:cubicBezTo>
                  <a:cubicBezTo>
                    <a:pt x="1564" y="162"/>
                    <a:pt x="1563" y="169"/>
                    <a:pt x="1555" y="171"/>
                  </a:cubicBezTo>
                  <a:cubicBezTo>
                    <a:pt x="1554" y="172"/>
                    <a:pt x="1554" y="172"/>
                    <a:pt x="1553" y="172"/>
                  </a:cubicBezTo>
                  <a:cubicBezTo>
                    <a:pt x="1544" y="173"/>
                    <a:pt x="1535" y="172"/>
                    <a:pt x="1528" y="166"/>
                  </a:cubicBezTo>
                  <a:cubicBezTo>
                    <a:pt x="1527" y="166"/>
                    <a:pt x="1526" y="165"/>
                    <a:pt x="1525" y="165"/>
                  </a:cubicBezTo>
                  <a:cubicBezTo>
                    <a:pt x="1525" y="168"/>
                    <a:pt x="1525" y="171"/>
                    <a:pt x="1525" y="174"/>
                  </a:cubicBezTo>
                  <a:cubicBezTo>
                    <a:pt x="1525" y="176"/>
                    <a:pt x="1525" y="178"/>
                    <a:pt x="1526" y="179"/>
                  </a:cubicBezTo>
                  <a:cubicBezTo>
                    <a:pt x="1527" y="180"/>
                    <a:pt x="1528" y="180"/>
                    <a:pt x="1530" y="181"/>
                  </a:cubicBezTo>
                  <a:cubicBezTo>
                    <a:pt x="1538" y="184"/>
                    <a:pt x="1546" y="185"/>
                    <a:pt x="1554" y="183"/>
                  </a:cubicBezTo>
                  <a:cubicBezTo>
                    <a:pt x="1560" y="182"/>
                    <a:pt x="1565" y="180"/>
                    <a:pt x="1570" y="176"/>
                  </a:cubicBezTo>
                  <a:cubicBezTo>
                    <a:pt x="1579" y="168"/>
                    <a:pt x="1580" y="150"/>
                    <a:pt x="1568" y="142"/>
                  </a:cubicBezTo>
                  <a:cubicBezTo>
                    <a:pt x="1567" y="141"/>
                    <a:pt x="1565" y="140"/>
                    <a:pt x="1563" y="139"/>
                  </a:cubicBezTo>
                  <a:cubicBezTo>
                    <a:pt x="1560" y="137"/>
                    <a:pt x="1557" y="136"/>
                    <a:pt x="1554" y="134"/>
                  </a:cubicBezTo>
                  <a:cubicBezTo>
                    <a:pt x="1550" y="133"/>
                    <a:pt x="1547" y="131"/>
                    <a:pt x="1544" y="129"/>
                  </a:cubicBezTo>
                  <a:cubicBezTo>
                    <a:pt x="1539" y="126"/>
                    <a:pt x="1537" y="115"/>
                    <a:pt x="1544" y="111"/>
                  </a:cubicBezTo>
                  <a:cubicBezTo>
                    <a:pt x="1546" y="109"/>
                    <a:pt x="1550" y="108"/>
                    <a:pt x="1553" y="108"/>
                  </a:cubicBezTo>
                  <a:cubicBezTo>
                    <a:pt x="1560" y="107"/>
                    <a:pt x="1566" y="109"/>
                    <a:pt x="1572" y="113"/>
                  </a:cubicBezTo>
                  <a:cubicBezTo>
                    <a:pt x="1572" y="113"/>
                    <a:pt x="1572" y="113"/>
                    <a:pt x="1573" y="113"/>
                  </a:cubicBezTo>
                  <a:cubicBezTo>
                    <a:pt x="1573" y="109"/>
                    <a:pt x="1573" y="105"/>
                    <a:pt x="1573" y="102"/>
                  </a:cubicBezTo>
                  <a:close/>
                  <a:moveTo>
                    <a:pt x="642" y="177"/>
                  </a:moveTo>
                  <a:cubicBezTo>
                    <a:pt x="642" y="179"/>
                    <a:pt x="642" y="179"/>
                    <a:pt x="644" y="180"/>
                  </a:cubicBezTo>
                  <a:cubicBezTo>
                    <a:pt x="654" y="185"/>
                    <a:pt x="665" y="185"/>
                    <a:pt x="676" y="182"/>
                  </a:cubicBezTo>
                  <a:cubicBezTo>
                    <a:pt x="688" y="178"/>
                    <a:pt x="694" y="169"/>
                    <a:pt x="693" y="158"/>
                  </a:cubicBezTo>
                  <a:cubicBezTo>
                    <a:pt x="693" y="152"/>
                    <a:pt x="691" y="147"/>
                    <a:pt x="687" y="144"/>
                  </a:cubicBezTo>
                  <a:cubicBezTo>
                    <a:pt x="685" y="142"/>
                    <a:pt x="683" y="141"/>
                    <a:pt x="681" y="139"/>
                  </a:cubicBezTo>
                  <a:cubicBezTo>
                    <a:pt x="678" y="138"/>
                    <a:pt x="674" y="136"/>
                    <a:pt x="671" y="135"/>
                  </a:cubicBezTo>
                  <a:cubicBezTo>
                    <a:pt x="668" y="133"/>
                    <a:pt x="664" y="132"/>
                    <a:pt x="661" y="130"/>
                  </a:cubicBezTo>
                  <a:cubicBezTo>
                    <a:pt x="659" y="129"/>
                    <a:pt x="658" y="127"/>
                    <a:pt x="657" y="125"/>
                  </a:cubicBezTo>
                  <a:cubicBezTo>
                    <a:pt x="655" y="120"/>
                    <a:pt x="655" y="113"/>
                    <a:pt x="663" y="109"/>
                  </a:cubicBezTo>
                  <a:cubicBezTo>
                    <a:pt x="664" y="109"/>
                    <a:pt x="665" y="108"/>
                    <a:pt x="666" y="108"/>
                  </a:cubicBezTo>
                  <a:cubicBezTo>
                    <a:pt x="674" y="107"/>
                    <a:pt x="681" y="108"/>
                    <a:pt x="687" y="112"/>
                  </a:cubicBezTo>
                  <a:cubicBezTo>
                    <a:pt x="688" y="113"/>
                    <a:pt x="688" y="113"/>
                    <a:pt x="689" y="113"/>
                  </a:cubicBezTo>
                  <a:cubicBezTo>
                    <a:pt x="689" y="113"/>
                    <a:pt x="689" y="112"/>
                    <a:pt x="689" y="112"/>
                  </a:cubicBezTo>
                  <a:cubicBezTo>
                    <a:pt x="689" y="109"/>
                    <a:pt x="689" y="105"/>
                    <a:pt x="689" y="102"/>
                  </a:cubicBezTo>
                  <a:cubicBezTo>
                    <a:pt x="689" y="100"/>
                    <a:pt x="690" y="100"/>
                    <a:pt x="687" y="99"/>
                  </a:cubicBezTo>
                  <a:cubicBezTo>
                    <a:pt x="680" y="96"/>
                    <a:pt x="673" y="96"/>
                    <a:pt x="666" y="96"/>
                  </a:cubicBezTo>
                  <a:cubicBezTo>
                    <a:pt x="660" y="97"/>
                    <a:pt x="655" y="99"/>
                    <a:pt x="650" y="103"/>
                  </a:cubicBezTo>
                  <a:cubicBezTo>
                    <a:pt x="639" y="112"/>
                    <a:pt x="639" y="132"/>
                    <a:pt x="652" y="140"/>
                  </a:cubicBezTo>
                  <a:cubicBezTo>
                    <a:pt x="655" y="141"/>
                    <a:pt x="658" y="143"/>
                    <a:pt x="661" y="145"/>
                  </a:cubicBezTo>
                  <a:cubicBezTo>
                    <a:pt x="666" y="147"/>
                    <a:pt x="670" y="149"/>
                    <a:pt x="674" y="151"/>
                  </a:cubicBezTo>
                  <a:cubicBezTo>
                    <a:pt x="678" y="154"/>
                    <a:pt x="680" y="158"/>
                    <a:pt x="679" y="163"/>
                  </a:cubicBezTo>
                  <a:cubicBezTo>
                    <a:pt x="679" y="166"/>
                    <a:pt x="677" y="169"/>
                    <a:pt x="674" y="170"/>
                  </a:cubicBezTo>
                  <a:cubicBezTo>
                    <a:pt x="673" y="171"/>
                    <a:pt x="671" y="172"/>
                    <a:pt x="670" y="172"/>
                  </a:cubicBezTo>
                  <a:cubicBezTo>
                    <a:pt x="663" y="173"/>
                    <a:pt x="656" y="172"/>
                    <a:pt x="649" y="169"/>
                  </a:cubicBezTo>
                  <a:cubicBezTo>
                    <a:pt x="647" y="168"/>
                    <a:pt x="644" y="166"/>
                    <a:pt x="642" y="164"/>
                  </a:cubicBezTo>
                  <a:cubicBezTo>
                    <a:pt x="642" y="169"/>
                    <a:pt x="642" y="173"/>
                    <a:pt x="642" y="177"/>
                  </a:cubicBezTo>
                  <a:close/>
                  <a:moveTo>
                    <a:pt x="1516" y="104"/>
                  </a:moveTo>
                  <a:cubicBezTo>
                    <a:pt x="1516" y="100"/>
                    <a:pt x="1516" y="100"/>
                    <a:pt x="1513" y="99"/>
                  </a:cubicBezTo>
                  <a:cubicBezTo>
                    <a:pt x="1505" y="96"/>
                    <a:pt x="1497" y="96"/>
                    <a:pt x="1489" y="97"/>
                  </a:cubicBezTo>
                  <a:cubicBezTo>
                    <a:pt x="1475" y="99"/>
                    <a:pt x="1465" y="106"/>
                    <a:pt x="1458" y="118"/>
                  </a:cubicBezTo>
                  <a:cubicBezTo>
                    <a:pt x="1453" y="130"/>
                    <a:pt x="1452" y="142"/>
                    <a:pt x="1455" y="154"/>
                  </a:cubicBezTo>
                  <a:cubicBezTo>
                    <a:pt x="1457" y="163"/>
                    <a:pt x="1461" y="171"/>
                    <a:pt x="1469" y="177"/>
                  </a:cubicBezTo>
                  <a:cubicBezTo>
                    <a:pt x="1475" y="181"/>
                    <a:pt x="1482" y="183"/>
                    <a:pt x="1489" y="184"/>
                  </a:cubicBezTo>
                  <a:cubicBezTo>
                    <a:pt x="1497" y="184"/>
                    <a:pt x="1505" y="183"/>
                    <a:pt x="1512" y="180"/>
                  </a:cubicBezTo>
                  <a:cubicBezTo>
                    <a:pt x="1516" y="178"/>
                    <a:pt x="1516" y="178"/>
                    <a:pt x="1516" y="174"/>
                  </a:cubicBezTo>
                  <a:cubicBezTo>
                    <a:pt x="1516" y="172"/>
                    <a:pt x="1516" y="169"/>
                    <a:pt x="1516" y="166"/>
                  </a:cubicBezTo>
                  <a:cubicBezTo>
                    <a:pt x="1516" y="166"/>
                    <a:pt x="1516" y="166"/>
                    <a:pt x="1515" y="166"/>
                  </a:cubicBezTo>
                  <a:cubicBezTo>
                    <a:pt x="1515" y="166"/>
                    <a:pt x="1515" y="166"/>
                    <a:pt x="1514" y="167"/>
                  </a:cubicBezTo>
                  <a:cubicBezTo>
                    <a:pt x="1508" y="171"/>
                    <a:pt x="1501" y="173"/>
                    <a:pt x="1493" y="172"/>
                  </a:cubicBezTo>
                  <a:cubicBezTo>
                    <a:pt x="1482" y="172"/>
                    <a:pt x="1474" y="166"/>
                    <a:pt x="1469" y="155"/>
                  </a:cubicBezTo>
                  <a:cubicBezTo>
                    <a:pt x="1466" y="146"/>
                    <a:pt x="1466" y="136"/>
                    <a:pt x="1470" y="126"/>
                  </a:cubicBezTo>
                  <a:cubicBezTo>
                    <a:pt x="1473" y="117"/>
                    <a:pt x="1480" y="110"/>
                    <a:pt x="1490" y="108"/>
                  </a:cubicBezTo>
                  <a:cubicBezTo>
                    <a:pt x="1498" y="107"/>
                    <a:pt x="1506" y="108"/>
                    <a:pt x="1514" y="113"/>
                  </a:cubicBezTo>
                  <a:cubicBezTo>
                    <a:pt x="1514" y="113"/>
                    <a:pt x="1515" y="114"/>
                    <a:pt x="1516" y="114"/>
                  </a:cubicBezTo>
                  <a:cubicBezTo>
                    <a:pt x="1516" y="111"/>
                    <a:pt x="1516" y="107"/>
                    <a:pt x="1516" y="104"/>
                  </a:cubicBezTo>
                  <a:close/>
                  <a:moveTo>
                    <a:pt x="488" y="166"/>
                  </a:moveTo>
                  <a:cubicBezTo>
                    <a:pt x="481" y="171"/>
                    <a:pt x="474" y="173"/>
                    <a:pt x="467" y="172"/>
                  </a:cubicBezTo>
                  <a:cubicBezTo>
                    <a:pt x="456" y="172"/>
                    <a:pt x="448" y="166"/>
                    <a:pt x="444" y="156"/>
                  </a:cubicBezTo>
                  <a:cubicBezTo>
                    <a:pt x="439" y="146"/>
                    <a:pt x="439" y="136"/>
                    <a:pt x="443" y="125"/>
                  </a:cubicBezTo>
                  <a:cubicBezTo>
                    <a:pt x="448" y="114"/>
                    <a:pt x="458" y="108"/>
                    <a:pt x="470" y="108"/>
                  </a:cubicBezTo>
                  <a:cubicBezTo>
                    <a:pt x="477" y="108"/>
                    <a:pt x="482" y="110"/>
                    <a:pt x="488" y="113"/>
                  </a:cubicBezTo>
                  <a:cubicBezTo>
                    <a:pt x="488" y="113"/>
                    <a:pt x="489" y="114"/>
                    <a:pt x="490" y="114"/>
                  </a:cubicBezTo>
                  <a:cubicBezTo>
                    <a:pt x="490" y="110"/>
                    <a:pt x="490" y="106"/>
                    <a:pt x="490" y="102"/>
                  </a:cubicBezTo>
                  <a:cubicBezTo>
                    <a:pt x="490" y="101"/>
                    <a:pt x="489" y="100"/>
                    <a:pt x="489" y="100"/>
                  </a:cubicBezTo>
                  <a:cubicBezTo>
                    <a:pt x="488" y="100"/>
                    <a:pt x="488" y="100"/>
                    <a:pt x="487" y="99"/>
                  </a:cubicBezTo>
                  <a:cubicBezTo>
                    <a:pt x="479" y="96"/>
                    <a:pt x="471" y="96"/>
                    <a:pt x="463" y="97"/>
                  </a:cubicBezTo>
                  <a:cubicBezTo>
                    <a:pt x="448" y="99"/>
                    <a:pt x="437" y="106"/>
                    <a:pt x="431" y="120"/>
                  </a:cubicBezTo>
                  <a:cubicBezTo>
                    <a:pt x="426" y="132"/>
                    <a:pt x="425" y="144"/>
                    <a:pt x="429" y="157"/>
                  </a:cubicBezTo>
                  <a:cubicBezTo>
                    <a:pt x="433" y="169"/>
                    <a:pt x="441" y="178"/>
                    <a:pt x="454" y="182"/>
                  </a:cubicBezTo>
                  <a:cubicBezTo>
                    <a:pt x="461" y="184"/>
                    <a:pt x="468" y="184"/>
                    <a:pt x="475" y="183"/>
                  </a:cubicBezTo>
                  <a:cubicBezTo>
                    <a:pt x="479" y="183"/>
                    <a:pt x="484" y="181"/>
                    <a:pt x="488" y="179"/>
                  </a:cubicBezTo>
                  <a:cubicBezTo>
                    <a:pt x="489" y="178"/>
                    <a:pt x="490" y="178"/>
                    <a:pt x="490" y="177"/>
                  </a:cubicBezTo>
                  <a:cubicBezTo>
                    <a:pt x="490" y="173"/>
                    <a:pt x="490" y="169"/>
                    <a:pt x="490" y="165"/>
                  </a:cubicBezTo>
                  <a:cubicBezTo>
                    <a:pt x="489" y="166"/>
                    <a:pt x="488" y="166"/>
                    <a:pt x="488" y="166"/>
                  </a:cubicBezTo>
                  <a:close/>
                  <a:moveTo>
                    <a:pt x="518" y="100"/>
                  </a:moveTo>
                  <a:cubicBezTo>
                    <a:pt x="518" y="99"/>
                    <a:pt x="518" y="98"/>
                    <a:pt x="517" y="98"/>
                  </a:cubicBezTo>
                  <a:cubicBezTo>
                    <a:pt x="514" y="98"/>
                    <a:pt x="510" y="98"/>
                    <a:pt x="507" y="98"/>
                  </a:cubicBezTo>
                  <a:cubicBezTo>
                    <a:pt x="505" y="98"/>
                    <a:pt x="505" y="98"/>
                    <a:pt x="505" y="101"/>
                  </a:cubicBezTo>
                  <a:cubicBezTo>
                    <a:pt x="505" y="127"/>
                    <a:pt x="505" y="153"/>
                    <a:pt x="505" y="180"/>
                  </a:cubicBezTo>
                  <a:cubicBezTo>
                    <a:pt x="505" y="180"/>
                    <a:pt x="505" y="180"/>
                    <a:pt x="505" y="180"/>
                  </a:cubicBezTo>
                  <a:cubicBezTo>
                    <a:pt x="505" y="182"/>
                    <a:pt x="505" y="182"/>
                    <a:pt x="506" y="182"/>
                  </a:cubicBezTo>
                  <a:cubicBezTo>
                    <a:pt x="510" y="182"/>
                    <a:pt x="513" y="182"/>
                    <a:pt x="516" y="182"/>
                  </a:cubicBezTo>
                  <a:cubicBezTo>
                    <a:pt x="518" y="182"/>
                    <a:pt x="518" y="182"/>
                    <a:pt x="518" y="180"/>
                  </a:cubicBezTo>
                  <a:cubicBezTo>
                    <a:pt x="518" y="180"/>
                    <a:pt x="518" y="179"/>
                    <a:pt x="518" y="179"/>
                  </a:cubicBezTo>
                  <a:cubicBezTo>
                    <a:pt x="518" y="166"/>
                    <a:pt x="518" y="152"/>
                    <a:pt x="518" y="139"/>
                  </a:cubicBezTo>
                  <a:cubicBezTo>
                    <a:pt x="518" y="136"/>
                    <a:pt x="518" y="133"/>
                    <a:pt x="519" y="129"/>
                  </a:cubicBezTo>
                  <a:cubicBezTo>
                    <a:pt x="520" y="124"/>
                    <a:pt x="522" y="119"/>
                    <a:pt x="526" y="115"/>
                  </a:cubicBezTo>
                  <a:cubicBezTo>
                    <a:pt x="528" y="112"/>
                    <a:pt x="531" y="110"/>
                    <a:pt x="535" y="109"/>
                  </a:cubicBezTo>
                  <a:cubicBezTo>
                    <a:pt x="539" y="109"/>
                    <a:pt x="544" y="109"/>
                    <a:pt x="548" y="111"/>
                  </a:cubicBezTo>
                  <a:cubicBezTo>
                    <a:pt x="548" y="111"/>
                    <a:pt x="548" y="112"/>
                    <a:pt x="548" y="111"/>
                  </a:cubicBezTo>
                  <a:cubicBezTo>
                    <a:pt x="548" y="107"/>
                    <a:pt x="548" y="103"/>
                    <a:pt x="549" y="99"/>
                  </a:cubicBezTo>
                  <a:cubicBezTo>
                    <a:pt x="549" y="98"/>
                    <a:pt x="548" y="98"/>
                    <a:pt x="547" y="97"/>
                  </a:cubicBezTo>
                  <a:cubicBezTo>
                    <a:pt x="540" y="96"/>
                    <a:pt x="534" y="97"/>
                    <a:pt x="528" y="101"/>
                  </a:cubicBezTo>
                  <a:cubicBezTo>
                    <a:pt x="524" y="104"/>
                    <a:pt x="521" y="108"/>
                    <a:pt x="520" y="113"/>
                  </a:cubicBezTo>
                  <a:cubicBezTo>
                    <a:pt x="519" y="113"/>
                    <a:pt x="519" y="114"/>
                    <a:pt x="518" y="115"/>
                  </a:cubicBezTo>
                  <a:cubicBezTo>
                    <a:pt x="518" y="110"/>
                    <a:pt x="518" y="105"/>
                    <a:pt x="518" y="100"/>
                  </a:cubicBezTo>
                  <a:close/>
                  <a:moveTo>
                    <a:pt x="1435" y="182"/>
                  </a:moveTo>
                  <a:cubicBezTo>
                    <a:pt x="1437" y="182"/>
                    <a:pt x="1438" y="182"/>
                    <a:pt x="1438" y="179"/>
                  </a:cubicBezTo>
                  <a:cubicBezTo>
                    <a:pt x="1438" y="153"/>
                    <a:pt x="1438" y="127"/>
                    <a:pt x="1438" y="101"/>
                  </a:cubicBezTo>
                  <a:cubicBezTo>
                    <a:pt x="1438" y="100"/>
                    <a:pt x="1437" y="100"/>
                    <a:pt x="1438" y="99"/>
                  </a:cubicBezTo>
                  <a:cubicBezTo>
                    <a:pt x="1438" y="98"/>
                    <a:pt x="1437" y="98"/>
                    <a:pt x="1436" y="98"/>
                  </a:cubicBezTo>
                  <a:cubicBezTo>
                    <a:pt x="1433" y="98"/>
                    <a:pt x="1429" y="98"/>
                    <a:pt x="1426" y="98"/>
                  </a:cubicBezTo>
                  <a:cubicBezTo>
                    <a:pt x="1424" y="98"/>
                    <a:pt x="1424" y="98"/>
                    <a:pt x="1424" y="100"/>
                  </a:cubicBezTo>
                  <a:cubicBezTo>
                    <a:pt x="1424" y="100"/>
                    <a:pt x="1424" y="100"/>
                    <a:pt x="1424" y="100"/>
                  </a:cubicBezTo>
                  <a:cubicBezTo>
                    <a:pt x="1424" y="127"/>
                    <a:pt x="1424" y="153"/>
                    <a:pt x="1424" y="180"/>
                  </a:cubicBezTo>
                  <a:cubicBezTo>
                    <a:pt x="1424" y="180"/>
                    <a:pt x="1424" y="181"/>
                    <a:pt x="1424" y="182"/>
                  </a:cubicBezTo>
                  <a:cubicBezTo>
                    <a:pt x="1428" y="182"/>
                    <a:pt x="1431" y="182"/>
                    <a:pt x="1435" y="182"/>
                  </a:cubicBezTo>
                  <a:close/>
                  <a:moveTo>
                    <a:pt x="411" y="100"/>
                  </a:moveTo>
                  <a:cubicBezTo>
                    <a:pt x="411" y="98"/>
                    <a:pt x="411" y="98"/>
                    <a:pt x="409" y="98"/>
                  </a:cubicBezTo>
                  <a:cubicBezTo>
                    <a:pt x="406" y="98"/>
                    <a:pt x="403" y="98"/>
                    <a:pt x="400" y="98"/>
                  </a:cubicBezTo>
                  <a:cubicBezTo>
                    <a:pt x="397" y="98"/>
                    <a:pt x="398" y="98"/>
                    <a:pt x="398" y="101"/>
                  </a:cubicBezTo>
                  <a:cubicBezTo>
                    <a:pt x="398" y="127"/>
                    <a:pt x="398" y="153"/>
                    <a:pt x="398" y="180"/>
                  </a:cubicBezTo>
                  <a:cubicBezTo>
                    <a:pt x="398" y="180"/>
                    <a:pt x="398" y="180"/>
                    <a:pt x="398" y="181"/>
                  </a:cubicBezTo>
                  <a:cubicBezTo>
                    <a:pt x="398" y="182"/>
                    <a:pt x="398" y="182"/>
                    <a:pt x="398" y="182"/>
                  </a:cubicBezTo>
                  <a:cubicBezTo>
                    <a:pt x="402" y="182"/>
                    <a:pt x="406" y="182"/>
                    <a:pt x="410" y="182"/>
                  </a:cubicBezTo>
                  <a:cubicBezTo>
                    <a:pt x="411" y="182"/>
                    <a:pt x="411" y="182"/>
                    <a:pt x="411" y="181"/>
                  </a:cubicBezTo>
                  <a:cubicBezTo>
                    <a:pt x="411" y="180"/>
                    <a:pt x="411" y="180"/>
                    <a:pt x="411" y="179"/>
                  </a:cubicBezTo>
                  <a:cubicBezTo>
                    <a:pt x="411" y="166"/>
                    <a:pt x="411" y="153"/>
                    <a:pt x="411" y="140"/>
                  </a:cubicBezTo>
                  <a:cubicBezTo>
                    <a:pt x="411" y="127"/>
                    <a:pt x="411" y="114"/>
                    <a:pt x="411" y="100"/>
                  </a:cubicBezTo>
                  <a:close/>
                  <a:moveTo>
                    <a:pt x="414" y="71"/>
                  </a:moveTo>
                  <a:cubicBezTo>
                    <a:pt x="414" y="66"/>
                    <a:pt x="410" y="62"/>
                    <a:pt x="405" y="62"/>
                  </a:cubicBezTo>
                  <a:cubicBezTo>
                    <a:pt x="400" y="62"/>
                    <a:pt x="396" y="66"/>
                    <a:pt x="396" y="71"/>
                  </a:cubicBezTo>
                  <a:cubicBezTo>
                    <a:pt x="396" y="76"/>
                    <a:pt x="400" y="79"/>
                    <a:pt x="405" y="79"/>
                  </a:cubicBezTo>
                  <a:cubicBezTo>
                    <a:pt x="410" y="79"/>
                    <a:pt x="414" y="76"/>
                    <a:pt x="414" y="71"/>
                  </a:cubicBezTo>
                  <a:close/>
                  <a:moveTo>
                    <a:pt x="1431" y="62"/>
                  </a:moveTo>
                  <a:cubicBezTo>
                    <a:pt x="1426" y="62"/>
                    <a:pt x="1422" y="66"/>
                    <a:pt x="1422" y="71"/>
                  </a:cubicBezTo>
                  <a:cubicBezTo>
                    <a:pt x="1422" y="76"/>
                    <a:pt x="1426" y="79"/>
                    <a:pt x="1431" y="79"/>
                  </a:cubicBezTo>
                  <a:cubicBezTo>
                    <a:pt x="1436" y="79"/>
                    <a:pt x="1440" y="76"/>
                    <a:pt x="1440" y="71"/>
                  </a:cubicBezTo>
                  <a:cubicBezTo>
                    <a:pt x="1440" y="66"/>
                    <a:pt x="1436" y="62"/>
                    <a:pt x="1431" y="62"/>
                  </a:cubicBezTo>
                  <a:close/>
                  <a:moveTo>
                    <a:pt x="11" y="177"/>
                  </a:moveTo>
                  <a:cubicBezTo>
                    <a:pt x="12" y="177"/>
                    <a:pt x="14" y="176"/>
                    <a:pt x="16" y="175"/>
                  </a:cubicBezTo>
                  <a:cubicBezTo>
                    <a:pt x="16" y="175"/>
                    <a:pt x="15" y="175"/>
                    <a:pt x="15" y="174"/>
                  </a:cubicBezTo>
                  <a:cubicBezTo>
                    <a:pt x="13" y="175"/>
                    <a:pt x="12" y="176"/>
                    <a:pt x="10" y="177"/>
                  </a:cubicBezTo>
                  <a:cubicBezTo>
                    <a:pt x="10" y="177"/>
                    <a:pt x="10" y="177"/>
                    <a:pt x="11" y="177"/>
                  </a:cubicBezTo>
                  <a:close/>
                  <a:moveTo>
                    <a:pt x="16" y="171"/>
                  </a:moveTo>
                  <a:cubicBezTo>
                    <a:pt x="15" y="171"/>
                    <a:pt x="15" y="172"/>
                    <a:pt x="14" y="172"/>
                  </a:cubicBezTo>
                  <a:cubicBezTo>
                    <a:pt x="14" y="173"/>
                    <a:pt x="14" y="173"/>
                    <a:pt x="15" y="173"/>
                  </a:cubicBezTo>
                  <a:cubicBezTo>
                    <a:pt x="15" y="172"/>
                    <a:pt x="16" y="172"/>
                    <a:pt x="17" y="171"/>
                  </a:cubicBezTo>
                  <a:cubicBezTo>
                    <a:pt x="17" y="171"/>
                    <a:pt x="16" y="171"/>
                    <a:pt x="16" y="171"/>
                  </a:cubicBezTo>
                  <a:close/>
                  <a:moveTo>
                    <a:pt x="5" y="180"/>
                  </a:moveTo>
                  <a:cubicBezTo>
                    <a:pt x="5" y="179"/>
                    <a:pt x="5" y="179"/>
                    <a:pt x="5" y="179"/>
                  </a:cubicBezTo>
                  <a:cubicBezTo>
                    <a:pt x="5" y="179"/>
                    <a:pt x="5" y="179"/>
                    <a:pt x="4" y="179"/>
                  </a:cubicBezTo>
                  <a:cubicBezTo>
                    <a:pt x="4" y="179"/>
                    <a:pt x="4" y="179"/>
                    <a:pt x="4" y="179"/>
                  </a:cubicBezTo>
                  <a:cubicBezTo>
                    <a:pt x="4" y="179"/>
                    <a:pt x="4" y="179"/>
                    <a:pt x="4" y="179"/>
                  </a:cubicBezTo>
                  <a:cubicBezTo>
                    <a:pt x="3" y="180"/>
                    <a:pt x="2" y="181"/>
                    <a:pt x="2" y="182"/>
                  </a:cubicBezTo>
                  <a:cubicBezTo>
                    <a:pt x="2" y="182"/>
                    <a:pt x="3" y="181"/>
                    <a:pt x="3" y="181"/>
                  </a:cubicBezTo>
                  <a:cubicBezTo>
                    <a:pt x="4" y="181"/>
                    <a:pt x="4" y="181"/>
                    <a:pt x="5" y="180"/>
                  </a:cubicBezTo>
                  <a:cubicBezTo>
                    <a:pt x="5" y="180"/>
                    <a:pt x="5" y="180"/>
                    <a:pt x="5" y="180"/>
                  </a:cubicBezTo>
                  <a:close/>
                  <a:moveTo>
                    <a:pt x="5" y="180"/>
                  </a:moveTo>
                  <a:cubicBezTo>
                    <a:pt x="6" y="180"/>
                    <a:pt x="6" y="180"/>
                    <a:pt x="6" y="180"/>
                  </a:cubicBezTo>
                  <a:cubicBezTo>
                    <a:pt x="6" y="180"/>
                    <a:pt x="6" y="180"/>
                    <a:pt x="6" y="180"/>
                  </a:cubicBezTo>
                  <a:cubicBezTo>
                    <a:pt x="7" y="180"/>
                    <a:pt x="7" y="179"/>
                    <a:pt x="8" y="179"/>
                  </a:cubicBezTo>
                  <a:cubicBezTo>
                    <a:pt x="8" y="179"/>
                    <a:pt x="7" y="179"/>
                    <a:pt x="7" y="178"/>
                  </a:cubicBezTo>
                  <a:cubicBezTo>
                    <a:pt x="7" y="178"/>
                    <a:pt x="7" y="178"/>
                    <a:pt x="7" y="178"/>
                  </a:cubicBezTo>
                  <a:cubicBezTo>
                    <a:pt x="7" y="178"/>
                    <a:pt x="6" y="178"/>
                    <a:pt x="6" y="178"/>
                  </a:cubicBezTo>
                  <a:cubicBezTo>
                    <a:pt x="6" y="178"/>
                    <a:pt x="6" y="178"/>
                    <a:pt x="6" y="178"/>
                  </a:cubicBezTo>
                  <a:cubicBezTo>
                    <a:pt x="6" y="178"/>
                    <a:pt x="6" y="178"/>
                    <a:pt x="6" y="178"/>
                  </a:cubicBezTo>
                  <a:cubicBezTo>
                    <a:pt x="5" y="178"/>
                    <a:pt x="5" y="178"/>
                    <a:pt x="5" y="179"/>
                  </a:cubicBezTo>
                  <a:cubicBezTo>
                    <a:pt x="5" y="179"/>
                    <a:pt x="5" y="179"/>
                    <a:pt x="5" y="179"/>
                  </a:cubicBezTo>
                  <a:cubicBezTo>
                    <a:pt x="5" y="179"/>
                    <a:pt x="5" y="180"/>
                    <a:pt x="5" y="180"/>
                  </a:cubicBezTo>
                  <a:cubicBezTo>
                    <a:pt x="5" y="180"/>
                    <a:pt x="5" y="180"/>
                    <a:pt x="5" y="180"/>
                  </a:cubicBezTo>
                  <a:close/>
                  <a:moveTo>
                    <a:pt x="12" y="174"/>
                  </a:moveTo>
                  <a:cubicBezTo>
                    <a:pt x="12" y="174"/>
                    <a:pt x="12" y="174"/>
                    <a:pt x="12" y="174"/>
                  </a:cubicBezTo>
                  <a:cubicBezTo>
                    <a:pt x="13" y="174"/>
                    <a:pt x="14" y="173"/>
                    <a:pt x="15" y="173"/>
                  </a:cubicBezTo>
                  <a:cubicBezTo>
                    <a:pt x="14" y="173"/>
                    <a:pt x="14" y="172"/>
                    <a:pt x="14" y="172"/>
                  </a:cubicBezTo>
                  <a:cubicBezTo>
                    <a:pt x="13" y="173"/>
                    <a:pt x="12" y="173"/>
                    <a:pt x="12" y="174"/>
                  </a:cubicBezTo>
                  <a:close/>
                  <a:moveTo>
                    <a:pt x="8" y="178"/>
                  </a:moveTo>
                  <a:cubicBezTo>
                    <a:pt x="8" y="179"/>
                    <a:pt x="8" y="179"/>
                    <a:pt x="8" y="178"/>
                  </a:cubicBezTo>
                  <a:cubicBezTo>
                    <a:pt x="9" y="178"/>
                    <a:pt x="10" y="178"/>
                    <a:pt x="11" y="177"/>
                  </a:cubicBezTo>
                  <a:cubicBezTo>
                    <a:pt x="10" y="177"/>
                    <a:pt x="10" y="177"/>
                    <a:pt x="10" y="177"/>
                  </a:cubicBezTo>
                  <a:cubicBezTo>
                    <a:pt x="9" y="177"/>
                    <a:pt x="8" y="178"/>
                    <a:pt x="8" y="178"/>
                  </a:cubicBezTo>
                  <a:close/>
                  <a:moveTo>
                    <a:pt x="12" y="174"/>
                  </a:moveTo>
                  <a:cubicBezTo>
                    <a:pt x="12" y="174"/>
                    <a:pt x="12" y="174"/>
                    <a:pt x="11" y="174"/>
                  </a:cubicBezTo>
                  <a:cubicBezTo>
                    <a:pt x="11" y="174"/>
                    <a:pt x="11" y="175"/>
                    <a:pt x="10" y="175"/>
                  </a:cubicBezTo>
                  <a:cubicBezTo>
                    <a:pt x="10" y="175"/>
                    <a:pt x="10" y="175"/>
                    <a:pt x="10" y="175"/>
                  </a:cubicBezTo>
                  <a:cubicBezTo>
                    <a:pt x="10" y="175"/>
                    <a:pt x="10" y="175"/>
                    <a:pt x="10" y="175"/>
                  </a:cubicBezTo>
                  <a:cubicBezTo>
                    <a:pt x="11" y="175"/>
                    <a:pt x="11" y="175"/>
                    <a:pt x="11" y="175"/>
                  </a:cubicBezTo>
                  <a:cubicBezTo>
                    <a:pt x="12" y="175"/>
                    <a:pt x="12" y="175"/>
                    <a:pt x="12" y="174"/>
                  </a:cubicBezTo>
                  <a:close/>
                  <a:moveTo>
                    <a:pt x="8" y="177"/>
                  </a:moveTo>
                  <a:cubicBezTo>
                    <a:pt x="8" y="177"/>
                    <a:pt x="8" y="177"/>
                    <a:pt x="8" y="177"/>
                  </a:cubicBezTo>
                  <a:cubicBezTo>
                    <a:pt x="8" y="177"/>
                    <a:pt x="8" y="177"/>
                    <a:pt x="8" y="177"/>
                  </a:cubicBezTo>
                  <a:cubicBezTo>
                    <a:pt x="7" y="177"/>
                    <a:pt x="6" y="177"/>
                    <a:pt x="6" y="178"/>
                  </a:cubicBezTo>
                  <a:cubicBezTo>
                    <a:pt x="6" y="178"/>
                    <a:pt x="7" y="178"/>
                    <a:pt x="7" y="178"/>
                  </a:cubicBezTo>
                  <a:cubicBezTo>
                    <a:pt x="7" y="178"/>
                    <a:pt x="7" y="178"/>
                    <a:pt x="8" y="177"/>
                  </a:cubicBezTo>
                  <a:close/>
                  <a:moveTo>
                    <a:pt x="9" y="176"/>
                  </a:moveTo>
                  <a:cubicBezTo>
                    <a:pt x="9" y="176"/>
                    <a:pt x="9" y="176"/>
                    <a:pt x="9" y="176"/>
                  </a:cubicBezTo>
                  <a:cubicBezTo>
                    <a:pt x="9" y="176"/>
                    <a:pt x="9" y="176"/>
                    <a:pt x="9" y="176"/>
                  </a:cubicBezTo>
                  <a:cubicBezTo>
                    <a:pt x="10" y="176"/>
                    <a:pt x="10" y="176"/>
                    <a:pt x="10" y="175"/>
                  </a:cubicBezTo>
                  <a:cubicBezTo>
                    <a:pt x="10" y="175"/>
                    <a:pt x="10" y="175"/>
                    <a:pt x="10" y="175"/>
                  </a:cubicBezTo>
                  <a:cubicBezTo>
                    <a:pt x="10" y="175"/>
                    <a:pt x="9" y="175"/>
                    <a:pt x="9" y="176"/>
                  </a:cubicBezTo>
                  <a:close/>
                  <a:moveTo>
                    <a:pt x="9" y="176"/>
                  </a:moveTo>
                  <a:cubicBezTo>
                    <a:pt x="9" y="176"/>
                    <a:pt x="9" y="176"/>
                    <a:pt x="9" y="176"/>
                  </a:cubicBezTo>
                  <a:cubicBezTo>
                    <a:pt x="8" y="176"/>
                    <a:pt x="8" y="176"/>
                    <a:pt x="8" y="177"/>
                  </a:cubicBezTo>
                  <a:cubicBezTo>
                    <a:pt x="8" y="177"/>
                    <a:pt x="8" y="177"/>
                    <a:pt x="8" y="177"/>
                  </a:cubicBezTo>
                  <a:cubicBezTo>
                    <a:pt x="8" y="177"/>
                    <a:pt x="9" y="177"/>
                    <a:pt x="9" y="176"/>
                  </a:cubicBezTo>
                  <a:cubicBezTo>
                    <a:pt x="9" y="176"/>
                    <a:pt x="9" y="176"/>
                    <a:pt x="9" y="176"/>
                  </a:cubicBezTo>
                  <a:close/>
                  <a:moveTo>
                    <a:pt x="7" y="178"/>
                  </a:moveTo>
                  <a:cubicBezTo>
                    <a:pt x="7" y="179"/>
                    <a:pt x="7" y="179"/>
                    <a:pt x="8" y="179"/>
                  </a:cubicBezTo>
                  <a:cubicBezTo>
                    <a:pt x="8" y="179"/>
                    <a:pt x="8" y="179"/>
                    <a:pt x="8" y="178"/>
                  </a:cubicBezTo>
                  <a:cubicBezTo>
                    <a:pt x="8" y="178"/>
                    <a:pt x="8" y="178"/>
                    <a:pt x="8" y="178"/>
                  </a:cubicBezTo>
                  <a:cubicBezTo>
                    <a:pt x="8" y="178"/>
                    <a:pt x="7" y="178"/>
                    <a:pt x="7" y="178"/>
                  </a:cubicBezTo>
                  <a:close/>
                  <a:moveTo>
                    <a:pt x="12" y="174"/>
                  </a:moveTo>
                  <a:cubicBezTo>
                    <a:pt x="12" y="174"/>
                    <a:pt x="12" y="174"/>
                    <a:pt x="12" y="174"/>
                  </a:cubicBezTo>
                  <a:cubicBezTo>
                    <a:pt x="12" y="174"/>
                    <a:pt x="12" y="174"/>
                    <a:pt x="11" y="174"/>
                  </a:cubicBezTo>
                  <a:cubicBezTo>
                    <a:pt x="11" y="174"/>
                    <a:pt x="11" y="174"/>
                    <a:pt x="11" y="175"/>
                  </a:cubicBezTo>
                  <a:cubicBezTo>
                    <a:pt x="12" y="175"/>
                    <a:pt x="12" y="175"/>
                    <a:pt x="12" y="174"/>
                  </a:cubicBezTo>
                  <a:close/>
                  <a:moveTo>
                    <a:pt x="9" y="176"/>
                  </a:moveTo>
                  <a:cubicBezTo>
                    <a:pt x="9" y="176"/>
                    <a:pt x="9" y="176"/>
                    <a:pt x="9" y="176"/>
                  </a:cubicBezTo>
                  <a:cubicBezTo>
                    <a:pt x="9" y="176"/>
                    <a:pt x="9" y="176"/>
                    <a:pt x="9" y="176"/>
                  </a:cubicBezTo>
                  <a:cubicBezTo>
                    <a:pt x="9" y="176"/>
                    <a:pt x="9" y="176"/>
                    <a:pt x="9" y="176"/>
                  </a:cubicBezTo>
                  <a:cubicBezTo>
                    <a:pt x="9" y="176"/>
                    <a:pt x="9" y="176"/>
                    <a:pt x="9" y="176"/>
                  </a:cubicBezTo>
                  <a:close/>
                  <a:moveTo>
                    <a:pt x="8" y="177"/>
                  </a:moveTo>
                  <a:cubicBezTo>
                    <a:pt x="8" y="177"/>
                    <a:pt x="8" y="177"/>
                    <a:pt x="8" y="177"/>
                  </a:cubicBezTo>
                  <a:cubicBezTo>
                    <a:pt x="8" y="177"/>
                    <a:pt x="8" y="177"/>
                    <a:pt x="8" y="177"/>
                  </a:cubicBezTo>
                  <a:cubicBezTo>
                    <a:pt x="8" y="177"/>
                    <a:pt x="8" y="177"/>
                    <a:pt x="8" y="177"/>
                  </a:cubicBezTo>
                  <a:cubicBezTo>
                    <a:pt x="8" y="177"/>
                    <a:pt x="8" y="177"/>
                    <a:pt x="8" y="177"/>
                  </a:cubicBezTo>
                  <a:close/>
                  <a:moveTo>
                    <a:pt x="6" y="178"/>
                  </a:moveTo>
                  <a:cubicBezTo>
                    <a:pt x="6" y="178"/>
                    <a:pt x="6" y="178"/>
                    <a:pt x="6" y="178"/>
                  </a:cubicBezTo>
                  <a:cubicBezTo>
                    <a:pt x="6" y="178"/>
                    <a:pt x="6" y="178"/>
                    <a:pt x="6" y="178"/>
                  </a:cubicBezTo>
                  <a:close/>
                  <a:moveTo>
                    <a:pt x="4" y="179"/>
                  </a:moveTo>
                  <a:cubicBezTo>
                    <a:pt x="5" y="179"/>
                    <a:pt x="5" y="179"/>
                    <a:pt x="5" y="179"/>
                  </a:cubicBezTo>
                  <a:cubicBezTo>
                    <a:pt x="5" y="179"/>
                    <a:pt x="5" y="179"/>
                    <a:pt x="5" y="179"/>
                  </a:cubicBezTo>
                  <a:cubicBezTo>
                    <a:pt x="5" y="179"/>
                    <a:pt x="4" y="179"/>
                    <a:pt x="4" y="179"/>
                  </a:cubicBezTo>
                  <a:close/>
                  <a:moveTo>
                    <a:pt x="4" y="179"/>
                  </a:moveTo>
                  <a:cubicBezTo>
                    <a:pt x="4" y="180"/>
                    <a:pt x="4" y="179"/>
                    <a:pt x="4" y="179"/>
                  </a:cubicBezTo>
                  <a:cubicBezTo>
                    <a:pt x="4" y="179"/>
                    <a:pt x="4" y="179"/>
                    <a:pt x="4" y="179"/>
                  </a:cubicBezTo>
                  <a:close/>
                  <a:moveTo>
                    <a:pt x="6" y="180"/>
                  </a:moveTo>
                  <a:cubicBezTo>
                    <a:pt x="6" y="179"/>
                    <a:pt x="6" y="179"/>
                    <a:pt x="6" y="179"/>
                  </a:cubicBezTo>
                  <a:cubicBezTo>
                    <a:pt x="6" y="179"/>
                    <a:pt x="6" y="180"/>
                    <a:pt x="6" y="180"/>
                  </a:cubicBezTo>
                  <a:cubicBezTo>
                    <a:pt x="6" y="180"/>
                    <a:pt x="6" y="180"/>
                    <a:pt x="6" y="180"/>
                  </a:cubicBezTo>
                  <a:close/>
                  <a:moveTo>
                    <a:pt x="5" y="180"/>
                  </a:moveTo>
                  <a:cubicBezTo>
                    <a:pt x="5" y="180"/>
                    <a:pt x="5" y="180"/>
                    <a:pt x="5" y="180"/>
                  </a:cubicBezTo>
                  <a:cubicBezTo>
                    <a:pt x="5" y="180"/>
                    <a:pt x="5" y="180"/>
                    <a:pt x="5" y="180"/>
                  </a:cubicBezTo>
                  <a:cubicBezTo>
                    <a:pt x="5" y="180"/>
                    <a:pt x="5" y="180"/>
                    <a:pt x="5" y="180"/>
                  </a:cubicBezTo>
                  <a:close/>
                  <a:moveTo>
                    <a:pt x="943" y="168"/>
                  </a:moveTo>
                  <a:cubicBezTo>
                    <a:pt x="943" y="170"/>
                    <a:pt x="943" y="169"/>
                    <a:pt x="945" y="169"/>
                  </a:cubicBezTo>
                  <a:cubicBezTo>
                    <a:pt x="950" y="169"/>
                    <a:pt x="955" y="169"/>
                    <a:pt x="960" y="169"/>
                  </a:cubicBezTo>
                  <a:cubicBezTo>
                    <a:pt x="966" y="169"/>
                    <a:pt x="973" y="169"/>
                    <a:pt x="979" y="167"/>
                  </a:cubicBezTo>
                  <a:cubicBezTo>
                    <a:pt x="993" y="163"/>
                    <a:pt x="1003" y="154"/>
                    <a:pt x="1007" y="140"/>
                  </a:cubicBezTo>
                  <a:cubicBezTo>
                    <a:pt x="1010" y="128"/>
                    <a:pt x="1010" y="116"/>
                    <a:pt x="1007" y="104"/>
                  </a:cubicBezTo>
                  <a:cubicBezTo>
                    <a:pt x="1004" y="93"/>
                    <a:pt x="997" y="86"/>
                    <a:pt x="987" y="82"/>
                  </a:cubicBezTo>
                  <a:cubicBezTo>
                    <a:pt x="982" y="79"/>
                    <a:pt x="977" y="78"/>
                    <a:pt x="971" y="78"/>
                  </a:cubicBezTo>
                  <a:cubicBezTo>
                    <a:pt x="962" y="77"/>
                    <a:pt x="953" y="77"/>
                    <a:pt x="945" y="77"/>
                  </a:cubicBezTo>
                  <a:cubicBezTo>
                    <a:pt x="944" y="77"/>
                    <a:pt x="943" y="77"/>
                    <a:pt x="943" y="78"/>
                  </a:cubicBezTo>
                  <a:cubicBezTo>
                    <a:pt x="943" y="79"/>
                    <a:pt x="943" y="79"/>
                    <a:pt x="943" y="80"/>
                  </a:cubicBezTo>
                  <a:cubicBezTo>
                    <a:pt x="943" y="94"/>
                    <a:pt x="943" y="109"/>
                    <a:pt x="943" y="123"/>
                  </a:cubicBezTo>
                  <a:cubicBezTo>
                    <a:pt x="943" y="138"/>
                    <a:pt x="943" y="153"/>
                    <a:pt x="943" y="168"/>
                  </a:cubicBezTo>
                  <a:close/>
                  <a:moveTo>
                    <a:pt x="1731" y="101"/>
                  </a:moveTo>
                  <a:cubicBezTo>
                    <a:pt x="1731" y="107"/>
                    <a:pt x="1731" y="112"/>
                    <a:pt x="1731" y="118"/>
                  </a:cubicBezTo>
                  <a:cubicBezTo>
                    <a:pt x="1731" y="120"/>
                    <a:pt x="1731" y="120"/>
                    <a:pt x="1732" y="120"/>
                  </a:cubicBezTo>
                  <a:cubicBezTo>
                    <a:pt x="1734" y="120"/>
                    <a:pt x="1736" y="120"/>
                    <a:pt x="1738" y="120"/>
                  </a:cubicBezTo>
                  <a:cubicBezTo>
                    <a:pt x="1743" y="120"/>
                    <a:pt x="1748" y="120"/>
                    <a:pt x="1753" y="119"/>
                  </a:cubicBezTo>
                  <a:cubicBezTo>
                    <a:pt x="1763" y="118"/>
                    <a:pt x="1773" y="110"/>
                    <a:pt x="1773" y="96"/>
                  </a:cubicBezTo>
                  <a:cubicBezTo>
                    <a:pt x="1773" y="89"/>
                    <a:pt x="1769" y="83"/>
                    <a:pt x="1762" y="79"/>
                  </a:cubicBezTo>
                  <a:cubicBezTo>
                    <a:pt x="1759" y="78"/>
                    <a:pt x="1755" y="77"/>
                    <a:pt x="1752" y="77"/>
                  </a:cubicBezTo>
                  <a:cubicBezTo>
                    <a:pt x="1745" y="77"/>
                    <a:pt x="1739" y="77"/>
                    <a:pt x="1732" y="77"/>
                  </a:cubicBezTo>
                  <a:cubicBezTo>
                    <a:pt x="1731" y="77"/>
                    <a:pt x="1731" y="77"/>
                    <a:pt x="1731" y="79"/>
                  </a:cubicBezTo>
                  <a:cubicBezTo>
                    <a:pt x="1731" y="85"/>
                    <a:pt x="1731" y="92"/>
                    <a:pt x="1731" y="98"/>
                  </a:cubicBezTo>
                  <a:cubicBezTo>
                    <a:pt x="1731" y="99"/>
                    <a:pt x="1731" y="100"/>
                    <a:pt x="1731" y="101"/>
                  </a:cubicBezTo>
                  <a:close/>
                  <a:moveTo>
                    <a:pt x="1249" y="140"/>
                  </a:moveTo>
                  <a:cubicBezTo>
                    <a:pt x="1244" y="141"/>
                    <a:pt x="1239" y="141"/>
                    <a:pt x="1234" y="142"/>
                  </a:cubicBezTo>
                  <a:cubicBezTo>
                    <a:pt x="1230" y="143"/>
                    <a:pt x="1226" y="143"/>
                    <a:pt x="1222" y="145"/>
                  </a:cubicBezTo>
                  <a:cubicBezTo>
                    <a:pt x="1216" y="146"/>
                    <a:pt x="1213" y="150"/>
                    <a:pt x="1213" y="156"/>
                  </a:cubicBezTo>
                  <a:cubicBezTo>
                    <a:pt x="1212" y="164"/>
                    <a:pt x="1216" y="170"/>
                    <a:pt x="1223" y="172"/>
                  </a:cubicBezTo>
                  <a:cubicBezTo>
                    <a:pt x="1226" y="173"/>
                    <a:pt x="1230" y="173"/>
                    <a:pt x="1233" y="172"/>
                  </a:cubicBezTo>
                  <a:cubicBezTo>
                    <a:pt x="1242" y="170"/>
                    <a:pt x="1247" y="165"/>
                    <a:pt x="1250" y="156"/>
                  </a:cubicBezTo>
                  <a:cubicBezTo>
                    <a:pt x="1252" y="151"/>
                    <a:pt x="1251" y="145"/>
                    <a:pt x="1251" y="140"/>
                  </a:cubicBezTo>
                  <a:cubicBezTo>
                    <a:pt x="1251" y="140"/>
                    <a:pt x="1250" y="140"/>
                    <a:pt x="1249" y="140"/>
                  </a:cubicBezTo>
                  <a:close/>
                  <a:moveTo>
                    <a:pt x="767" y="123"/>
                  </a:moveTo>
                  <a:cubicBezTo>
                    <a:pt x="764" y="116"/>
                    <a:pt x="759" y="111"/>
                    <a:pt x="751" y="109"/>
                  </a:cubicBezTo>
                  <a:cubicBezTo>
                    <a:pt x="748" y="108"/>
                    <a:pt x="745" y="107"/>
                    <a:pt x="741" y="108"/>
                  </a:cubicBezTo>
                  <a:cubicBezTo>
                    <a:pt x="730" y="108"/>
                    <a:pt x="722" y="114"/>
                    <a:pt x="718" y="125"/>
                  </a:cubicBezTo>
                  <a:cubicBezTo>
                    <a:pt x="714" y="135"/>
                    <a:pt x="714" y="145"/>
                    <a:pt x="717" y="155"/>
                  </a:cubicBezTo>
                  <a:cubicBezTo>
                    <a:pt x="720" y="163"/>
                    <a:pt x="725" y="168"/>
                    <a:pt x="733" y="171"/>
                  </a:cubicBezTo>
                  <a:cubicBezTo>
                    <a:pt x="737" y="172"/>
                    <a:pt x="741" y="173"/>
                    <a:pt x="745" y="172"/>
                  </a:cubicBezTo>
                  <a:cubicBezTo>
                    <a:pt x="756" y="172"/>
                    <a:pt x="764" y="166"/>
                    <a:pt x="767" y="156"/>
                  </a:cubicBezTo>
                  <a:cubicBezTo>
                    <a:pt x="769" y="151"/>
                    <a:pt x="770" y="146"/>
                    <a:pt x="770" y="140"/>
                  </a:cubicBezTo>
                  <a:cubicBezTo>
                    <a:pt x="770" y="134"/>
                    <a:pt x="769" y="128"/>
                    <a:pt x="767" y="123"/>
                  </a:cubicBezTo>
                  <a:close/>
                  <a:moveTo>
                    <a:pt x="616" y="125"/>
                  </a:moveTo>
                  <a:cubicBezTo>
                    <a:pt x="613" y="117"/>
                    <a:pt x="608" y="111"/>
                    <a:pt x="600" y="109"/>
                  </a:cubicBezTo>
                  <a:cubicBezTo>
                    <a:pt x="596" y="108"/>
                    <a:pt x="593" y="107"/>
                    <a:pt x="589" y="108"/>
                  </a:cubicBezTo>
                  <a:cubicBezTo>
                    <a:pt x="578" y="109"/>
                    <a:pt x="570" y="114"/>
                    <a:pt x="566" y="125"/>
                  </a:cubicBezTo>
                  <a:cubicBezTo>
                    <a:pt x="562" y="135"/>
                    <a:pt x="562" y="144"/>
                    <a:pt x="565" y="154"/>
                  </a:cubicBezTo>
                  <a:cubicBezTo>
                    <a:pt x="568" y="163"/>
                    <a:pt x="574" y="169"/>
                    <a:pt x="582" y="171"/>
                  </a:cubicBezTo>
                  <a:cubicBezTo>
                    <a:pt x="586" y="172"/>
                    <a:pt x="590" y="173"/>
                    <a:pt x="594" y="172"/>
                  </a:cubicBezTo>
                  <a:cubicBezTo>
                    <a:pt x="604" y="172"/>
                    <a:pt x="611" y="167"/>
                    <a:pt x="615" y="157"/>
                  </a:cubicBezTo>
                  <a:cubicBezTo>
                    <a:pt x="617" y="152"/>
                    <a:pt x="618" y="146"/>
                    <a:pt x="618" y="141"/>
                  </a:cubicBezTo>
                  <a:cubicBezTo>
                    <a:pt x="618" y="135"/>
                    <a:pt x="618" y="130"/>
                    <a:pt x="616" y="12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55" name="Freeform 254"/>
            <p:cNvSpPr>
              <a:spLocks noEditPoints="1"/>
            </p:cNvSpPr>
            <p:nvPr/>
          </p:nvSpPr>
          <p:spPr bwMode="auto">
            <a:xfrm>
              <a:off x="9602113" y="1949027"/>
              <a:ext cx="970669" cy="214939"/>
            </a:xfrm>
            <a:custGeom>
              <a:avLst/>
              <a:gdLst>
                <a:gd name="T0" fmla="*/ 200 w 1905"/>
                <a:gd name="T1" fmla="*/ 10 h 419"/>
                <a:gd name="T2" fmla="*/ 350 w 1905"/>
                <a:gd name="T3" fmla="*/ 39 h 419"/>
                <a:gd name="T4" fmla="*/ 12 w 1905"/>
                <a:gd name="T5" fmla="*/ 341 h 419"/>
                <a:gd name="T6" fmla="*/ 117 w 1905"/>
                <a:gd name="T7" fmla="*/ 352 h 419"/>
                <a:gd name="T8" fmla="*/ 225 w 1905"/>
                <a:gd name="T9" fmla="*/ 68 h 419"/>
                <a:gd name="T10" fmla="*/ 77 w 1905"/>
                <a:gd name="T11" fmla="*/ 304 h 419"/>
                <a:gd name="T12" fmla="*/ 939 w 1905"/>
                <a:gd name="T13" fmla="*/ 71 h 419"/>
                <a:gd name="T14" fmla="*/ 860 w 1905"/>
                <a:gd name="T15" fmla="*/ 154 h 419"/>
                <a:gd name="T16" fmla="*/ 794 w 1905"/>
                <a:gd name="T17" fmla="*/ 108 h 419"/>
                <a:gd name="T18" fmla="*/ 838 w 1905"/>
                <a:gd name="T19" fmla="*/ 69 h 419"/>
                <a:gd name="T20" fmla="*/ 760 w 1905"/>
                <a:gd name="T21" fmla="*/ 156 h 419"/>
                <a:gd name="T22" fmla="*/ 758 w 1905"/>
                <a:gd name="T23" fmla="*/ 181 h 419"/>
                <a:gd name="T24" fmla="*/ 791 w 1905"/>
                <a:gd name="T25" fmla="*/ 333 h 419"/>
                <a:gd name="T26" fmla="*/ 860 w 1905"/>
                <a:gd name="T27" fmla="*/ 333 h 419"/>
                <a:gd name="T28" fmla="*/ 892 w 1905"/>
                <a:gd name="T29" fmla="*/ 181 h 419"/>
                <a:gd name="T30" fmla="*/ 892 w 1905"/>
                <a:gd name="T31" fmla="*/ 156 h 419"/>
                <a:gd name="T32" fmla="*/ 938 w 1905"/>
                <a:gd name="T33" fmla="*/ 95 h 419"/>
                <a:gd name="T34" fmla="*/ 681 w 1905"/>
                <a:gd name="T35" fmla="*/ 115 h 419"/>
                <a:gd name="T36" fmla="*/ 544 w 1905"/>
                <a:gd name="T37" fmla="*/ 91 h 419"/>
                <a:gd name="T38" fmla="*/ 477 w 1905"/>
                <a:gd name="T39" fmla="*/ 234 h 419"/>
                <a:gd name="T40" fmla="*/ 609 w 1905"/>
                <a:gd name="T41" fmla="*/ 339 h 419"/>
                <a:gd name="T42" fmla="*/ 713 w 1905"/>
                <a:gd name="T43" fmla="*/ 215 h 419"/>
                <a:gd name="T44" fmla="*/ 588 w 1905"/>
                <a:gd name="T45" fmla="*/ 107 h 419"/>
                <a:gd name="T46" fmla="*/ 682 w 1905"/>
                <a:gd name="T47" fmla="*/ 216 h 419"/>
                <a:gd name="T48" fmla="*/ 537 w 1905"/>
                <a:gd name="T49" fmla="*/ 292 h 419"/>
                <a:gd name="T50" fmla="*/ 526 w 1905"/>
                <a:gd name="T51" fmla="*/ 142 h 419"/>
                <a:gd name="T52" fmla="*/ 1599 w 1905"/>
                <a:gd name="T53" fmla="*/ 126 h 419"/>
                <a:gd name="T54" fmla="*/ 1667 w 1905"/>
                <a:gd name="T55" fmla="*/ 339 h 419"/>
                <a:gd name="T56" fmla="*/ 1637 w 1905"/>
                <a:gd name="T57" fmla="*/ 183 h 419"/>
                <a:gd name="T58" fmla="*/ 1628 w 1905"/>
                <a:gd name="T59" fmla="*/ 131 h 419"/>
                <a:gd name="T60" fmla="*/ 1634 w 1905"/>
                <a:gd name="T61" fmla="*/ 208 h 419"/>
                <a:gd name="T62" fmla="*/ 1636 w 1905"/>
                <a:gd name="T63" fmla="*/ 310 h 419"/>
                <a:gd name="T64" fmla="*/ 1248 w 1905"/>
                <a:gd name="T65" fmla="*/ 314 h 419"/>
                <a:gd name="T66" fmla="*/ 1327 w 1905"/>
                <a:gd name="T67" fmla="*/ 251 h 419"/>
                <a:gd name="T68" fmla="*/ 1181 w 1905"/>
                <a:gd name="T69" fmla="*/ 200 h 419"/>
                <a:gd name="T70" fmla="*/ 1313 w 1905"/>
                <a:gd name="T71" fmla="*/ 324 h 419"/>
                <a:gd name="T72" fmla="*/ 1203 w 1905"/>
                <a:gd name="T73" fmla="*/ 229 h 419"/>
                <a:gd name="T74" fmla="*/ 1298 w 1905"/>
                <a:gd name="T75" fmla="*/ 227 h 419"/>
                <a:gd name="T76" fmla="*/ 1769 w 1905"/>
                <a:gd name="T77" fmla="*/ 333 h 419"/>
                <a:gd name="T78" fmla="*/ 1879 w 1905"/>
                <a:gd name="T79" fmla="*/ 201 h 419"/>
                <a:gd name="T80" fmla="*/ 1801 w 1905"/>
                <a:gd name="T81" fmla="*/ 113 h 419"/>
                <a:gd name="T82" fmla="*/ 1889 w 1905"/>
                <a:gd name="T83" fmla="*/ 84 h 419"/>
                <a:gd name="T84" fmla="*/ 1769 w 1905"/>
                <a:gd name="T85" fmla="*/ 210 h 419"/>
                <a:gd name="T86" fmla="*/ 1833 w 1905"/>
                <a:gd name="T87" fmla="*/ 313 h 419"/>
                <a:gd name="T88" fmla="*/ 1477 w 1905"/>
                <a:gd name="T89" fmla="*/ 106 h 419"/>
                <a:gd name="T90" fmla="*/ 1427 w 1905"/>
                <a:gd name="T91" fmla="*/ 193 h 419"/>
                <a:gd name="T92" fmla="*/ 1485 w 1905"/>
                <a:gd name="T93" fmla="*/ 224 h 419"/>
                <a:gd name="T94" fmla="*/ 1400 w 1905"/>
                <a:gd name="T95" fmla="*/ 295 h 419"/>
                <a:gd name="T96" fmla="*/ 1494 w 1905"/>
                <a:gd name="T97" fmla="*/ 334 h 419"/>
                <a:gd name="T98" fmla="*/ 1486 w 1905"/>
                <a:gd name="T99" fmla="*/ 204 h 419"/>
                <a:gd name="T100" fmla="*/ 1462 w 1905"/>
                <a:gd name="T101" fmla="*/ 80 h 419"/>
                <a:gd name="T102" fmla="*/ 1413 w 1905"/>
                <a:gd name="T103" fmla="*/ 120 h 419"/>
                <a:gd name="T104" fmla="*/ 1083 w 1905"/>
                <a:gd name="T105" fmla="*/ 182 h 419"/>
                <a:gd name="T106" fmla="*/ 1139 w 1905"/>
                <a:gd name="T107" fmla="*/ 156 h 419"/>
                <a:gd name="T108" fmla="*/ 1120 w 1905"/>
                <a:gd name="T109" fmla="*/ 338 h 419"/>
                <a:gd name="T110" fmla="*/ 987 w 1905"/>
                <a:gd name="T111" fmla="*/ 159 h 419"/>
                <a:gd name="T112" fmla="*/ 958 w 1905"/>
                <a:gd name="T113" fmla="*/ 164 h 419"/>
                <a:gd name="T114" fmla="*/ 987 w 1905"/>
                <a:gd name="T115" fmla="*/ 246 h 419"/>
                <a:gd name="T116" fmla="*/ 954 w 1905"/>
                <a:gd name="T117" fmla="*/ 92 h 419"/>
                <a:gd name="T118" fmla="*/ 2 w 1905"/>
                <a:gd name="T119" fmla="*/ 336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05" h="419">
                  <a:moveTo>
                    <a:pt x="1" y="336"/>
                  </a:moveTo>
                  <a:cubicBezTo>
                    <a:pt x="1" y="336"/>
                    <a:pt x="1" y="336"/>
                    <a:pt x="0" y="336"/>
                  </a:cubicBezTo>
                  <a:cubicBezTo>
                    <a:pt x="0" y="252"/>
                    <a:pt x="0" y="168"/>
                    <a:pt x="0" y="85"/>
                  </a:cubicBezTo>
                  <a:cubicBezTo>
                    <a:pt x="1" y="84"/>
                    <a:pt x="2" y="84"/>
                    <a:pt x="3" y="84"/>
                  </a:cubicBezTo>
                  <a:cubicBezTo>
                    <a:pt x="69" y="59"/>
                    <a:pt x="135" y="34"/>
                    <a:pt x="200" y="10"/>
                  </a:cubicBezTo>
                  <a:cubicBezTo>
                    <a:pt x="208" y="7"/>
                    <a:pt x="216" y="4"/>
                    <a:pt x="224" y="0"/>
                  </a:cubicBezTo>
                  <a:cubicBezTo>
                    <a:pt x="225" y="0"/>
                    <a:pt x="226" y="0"/>
                    <a:pt x="226" y="0"/>
                  </a:cubicBezTo>
                  <a:cubicBezTo>
                    <a:pt x="232" y="3"/>
                    <a:pt x="237" y="4"/>
                    <a:pt x="243" y="6"/>
                  </a:cubicBezTo>
                  <a:cubicBezTo>
                    <a:pt x="278" y="16"/>
                    <a:pt x="313" y="26"/>
                    <a:pt x="347" y="36"/>
                  </a:cubicBezTo>
                  <a:cubicBezTo>
                    <a:pt x="349" y="36"/>
                    <a:pt x="350" y="37"/>
                    <a:pt x="350" y="39"/>
                  </a:cubicBezTo>
                  <a:cubicBezTo>
                    <a:pt x="350" y="153"/>
                    <a:pt x="350" y="268"/>
                    <a:pt x="350" y="382"/>
                  </a:cubicBezTo>
                  <a:cubicBezTo>
                    <a:pt x="350" y="384"/>
                    <a:pt x="349" y="385"/>
                    <a:pt x="348" y="385"/>
                  </a:cubicBezTo>
                  <a:cubicBezTo>
                    <a:pt x="307" y="396"/>
                    <a:pt x="267" y="408"/>
                    <a:pt x="227" y="419"/>
                  </a:cubicBezTo>
                  <a:cubicBezTo>
                    <a:pt x="225" y="419"/>
                    <a:pt x="224" y="419"/>
                    <a:pt x="223" y="419"/>
                  </a:cubicBezTo>
                  <a:cubicBezTo>
                    <a:pt x="153" y="393"/>
                    <a:pt x="83" y="367"/>
                    <a:pt x="12" y="341"/>
                  </a:cubicBezTo>
                  <a:cubicBezTo>
                    <a:pt x="9" y="339"/>
                    <a:pt x="5" y="338"/>
                    <a:pt x="1" y="336"/>
                  </a:cubicBezTo>
                  <a:cubicBezTo>
                    <a:pt x="2" y="336"/>
                    <a:pt x="2" y="336"/>
                    <a:pt x="2" y="336"/>
                  </a:cubicBezTo>
                  <a:cubicBezTo>
                    <a:pt x="7" y="337"/>
                    <a:pt x="11" y="338"/>
                    <a:pt x="16" y="338"/>
                  </a:cubicBezTo>
                  <a:cubicBezTo>
                    <a:pt x="32" y="340"/>
                    <a:pt x="49" y="343"/>
                    <a:pt x="65" y="345"/>
                  </a:cubicBezTo>
                  <a:cubicBezTo>
                    <a:pt x="83" y="347"/>
                    <a:pt x="100" y="350"/>
                    <a:pt x="117" y="352"/>
                  </a:cubicBezTo>
                  <a:cubicBezTo>
                    <a:pt x="134" y="355"/>
                    <a:pt x="152" y="357"/>
                    <a:pt x="169" y="359"/>
                  </a:cubicBezTo>
                  <a:cubicBezTo>
                    <a:pt x="187" y="362"/>
                    <a:pt x="205" y="364"/>
                    <a:pt x="222" y="367"/>
                  </a:cubicBezTo>
                  <a:cubicBezTo>
                    <a:pt x="225" y="367"/>
                    <a:pt x="225" y="366"/>
                    <a:pt x="225" y="364"/>
                  </a:cubicBezTo>
                  <a:cubicBezTo>
                    <a:pt x="225" y="266"/>
                    <a:pt x="225" y="168"/>
                    <a:pt x="225" y="69"/>
                  </a:cubicBezTo>
                  <a:cubicBezTo>
                    <a:pt x="225" y="69"/>
                    <a:pt x="225" y="69"/>
                    <a:pt x="225" y="68"/>
                  </a:cubicBezTo>
                  <a:cubicBezTo>
                    <a:pt x="225" y="67"/>
                    <a:pt x="225" y="66"/>
                    <a:pt x="223" y="67"/>
                  </a:cubicBezTo>
                  <a:cubicBezTo>
                    <a:pt x="218" y="68"/>
                    <a:pt x="212" y="69"/>
                    <a:pt x="207" y="71"/>
                  </a:cubicBezTo>
                  <a:cubicBezTo>
                    <a:pt x="164" y="81"/>
                    <a:pt x="122" y="91"/>
                    <a:pt x="80" y="101"/>
                  </a:cubicBezTo>
                  <a:cubicBezTo>
                    <a:pt x="78" y="102"/>
                    <a:pt x="77" y="102"/>
                    <a:pt x="77" y="104"/>
                  </a:cubicBezTo>
                  <a:cubicBezTo>
                    <a:pt x="77" y="171"/>
                    <a:pt x="77" y="237"/>
                    <a:pt x="77" y="304"/>
                  </a:cubicBezTo>
                  <a:cubicBezTo>
                    <a:pt x="77" y="306"/>
                    <a:pt x="77" y="307"/>
                    <a:pt x="75" y="307"/>
                  </a:cubicBezTo>
                  <a:cubicBezTo>
                    <a:pt x="55" y="315"/>
                    <a:pt x="35" y="323"/>
                    <a:pt x="15" y="330"/>
                  </a:cubicBezTo>
                  <a:cubicBezTo>
                    <a:pt x="11" y="332"/>
                    <a:pt x="6" y="334"/>
                    <a:pt x="2" y="336"/>
                  </a:cubicBezTo>
                  <a:cubicBezTo>
                    <a:pt x="2" y="336"/>
                    <a:pt x="1" y="336"/>
                    <a:pt x="1" y="336"/>
                  </a:cubicBezTo>
                  <a:close/>
                  <a:moveTo>
                    <a:pt x="939" y="71"/>
                  </a:moveTo>
                  <a:cubicBezTo>
                    <a:pt x="939" y="70"/>
                    <a:pt x="938" y="69"/>
                    <a:pt x="936" y="69"/>
                  </a:cubicBezTo>
                  <a:cubicBezTo>
                    <a:pt x="932" y="67"/>
                    <a:pt x="927" y="67"/>
                    <a:pt x="922" y="66"/>
                  </a:cubicBezTo>
                  <a:cubicBezTo>
                    <a:pt x="910" y="66"/>
                    <a:pt x="899" y="67"/>
                    <a:pt x="889" y="73"/>
                  </a:cubicBezTo>
                  <a:cubicBezTo>
                    <a:pt x="870" y="85"/>
                    <a:pt x="861" y="102"/>
                    <a:pt x="861" y="124"/>
                  </a:cubicBezTo>
                  <a:cubicBezTo>
                    <a:pt x="860" y="134"/>
                    <a:pt x="860" y="144"/>
                    <a:pt x="860" y="154"/>
                  </a:cubicBezTo>
                  <a:cubicBezTo>
                    <a:pt x="860" y="156"/>
                    <a:pt x="860" y="156"/>
                    <a:pt x="859" y="156"/>
                  </a:cubicBezTo>
                  <a:cubicBezTo>
                    <a:pt x="837" y="156"/>
                    <a:pt x="815" y="156"/>
                    <a:pt x="793" y="156"/>
                  </a:cubicBezTo>
                  <a:cubicBezTo>
                    <a:pt x="791" y="156"/>
                    <a:pt x="791" y="156"/>
                    <a:pt x="791" y="154"/>
                  </a:cubicBezTo>
                  <a:cubicBezTo>
                    <a:pt x="791" y="146"/>
                    <a:pt x="791" y="137"/>
                    <a:pt x="791" y="128"/>
                  </a:cubicBezTo>
                  <a:cubicBezTo>
                    <a:pt x="791" y="121"/>
                    <a:pt x="791" y="114"/>
                    <a:pt x="794" y="108"/>
                  </a:cubicBezTo>
                  <a:cubicBezTo>
                    <a:pt x="797" y="99"/>
                    <a:pt x="803" y="94"/>
                    <a:pt x="812" y="92"/>
                  </a:cubicBezTo>
                  <a:cubicBezTo>
                    <a:pt x="821" y="90"/>
                    <a:pt x="830" y="91"/>
                    <a:pt x="838" y="94"/>
                  </a:cubicBezTo>
                  <a:cubicBezTo>
                    <a:pt x="838" y="95"/>
                    <a:pt x="839" y="95"/>
                    <a:pt x="840" y="95"/>
                  </a:cubicBezTo>
                  <a:cubicBezTo>
                    <a:pt x="840" y="87"/>
                    <a:pt x="840" y="79"/>
                    <a:pt x="840" y="71"/>
                  </a:cubicBezTo>
                  <a:cubicBezTo>
                    <a:pt x="840" y="70"/>
                    <a:pt x="839" y="69"/>
                    <a:pt x="838" y="69"/>
                  </a:cubicBezTo>
                  <a:cubicBezTo>
                    <a:pt x="833" y="67"/>
                    <a:pt x="828" y="67"/>
                    <a:pt x="823" y="66"/>
                  </a:cubicBezTo>
                  <a:cubicBezTo>
                    <a:pt x="812" y="66"/>
                    <a:pt x="802" y="67"/>
                    <a:pt x="792" y="72"/>
                  </a:cubicBezTo>
                  <a:cubicBezTo>
                    <a:pt x="772" y="83"/>
                    <a:pt x="763" y="101"/>
                    <a:pt x="762" y="123"/>
                  </a:cubicBezTo>
                  <a:cubicBezTo>
                    <a:pt x="762" y="133"/>
                    <a:pt x="762" y="144"/>
                    <a:pt x="762" y="154"/>
                  </a:cubicBezTo>
                  <a:cubicBezTo>
                    <a:pt x="762" y="156"/>
                    <a:pt x="762" y="156"/>
                    <a:pt x="760" y="156"/>
                  </a:cubicBezTo>
                  <a:cubicBezTo>
                    <a:pt x="751" y="156"/>
                    <a:pt x="742" y="156"/>
                    <a:pt x="733" y="156"/>
                  </a:cubicBezTo>
                  <a:cubicBezTo>
                    <a:pt x="732" y="156"/>
                    <a:pt x="731" y="157"/>
                    <a:pt x="731" y="158"/>
                  </a:cubicBezTo>
                  <a:cubicBezTo>
                    <a:pt x="731" y="165"/>
                    <a:pt x="731" y="172"/>
                    <a:pt x="731" y="179"/>
                  </a:cubicBezTo>
                  <a:cubicBezTo>
                    <a:pt x="731" y="180"/>
                    <a:pt x="732" y="181"/>
                    <a:pt x="733" y="181"/>
                  </a:cubicBezTo>
                  <a:cubicBezTo>
                    <a:pt x="742" y="181"/>
                    <a:pt x="750" y="181"/>
                    <a:pt x="758" y="181"/>
                  </a:cubicBezTo>
                  <a:cubicBezTo>
                    <a:pt x="762" y="181"/>
                    <a:pt x="762" y="181"/>
                    <a:pt x="762" y="185"/>
                  </a:cubicBezTo>
                  <a:cubicBezTo>
                    <a:pt x="762" y="234"/>
                    <a:pt x="762" y="284"/>
                    <a:pt x="762" y="333"/>
                  </a:cubicBezTo>
                  <a:cubicBezTo>
                    <a:pt x="762" y="335"/>
                    <a:pt x="762" y="336"/>
                    <a:pt x="764" y="336"/>
                  </a:cubicBezTo>
                  <a:cubicBezTo>
                    <a:pt x="772" y="335"/>
                    <a:pt x="780" y="335"/>
                    <a:pt x="788" y="336"/>
                  </a:cubicBezTo>
                  <a:cubicBezTo>
                    <a:pt x="790" y="336"/>
                    <a:pt x="791" y="335"/>
                    <a:pt x="791" y="333"/>
                  </a:cubicBezTo>
                  <a:cubicBezTo>
                    <a:pt x="791" y="283"/>
                    <a:pt x="791" y="233"/>
                    <a:pt x="791" y="183"/>
                  </a:cubicBezTo>
                  <a:cubicBezTo>
                    <a:pt x="791" y="181"/>
                    <a:pt x="791" y="181"/>
                    <a:pt x="793" y="181"/>
                  </a:cubicBezTo>
                  <a:cubicBezTo>
                    <a:pt x="815" y="181"/>
                    <a:pt x="836" y="181"/>
                    <a:pt x="858" y="181"/>
                  </a:cubicBezTo>
                  <a:cubicBezTo>
                    <a:pt x="860" y="181"/>
                    <a:pt x="860" y="181"/>
                    <a:pt x="860" y="184"/>
                  </a:cubicBezTo>
                  <a:cubicBezTo>
                    <a:pt x="860" y="233"/>
                    <a:pt x="860" y="283"/>
                    <a:pt x="860" y="333"/>
                  </a:cubicBezTo>
                  <a:cubicBezTo>
                    <a:pt x="860" y="335"/>
                    <a:pt x="861" y="336"/>
                    <a:pt x="863" y="336"/>
                  </a:cubicBezTo>
                  <a:cubicBezTo>
                    <a:pt x="871" y="335"/>
                    <a:pt x="878" y="336"/>
                    <a:pt x="886" y="336"/>
                  </a:cubicBezTo>
                  <a:cubicBezTo>
                    <a:pt x="889" y="336"/>
                    <a:pt x="889" y="336"/>
                    <a:pt x="889" y="332"/>
                  </a:cubicBezTo>
                  <a:cubicBezTo>
                    <a:pt x="889" y="283"/>
                    <a:pt x="889" y="233"/>
                    <a:pt x="889" y="183"/>
                  </a:cubicBezTo>
                  <a:cubicBezTo>
                    <a:pt x="889" y="181"/>
                    <a:pt x="890" y="181"/>
                    <a:pt x="892" y="181"/>
                  </a:cubicBezTo>
                  <a:cubicBezTo>
                    <a:pt x="904" y="181"/>
                    <a:pt x="917" y="181"/>
                    <a:pt x="929" y="181"/>
                  </a:cubicBezTo>
                  <a:cubicBezTo>
                    <a:pt x="931" y="181"/>
                    <a:pt x="931" y="180"/>
                    <a:pt x="931" y="179"/>
                  </a:cubicBezTo>
                  <a:cubicBezTo>
                    <a:pt x="931" y="172"/>
                    <a:pt x="931" y="165"/>
                    <a:pt x="931" y="159"/>
                  </a:cubicBezTo>
                  <a:cubicBezTo>
                    <a:pt x="931" y="157"/>
                    <a:pt x="931" y="156"/>
                    <a:pt x="929" y="156"/>
                  </a:cubicBezTo>
                  <a:cubicBezTo>
                    <a:pt x="916" y="156"/>
                    <a:pt x="904" y="156"/>
                    <a:pt x="892" y="156"/>
                  </a:cubicBezTo>
                  <a:cubicBezTo>
                    <a:pt x="890" y="156"/>
                    <a:pt x="889" y="156"/>
                    <a:pt x="889" y="154"/>
                  </a:cubicBezTo>
                  <a:cubicBezTo>
                    <a:pt x="889" y="146"/>
                    <a:pt x="889" y="138"/>
                    <a:pt x="889" y="129"/>
                  </a:cubicBezTo>
                  <a:cubicBezTo>
                    <a:pt x="889" y="124"/>
                    <a:pt x="890" y="119"/>
                    <a:pt x="891" y="114"/>
                  </a:cubicBezTo>
                  <a:cubicBezTo>
                    <a:pt x="894" y="98"/>
                    <a:pt x="905" y="89"/>
                    <a:pt x="922" y="91"/>
                  </a:cubicBezTo>
                  <a:cubicBezTo>
                    <a:pt x="928" y="91"/>
                    <a:pt x="933" y="93"/>
                    <a:pt x="938" y="95"/>
                  </a:cubicBezTo>
                  <a:cubicBezTo>
                    <a:pt x="938" y="87"/>
                    <a:pt x="938" y="79"/>
                    <a:pt x="939" y="71"/>
                  </a:cubicBezTo>
                  <a:close/>
                  <a:moveTo>
                    <a:pt x="712" y="194"/>
                  </a:moveTo>
                  <a:cubicBezTo>
                    <a:pt x="712" y="188"/>
                    <a:pt x="711" y="182"/>
                    <a:pt x="710" y="177"/>
                  </a:cubicBezTo>
                  <a:cubicBezTo>
                    <a:pt x="709" y="169"/>
                    <a:pt x="706" y="160"/>
                    <a:pt x="703" y="152"/>
                  </a:cubicBezTo>
                  <a:cubicBezTo>
                    <a:pt x="698" y="139"/>
                    <a:pt x="691" y="126"/>
                    <a:pt x="681" y="115"/>
                  </a:cubicBezTo>
                  <a:cubicBezTo>
                    <a:pt x="673" y="107"/>
                    <a:pt x="665" y="101"/>
                    <a:pt x="655" y="95"/>
                  </a:cubicBezTo>
                  <a:cubicBezTo>
                    <a:pt x="638" y="85"/>
                    <a:pt x="620" y="81"/>
                    <a:pt x="601" y="80"/>
                  </a:cubicBezTo>
                  <a:cubicBezTo>
                    <a:pt x="596" y="80"/>
                    <a:pt x="591" y="80"/>
                    <a:pt x="587" y="81"/>
                  </a:cubicBezTo>
                  <a:cubicBezTo>
                    <a:pt x="581" y="81"/>
                    <a:pt x="575" y="82"/>
                    <a:pt x="569" y="83"/>
                  </a:cubicBezTo>
                  <a:cubicBezTo>
                    <a:pt x="561" y="85"/>
                    <a:pt x="552" y="87"/>
                    <a:pt x="544" y="91"/>
                  </a:cubicBezTo>
                  <a:cubicBezTo>
                    <a:pt x="533" y="96"/>
                    <a:pt x="523" y="102"/>
                    <a:pt x="514" y="111"/>
                  </a:cubicBezTo>
                  <a:cubicBezTo>
                    <a:pt x="509" y="114"/>
                    <a:pt x="506" y="119"/>
                    <a:pt x="503" y="123"/>
                  </a:cubicBezTo>
                  <a:cubicBezTo>
                    <a:pt x="492" y="137"/>
                    <a:pt x="485" y="153"/>
                    <a:pt x="480" y="170"/>
                  </a:cubicBezTo>
                  <a:cubicBezTo>
                    <a:pt x="477" y="181"/>
                    <a:pt x="476" y="193"/>
                    <a:pt x="475" y="204"/>
                  </a:cubicBezTo>
                  <a:cubicBezTo>
                    <a:pt x="475" y="214"/>
                    <a:pt x="475" y="224"/>
                    <a:pt x="477" y="234"/>
                  </a:cubicBezTo>
                  <a:cubicBezTo>
                    <a:pt x="478" y="248"/>
                    <a:pt x="482" y="260"/>
                    <a:pt x="487" y="273"/>
                  </a:cubicBezTo>
                  <a:cubicBezTo>
                    <a:pt x="494" y="289"/>
                    <a:pt x="504" y="302"/>
                    <a:pt x="517" y="313"/>
                  </a:cubicBezTo>
                  <a:cubicBezTo>
                    <a:pt x="525" y="321"/>
                    <a:pt x="534" y="326"/>
                    <a:pt x="544" y="331"/>
                  </a:cubicBezTo>
                  <a:cubicBezTo>
                    <a:pt x="557" y="336"/>
                    <a:pt x="571" y="339"/>
                    <a:pt x="585" y="340"/>
                  </a:cubicBezTo>
                  <a:cubicBezTo>
                    <a:pt x="593" y="340"/>
                    <a:pt x="601" y="340"/>
                    <a:pt x="609" y="339"/>
                  </a:cubicBezTo>
                  <a:cubicBezTo>
                    <a:pt x="616" y="338"/>
                    <a:pt x="624" y="337"/>
                    <a:pt x="631" y="335"/>
                  </a:cubicBezTo>
                  <a:cubicBezTo>
                    <a:pt x="653" y="328"/>
                    <a:pt x="670" y="317"/>
                    <a:pt x="684" y="299"/>
                  </a:cubicBezTo>
                  <a:cubicBezTo>
                    <a:pt x="693" y="289"/>
                    <a:pt x="699" y="276"/>
                    <a:pt x="704" y="263"/>
                  </a:cubicBezTo>
                  <a:cubicBezTo>
                    <a:pt x="707" y="255"/>
                    <a:pt x="709" y="246"/>
                    <a:pt x="710" y="237"/>
                  </a:cubicBezTo>
                  <a:cubicBezTo>
                    <a:pt x="712" y="230"/>
                    <a:pt x="712" y="222"/>
                    <a:pt x="713" y="215"/>
                  </a:cubicBezTo>
                  <a:cubicBezTo>
                    <a:pt x="713" y="210"/>
                    <a:pt x="713" y="205"/>
                    <a:pt x="713" y="200"/>
                  </a:cubicBezTo>
                  <a:cubicBezTo>
                    <a:pt x="713" y="198"/>
                    <a:pt x="712" y="196"/>
                    <a:pt x="712" y="194"/>
                  </a:cubicBezTo>
                  <a:close/>
                  <a:moveTo>
                    <a:pt x="526" y="142"/>
                  </a:moveTo>
                  <a:cubicBezTo>
                    <a:pt x="533" y="132"/>
                    <a:pt x="542" y="124"/>
                    <a:pt x="552" y="118"/>
                  </a:cubicBezTo>
                  <a:cubicBezTo>
                    <a:pt x="563" y="112"/>
                    <a:pt x="575" y="108"/>
                    <a:pt x="588" y="107"/>
                  </a:cubicBezTo>
                  <a:cubicBezTo>
                    <a:pt x="600" y="106"/>
                    <a:pt x="612" y="107"/>
                    <a:pt x="624" y="111"/>
                  </a:cubicBezTo>
                  <a:cubicBezTo>
                    <a:pt x="634" y="114"/>
                    <a:pt x="642" y="119"/>
                    <a:pt x="650" y="125"/>
                  </a:cubicBezTo>
                  <a:cubicBezTo>
                    <a:pt x="659" y="133"/>
                    <a:pt x="665" y="142"/>
                    <a:pt x="670" y="152"/>
                  </a:cubicBezTo>
                  <a:cubicBezTo>
                    <a:pt x="676" y="163"/>
                    <a:pt x="679" y="174"/>
                    <a:pt x="680" y="186"/>
                  </a:cubicBezTo>
                  <a:cubicBezTo>
                    <a:pt x="682" y="196"/>
                    <a:pt x="682" y="206"/>
                    <a:pt x="682" y="216"/>
                  </a:cubicBezTo>
                  <a:cubicBezTo>
                    <a:pt x="681" y="236"/>
                    <a:pt x="678" y="255"/>
                    <a:pt x="668" y="273"/>
                  </a:cubicBezTo>
                  <a:cubicBezTo>
                    <a:pt x="654" y="296"/>
                    <a:pt x="634" y="309"/>
                    <a:pt x="608" y="312"/>
                  </a:cubicBezTo>
                  <a:cubicBezTo>
                    <a:pt x="599" y="313"/>
                    <a:pt x="590" y="314"/>
                    <a:pt x="581" y="313"/>
                  </a:cubicBezTo>
                  <a:cubicBezTo>
                    <a:pt x="573" y="312"/>
                    <a:pt x="566" y="309"/>
                    <a:pt x="559" y="306"/>
                  </a:cubicBezTo>
                  <a:cubicBezTo>
                    <a:pt x="551" y="303"/>
                    <a:pt x="543" y="298"/>
                    <a:pt x="537" y="292"/>
                  </a:cubicBezTo>
                  <a:cubicBezTo>
                    <a:pt x="530" y="286"/>
                    <a:pt x="525" y="279"/>
                    <a:pt x="521" y="272"/>
                  </a:cubicBezTo>
                  <a:cubicBezTo>
                    <a:pt x="515" y="261"/>
                    <a:pt x="511" y="250"/>
                    <a:pt x="509" y="239"/>
                  </a:cubicBezTo>
                  <a:cubicBezTo>
                    <a:pt x="508" y="233"/>
                    <a:pt x="507" y="228"/>
                    <a:pt x="507" y="223"/>
                  </a:cubicBezTo>
                  <a:cubicBezTo>
                    <a:pt x="506" y="218"/>
                    <a:pt x="506" y="213"/>
                    <a:pt x="506" y="206"/>
                  </a:cubicBezTo>
                  <a:cubicBezTo>
                    <a:pt x="507" y="184"/>
                    <a:pt x="512" y="162"/>
                    <a:pt x="526" y="142"/>
                  </a:cubicBezTo>
                  <a:close/>
                  <a:moveTo>
                    <a:pt x="1719" y="90"/>
                  </a:moveTo>
                  <a:cubicBezTo>
                    <a:pt x="1719" y="88"/>
                    <a:pt x="1719" y="87"/>
                    <a:pt x="1717" y="86"/>
                  </a:cubicBezTo>
                  <a:cubicBezTo>
                    <a:pt x="1708" y="83"/>
                    <a:pt x="1698" y="81"/>
                    <a:pt x="1688" y="81"/>
                  </a:cubicBezTo>
                  <a:cubicBezTo>
                    <a:pt x="1674" y="80"/>
                    <a:pt x="1661" y="80"/>
                    <a:pt x="1647" y="85"/>
                  </a:cubicBezTo>
                  <a:cubicBezTo>
                    <a:pt x="1626" y="93"/>
                    <a:pt x="1611" y="107"/>
                    <a:pt x="1599" y="126"/>
                  </a:cubicBezTo>
                  <a:cubicBezTo>
                    <a:pt x="1585" y="148"/>
                    <a:pt x="1579" y="173"/>
                    <a:pt x="1576" y="199"/>
                  </a:cubicBezTo>
                  <a:cubicBezTo>
                    <a:pt x="1575" y="217"/>
                    <a:pt x="1575" y="235"/>
                    <a:pt x="1577" y="253"/>
                  </a:cubicBezTo>
                  <a:cubicBezTo>
                    <a:pt x="1579" y="269"/>
                    <a:pt x="1583" y="285"/>
                    <a:pt x="1590" y="299"/>
                  </a:cubicBezTo>
                  <a:cubicBezTo>
                    <a:pt x="1597" y="312"/>
                    <a:pt x="1606" y="323"/>
                    <a:pt x="1619" y="331"/>
                  </a:cubicBezTo>
                  <a:cubicBezTo>
                    <a:pt x="1634" y="339"/>
                    <a:pt x="1650" y="341"/>
                    <a:pt x="1667" y="339"/>
                  </a:cubicBezTo>
                  <a:cubicBezTo>
                    <a:pt x="1694" y="335"/>
                    <a:pt x="1714" y="321"/>
                    <a:pt x="1726" y="296"/>
                  </a:cubicBezTo>
                  <a:cubicBezTo>
                    <a:pt x="1735" y="276"/>
                    <a:pt x="1737" y="256"/>
                    <a:pt x="1733" y="235"/>
                  </a:cubicBezTo>
                  <a:cubicBezTo>
                    <a:pt x="1729" y="216"/>
                    <a:pt x="1720" y="201"/>
                    <a:pt x="1704" y="190"/>
                  </a:cubicBezTo>
                  <a:cubicBezTo>
                    <a:pt x="1693" y="183"/>
                    <a:pt x="1681" y="179"/>
                    <a:pt x="1668" y="179"/>
                  </a:cubicBezTo>
                  <a:cubicBezTo>
                    <a:pt x="1657" y="178"/>
                    <a:pt x="1647" y="179"/>
                    <a:pt x="1637" y="183"/>
                  </a:cubicBezTo>
                  <a:cubicBezTo>
                    <a:pt x="1623" y="189"/>
                    <a:pt x="1613" y="199"/>
                    <a:pt x="1607" y="212"/>
                  </a:cubicBezTo>
                  <a:cubicBezTo>
                    <a:pt x="1606" y="213"/>
                    <a:pt x="1606" y="214"/>
                    <a:pt x="1605" y="214"/>
                  </a:cubicBezTo>
                  <a:cubicBezTo>
                    <a:pt x="1605" y="213"/>
                    <a:pt x="1605" y="212"/>
                    <a:pt x="1605" y="211"/>
                  </a:cubicBezTo>
                  <a:cubicBezTo>
                    <a:pt x="1605" y="200"/>
                    <a:pt x="1606" y="188"/>
                    <a:pt x="1608" y="176"/>
                  </a:cubicBezTo>
                  <a:cubicBezTo>
                    <a:pt x="1612" y="160"/>
                    <a:pt x="1618" y="144"/>
                    <a:pt x="1628" y="131"/>
                  </a:cubicBezTo>
                  <a:cubicBezTo>
                    <a:pt x="1636" y="119"/>
                    <a:pt x="1647" y="111"/>
                    <a:pt x="1660" y="107"/>
                  </a:cubicBezTo>
                  <a:cubicBezTo>
                    <a:pt x="1676" y="103"/>
                    <a:pt x="1692" y="105"/>
                    <a:pt x="1708" y="110"/>
                  </a:cubicBezTo>
                  <a:cubicBezTo>
                    <a:pt x="1712" y="111"/>
                    <a:pt x="1715" y="113"/>
                    <a:pt x="1719" y="115"/>
                  </a:cubicBezTo>
                  <a:cubicBezTo>
                    <a:pt x="1719" y="106"/>
                    <a:pt x="1719" y="98"/>
                    <a:pt x="1719" y="90"/>
                  </a:cubicBezTo>
                  <a:close/>
                  <a:moveTo>
                    <a:pt x="1634" y="208"/>
                  </a:moveTo>
                  <a:cubicBezTo>
                    <a:pt x="1649" y="200"/>
                    <a:pt x="1675" y="201"/>
                    <a:pt x="1689" y="215"/>
                  </a:cubicBezTo>
                  <a:cubicBezTo>
                    <a:pt x="1697" y="222"/>
                    <a:pt x="1701" y="231"/>
                    <a:pt x="1703" y="241"/>
                  </a:cubicBezTo>
                  <a:cubicBezTo>
                    <a:pt x="1706" y="256"/>
                    <a:pt x="1706" y="271"/>
                    <a:pt x="1701" y="285"/>
                  </a:cubicBezTo>
                  <a:cubicBezTo>
                    <a:pt x="1695" y="300"/>
                    <a:pt x="1684" y="311"/>
                    <a:pt x="1668" y="314"/>
                  </a:cubicBezTo>
                  <a:cubicBezTo>
                    <a:pt x="1657" y="317"/>
                    <a:pt x="1646" y="316"/>
                    <a:pt x="1636" y="310"/>
                  </a:cubicBezTo>
                  <a:cubicBezTo>
                    <a:pt x="1626" y="305"/>
                    <a:pt x="1619" y="296"/>
                    <a:pt x="1614" y="286"/>
                  </a:cubicBezTo>
                  <a:cubicBezTo>
                    <a:pt x="1609" y="276"/>
                    <a:pt x="1607" y="266"/>
                    <a:pt x="1607" y="255"/>
                  </a:cubicBezTo>
                  <a:cubicBezTo>
                    <a:pt x="1607" y="234"/>
                    <a:pt x="1616" y="218"/>
                    <a:pt x="1634" y="208"/>
                  </a:cubicBezTo>
                  <a:close/>
                  <a:moveTo>
                    <a:pt x="1313" y="297"/>
                  </a:moveTo>
                  <a:cubicBezTo>
                    <a:pt x="1293" y="312"/>
                    <a:pt x="1272" y="318"/>
                    <a:pt x="1248" y="314"/>
                  </a:cubicBezTo>
                  <a:cubicBezTo>
                    <a:pt x="1230" y="312"/>
                    <a:pt x="1217" y="304"/>
                    <a:pt x="1209" y="288"/>
                  </a:cubicBezTo>
                  <a:cubicBezTo>
                    <a:pt x="1203" y="278"/>
                    <a:pt x="1201" y="267"/>
                    <a:pt x="1201" y="256"/>
                  </a:cubicBezTo>
                  <a:cubicBezTo>
                    <a:pt x="1201" y="254"/>
                    <a:pt x="1201" y="253"/>
                    <a:pt x="1203" y="253"/>
                  </a:cubicBezTo>
                  <a:cubicBezTo>
                    <a:pt x="1244" y="253"/>
                    <a:pt x="1284" y="253"/>
                    <a:pt x="1325" y="253"/>
                  </a:cubicBezTo>
                  <a:cubicBezTo>
                    <a:pt x="1327" y="253"/>
                    <a:pt x="1327" y="253"/>
                    <a:pt x="1327" y="251"/>
                  </a:cubicBezTo>
                  <a:cubicBezTo>
                    <a:pt x="1327" y="245"/>
                    <a:pt x="1327" y="240"/>
                    <a:pt x="1327" y="234"/>
                  </a:cubicBezTo>
                  <a:cubicBezTo>
                    <a:pt x="1327" y="223"/>
                    <a:pt x="1326" y="212"/>
                    <a:pt x="1322" y="201"/>
                  </a:cubicBezTo>
                  <a:cubicBezTo>
                    <a:pt x="1317" y="185"/>
                    <a:pt x="1308" y="171"/>
                    <a:pt x="1292" y="162"/>
                  </a:cubicBezTo>
                  <a:cubicBezTo>
                    <a:pt x="1272" y="150"/>
                    <a:pt x="1249" y="149"/>
                    <a:pt x="1227" y="156"/>
                  </a:cubicBezTo>
                  <a:cubicBezTo>
                    <a:pt x="1205" y="164"/>
                    <a:pt x="1190" y="179"/>
                    <a:pt x="1181" y="200"/>
                  </a:cubicBezTo>
                  <a:cubicBezTo>
                    <a:pt x="1173" y="216"/>
                    <a:pt x="1170" y="234"/>
                    <a:pt x="1171" y="252"/>
                  </a:cubicBezTo>
                  <a:cubicBezTo>
                    <a:pt x="1171" y="266"/>
                    <a:pt x="1173" y="280"/>
                    <a:pt x="1179" y="293"/>
                  </a:cubicBezTo>
                  <a:cubicBezTo>
                    <a:pt x="1189" y="319"/>
                    <a:pt x="1208" y="334"/>
                    <a:pt x="1236" y="339"/>
                  </a:cubicBezTo>
                  <a:cubicBezTo>
                    <a:pt x="1250" y="341"/>
                    <a:pt x="1264" y="340"/>
                    <a:pt x="1277" y="338"/>
                  </a:cubicBezTo>
                  <a:cubicBezTo>
                    <a:pt x="1290" y="336"/>
                    <a:pt x="1302" y="331"/>
                    <a:pt x="1313" y="324"/>
                  </a:cubicBezTo>
                  <a:cubicBezTo>
                    <a:pt x="1314" y="323"/>
                    <a:pt x="1315" y="322"/>
                    <a:pt x="1315" y="320"/>
                  </a:cubicBezTo>
                  <a:cubicBezTo>
                    <a:pt x="1315" y="313"/>
                    <a:pt x="1315" y="306"/>
                    <a:pt x="1315" y="298"/>
                  </a:cubicBezTo>
                  <a:cubicBezTo>
                    <a:pt x="1315" y="297"/>
                    <a:pt x="1315" y="297"/>
                    <a:pt x="1314" y="296"/>
                  </a:cubicBezTo>
                  <a:cubicBezTo>
                    <a:pt x="1314" y="296"/>
                    <a:pt x="1313" y="297"/>
                    <a:pt x="1313" y="297"/>
                  </a:cubicBezTo>
                  <a:close/>
                  <a:moveTo>
                    <a:pt x="1203" y="229"/>
                  </a:moveTo>
                  <a:cubicBezTo>
                    <a:pt x="1201" y="229"/>
                    <a:pt x="1201" y="228"/>
                    <a:pt x="1201" y="226"/>
                  </a:cubicBezTo>
                  <a:cubicBezTo>
                    <a:pt x="1205" y="210"/>
                    <a:pt x="1212" y="195"/>
                    <a:pt x="1226" y="185"/>
                  </a:cubicBezTo>
                  <a:cubicBezTo>
                    <a:pt x="1241" y="174"/>
                    <a:pt x="1264" y="174"/>
                    <a:pt x="1279" y="184"/>
                  </a:cubicBezTo>
                  <a:cubicBezTo>
                    <a:pt x="1288" y="191"/>
                    <a:pt x="1293" y="200"/>
                    <a:pt x="1296" y="211"/>
                  </a:cubicBezTo>
                  <a:cubicBezTo>
                    <a:pt x="1297" y="216"/>
                    <a:pt x="1297" y="221"/>
                    <a:pt x="1298" y="227"/>
                  </a:cubicBezTo>
                  <a:cubicBezTo>
                    <a:pt x="1298" y="228"/>
                    <a:pt x="1297" y="229"/>
                    <a:pt x="1295" y="229"/>
                  </a:cubicBezTo>
                  <a:cubicBezTo>
                    <a:pt x="1280" y="229"/>
                    <a:pt x="1265" y="229"/>
                    <a:pt x="1249" y="229"/>
                  </a:cubicBezTo>
                  <a:cubicBezTo>
                    <a:pt x="1234" y="229"/>
                    <a:pt x="1219" y="229"/>
                    <a:pt x="1203" y="229"/>
                  </a:cubicBezTo>
                  <a:close/>
                  <a:moveTo>
                    <a:pt x="1763" y="324"/>
                  </a:moveTo>
                  <a:cubicBezTo>
                    <a:pt x="1763" y="330"/>
                    <a:pt x="1763" y="330"/>
                    <a:pt x="1769" y="333"/>
                  </a:cubicBezTo>
                  <a:cubicBezTo>
                    <a:pt x="1780" y="337"/>
                    <a:pt x="1791" y="339"/>
                    <a:pt x="1803" y="340"/>
                  </a:cubicBezTo>
                  <a:cubicBezTo>
                    <a:pt x="1818" y="341"/>
                    <a:pt x="1832" y="340"/>
                    <a:pt x="1846" y="336"/>
                  </a:cubicBezTo>
                  <a:cubicBezTo>
                    <a:pt x="1871" y="329"/>
                    <a:pt x="1889" y="314"/>
                    <a:pt x="1898" y="291"/>
                  </a:cubicBezTo>
                  <a:cubicBezTo>
                    <a:pt x="1905" y="274"/>
                    <a:pt x="1905" y="257"/>
                    <a:pt x="1902" y="239"/>
                  </a:cubicBezTo>
                  <a:cubicBezTo>
                    <a:pt x="1899" y="224"/>
                    <a:pt x="1891" y="211"/>
                    <a:pt x="1879" y="201"/>
                  </a:cubicBezTo>
                  <a:cubicBezTo>
                    <a:pt x="1861" y="187"/>
                    <a:pt x="1840" y="183"/>
                    <a:pt x="1819" y="183"/>
                  </a:cubicBezTo>
                  <a:cubicBezTo>
                    <a:pt x="1812" y="183"/>
                    <a:pt x="1805" y="184"/>
                    <a:pt x="1798" y="184"/>
                  </a:cubicBezTo>
                  <a:cubicBezTo>
                    <a:pt x="1796" y="184"/>
                    <a:pt x="1796" y="184"/>
                    <a:pt x="1796" y="182"/>
                  </a:cubicBezTo>
                  <a:cubicBezTo>
                    <a:pt x="1796" y="179"/>
                    <a:pt x="1796" y="175"/>
                    <a:pt x="1797" y="171"/>
                  </a:cubicBezTo>
                  <a:cubicBezTo>
                    <a:pt x="1798" y="152"/>
                    <a:pt x="1799" y="133"/>
                    <a:pt x="1801" y="113"/>
                  </a:cubicBezTo>
                  <a:cubicBezTo>
                    <a:pt x="1801" y="111"/>
                    <a:pt x="1801" y="110"/>
                    <a:pt x="1804" y="110"/>
                  </a:cubicBezTo>
                  <a:cubicBezTo>
                    <a:pt x="1832" y="111"/>
                    <a:pt x="1861" y="110"/>
                    <a:pt x="1890" y="111"/>
                  </a:cubicBezTo>
                  <a:cubicBezTo>
                    <a:pt x="1892" y="111"/>
                    <a:pt x="1892" y="110"/>
                    <a:pt x="1892" y="108"/>
                  </a:cubicBezTo>
                  <a:cubicBezTo>
                    <a:pt x="1892" y="101"/>
                    <a:pt x="1892" y="94"/>
                    <a:pt x="1892" y="87"/>
                  </a:cubicBezTo>
                  <a:cubicBezTo>
                    <a:pt x="1892" y="85"/>
                    <a:pt x="1892" y="84"/>
                    <a:pt x="1889" y="84"/>
                  </a:cubicBezTo>
                  <a:cubicBezTo>
                    <a:pt x="1853" y="84"/>
                    <a:pt x="1816" y="85"/>
                    <a:pt x="1779" y="84"/>
                  </a:cubicBezTo>
                  <a:cubicBezTo>
                    <a:pt x="1776" y="84"/>
                    <a:pt x="1776" y="85"/>
                    <a:pt x="1776" y="87"/>
                  </a:cubicBezTo>
                  <a:cubicBezTo>
                    <a:pt x="1774" y="107"/>
                    <a:pt x="1773" y="126"/>
                    <a:pt x="1772" y="145"/>
                  </a:cubicBezTo>
                  <a:cubicBezTo>
                    <a:pt x="1770" y="166"/>
                    <a:pt x="1769" y="188"/>
                    <a:pt x="1767" y="209"/>
                  </a:cubicBezTo>
                  <a:cubicBezTo>
                    <a:pt x="1767" y="210"/>
                    <a:pt x="1768" y="211"/>
                    <a:pt x="1769" y="210"/>
                  </a:cubicBezTo>
                  <a:cubicBezTo>
                    <a:pt x="1778" y="209"/>
                    <a:pt x="1787" y="209"/>
                    <a:pt x="1796" y="209"/>
                  </a:cubicBezTo>
                  <a:cubicBezTo>
                    <a:pt x="1807" y="208"/>
                    <a:pt x="1818" y="208"/>
                    <a:pt x="1830" y="210"/>
                  </a:cubicBezTo>
                  <a:cubicBezTo>
                    <a:pt x="1840" y="212"/>
                    <a:pt x="1850" y="216"/>
                    <a:pt x="1858" y="223"/>
                  </a:cubicBezTo>
                  <a:cubicBezTo>
                    <a:pt x="1869" y="232"/>
                    <a:pt x="1874" y="245"/>
                    <a:pt x="1874" y="259"/>
                  </a:cubicBezTo>
                  <a:cubicBezTo>
                    <a:pt x="1875" y="286"/>
                    <a:pt x="1859" y="307"/>
                    <a:pt x="1833" y="313"/>
                  </a:cubicBezTo>
                  <a:cubicBezTo>
                    <a:pt x="1815" y="317"/>
                    <a:pt x="1797" y="315"/>
                    <a:pt x="1780" y="308"/>
                  </a:cubicBezTo>
                  <a:cubicBezTo>
                    <a:pt x="1774" y="306"/>
                    <a:pt x="1769" y="303"/>
                    <a:pt x="1763" y="299"/>
                  </a:cubicBezTo>
                  <a:cubicBezTo>
                    <a:pt x="1763" y="307"/>
                    <a:pt x="1763" y="315"/>
                    <a:pt x="1763" y="324"/>
                  </a:cubicBezTo>
                  <a:close/>
                  <a:moveTo>
                    <a:pt x="1413" y="120"/>
                  </a:moveTo>
                  <a:cubicBezTo>
                    <a:pt x="1432" y="107"/>
                    <a:pt x="1454" y="102"/>
                    <a:pt x="1477" y="106"/>
                  </a:cubicBezTo>
                  <a:cubicBezTo>
                    <a:pt x="1490" y="109"/>
                    <a:pt x="1500" y="117"/>
                    <a:pt x="1504" y="130"/>
                  </a:cubicBezTo>
                  <a:cubicBezTo>
                    <a:pt x="1507" y="137"/>
                    <a:pt x="1507" y="145"/>
                    <a:pt x="1507" y="152"/>
                  </a:cubicBezTo>
                  <a:cubicBezTo>
                    <a:pt x="1505" y="168"/>
                    <a:pt x="1498" y="180"/>
                    <a:pt x="1483" y="187"/>
                  </a:cubicBezTo>
                  <a:cubicBezTo>
                    <a:pt x="1474" y="191"/>
                    <a:pt x="1464" y="193"/>
                    <a:pt x="1454" y="193"/>
                  </a:cubicBezTo>
                  <a:cubicBezTo>
                    <a:pt x="1445" y="194"/>
                    <a:pt x="1436" y="193"/>
                    <a:pt x="1427" y="193"/>
                  </a:cubicBezTo>
                  <a:cubicBezTo>
                    <a:pt x="1426" y="193"/>
                    <a:pt x="1425" y="194"/>
                    <a:pt x="1425" y="196"/>
                  </a:cubicBezTo>
                  <a:cubicBezTo>
                    <a:pt x="1425" y="202"/>
                    <a:pt x="1425" y="209"/>
                    <a:pt x="1425" y="216"/>
                  </a:cubicBezTo>
                  <a:cubicBezTo>
                    <a:pt x="1425" y="218"/>
                    <a:pt x="1426" y="218"/>
                    <a:pt x="1427" y="218"/>
                  </a:cubicBezTo>
                  <a:cubicBezTo>
                    <a:pt x="1436" y="218"/>
                    <a:pt x="1445" y="218"/>
                    <a:pt x="1453" y="218"/>
                  </a:cubicBezTo>
                  <a:cubicBezTo>
                    <a:pt x="1464" y="218"/>
                    <a:pt x="1475" y="220"/>
                    <a:pt x="1485" y="224"/>
                  </a:cubicBezTo>
                  <a:cubicBezTo>
                    <a:pt x="1494" y="227"/>
                    <a:pt x="1503" y="232"/>
                    <a:pt x="1508" y="240"/>
                  </a:cubicBezTo>
                  <a:cubicBezTo>
                    <a:pt x="1517" y="253"/>
                    <a:pt x="1518" y="268"/>
                    <a:pt x="1514" y="282"/>
                  </a:cubicBezTo>
                  <a:cubicBezTo>
                    <a:pt x="1509" y="298"/>
                    <a:pt x="1497" y="308"/>
                    <a:pt x="1482" y="312"/>
                  </a:cubicBezTo>
                  <a:cubicBezTo>
                    <a:pt x="1453" y="320"/>
                    <a:pt x="1426" y="314"/>
                    <a:pt x="1402" y="297"/>
                  </a:cubicBezTo>
                  <a:cubicBezTo>
                    <a:pt x="1402" y="297"/>
                    <a:pt x="1401" y="296"/>
                    <a:pt x="1400" y="295"/>
                  </a:cubicBezTo>
                  <a:cubicBezTo>
                    <a:pt x="1400" y="306"/>
                    <a:pt x="1400" y="315"/>
                    <a:pt x="1400" y="325"/>
                  </a:cubicBezTo>
                  <a:cubicBezTo>
                    <a:pt x="1400" y="326"/>
                    <a:pt x="1401" y="327"/>
                    <a:pt x="1401" y="327"/>
                  </a:cubicBezTo>
                  <a:cubicBezTo>
                    <a:pt x="1406" y="330"/>
                    <a:pt x="1410" y="332"/>
                    <a:pt x="1415" y="334"/>
                  </a:cubicBezTo>
                  <a:cubicBezTo>
                    <a:pt x="1426" y="338"/>
                    <a:pt x="1437" y="339"/>
                    <a:pt x="1449" y="340"/>
                  </a:cubicBezTo>
                  <a:cubicBezTo>
                    <a:pt x="1464" y="341"/>
                    <a:pt x="1479" y="339"/>
                    <a:pt x="1494" y="334"/>
                  </a:cubicBezTo>
                  <a:cubicBezTo>
                    <a:pt x="1513" y="328"/>
                    <a:pt x="1528" y="317"/>
                    <a:pt x="1537" y="300"/>
                  </a:cubicBezTo>
                  <a:cubicBezTo>
                    <a:pt x="1543" y="289"/>
                    <a:pt x="1545" y="278"/>
                    <a:pt x="1545" y="267"/>
                  </a:cubicBezTo>
                  <a:cubicBezTo>
                    <a:pt x="1546" y="256"/>
                    <a:pt x="1544" y="246"/>
                    <a:pt x="1539" y="237"/>
                  </a:cubicBezTo>
                  <a:cubicBezTo>
                    <a:pt x="1530" y="221"/>
                    <a:pt x="1516" y="211"/>
                    <a:pt x="1498" y="207"/>
                  </a:cubicBezTo>
                  <a:cubicBezTo>
                    <a:pt x="1494" y="206"/>
                    <a:pt x="1490" y="205"/>
                    <a:pt x="1486" y="204"/>
                  </a:cubicBezTo>
                  <a:cubicBezTo>
                    <a:pt x="1487" y="203"/>
                    <a:pt x="1488" y="203"/>
                    <a:pt x="1489" y="203"/>
                  </a:cubicBezTo>
                  <a:cubicBezTo>
                    <a:pt x="1502" y="199"/>
                    <a:pt x="1513" y="194"/>
                    <a:pt x="1521" y="184"/>
                  </a:cubicBezTo>
                  <a:cubicBezTo>
                    <a:pt x="1537" y="165"/>
                    <a:pt x="1540" y="143"/>
                    <a:pt x="1533" y="121"/>
                  </a:cubicBezTo>
                  <a:cubicBezTo>
                    <a:pt x="1528" y="102"/>
                    <a:pt x="1514" y="92"/>
                    <a:pt x="1497" y="85"/>
                  </a:cubicBezTo>
                  <a:cubicBezTo>
                    <a:pt x="1486" y="81"/>
                    <a:pt x="1474" y="80"/>
                    <a:pt x="1462" y="80"/>
                  </a:cubicBezTo>
                  <a:cubicBezTo>
                    <a:pt x="1445" y="81"/>
                    <a:pt x="1429" y="84"/>
                    <a:pt x="1414" y="92"/>
                  </a:cubicBezTo>
                  <a:cubicBezTo>
                    <a:pt x="1411" y="94"/>
                    <a:pt x="1409" y="96"/>
                    <a:pt x="1410" y="100"/>
                  </a:cubicBezTo>
                  <a:cubicBezTo>
                    <a:pt x="1410" y="106"/>
                    <a:pt x="1410" y="113"/>
                    <a:pt x="1410" y="120"/>
                  </a:cubicBezTo>
                  <a:cubicBezTo>
                    <a:pt x="1410" y="121"/>
                    <a:pt x="1410" y="121"/>
                    <a:pt x="1410" y="123"/>
                  </a:cubicBezTo>
                  <a:cubicBezTo>
                    <a:pt x="1411" y="122"/>
                    <a:pt x="1412" y="121"/>
                    <a:pt x="1413" y="120"/>
                  </a:cubicBezTo>
                  <a:close/>
                  <a:moveTo>
                    <a:pt x="1149" y="301"/>
                  </a:moveTo>
                  <a:cubicBezTo>
                    <a:pt x="1134" y="312"/>
                    <a:pt x="1118" y="317"/>
                    <a:pt x="1100" y="315"/>
                  </a:cubicBezTo>
                  <a:cubicBezTo>
                    <a:pt x="1078" y="313"/>
                    <a:pt x="1062" y="302"/>
                    <a:pt x="1052" y="283"/>
                  </a:cubicBezTo>
                  <a:cubicBezTo>
                    <a:pt x="1043" y="263"/>
                    <a:pt x="1043" y="242"/>
                    <a:pt x="1049" y="221"/>
                  </a:cubicBezTo>
                  <a:cubicBezTo>
                    <a:pt x="1054" y="203"/>
                    <a:pt x="1065" y="189"/>
                    <a:pt x="1083" y="182"/>
                  </a:cubicBezTo>
                  <a:cubicBezTo>
                    <a:pt x="1101" y="174"/>
                    <a:pt x="1119" y="175"/>
                    <a:pt x="1137" y="183"/>
                  </a:cubicBezTo>
                  <a:cubicBezTo>
                    <a:pt x="1142" y="185"/>
                    <a:pt x="1146" y="188"/>
                    <a:pt x="1151" y="191"/>
                  </a:cubicBezTo>
                  <a:cubicBezTo>
                    <a:pt x="1151" y="181"/>
                    <a:pt x="1151" y="171"/>
                    <a:pt x="1151" y="162"/>
                  </a:cubicBezTo>
                  <a:cubicBezTo>
                    <a:pt x="1151" y="161"/>
                    <a:pt x="1150" y="161"/>
                    <a:pt x="1149" y="160"/>
                  </a:cubicBezTo>
                  <a:cubicBezTo>
                    <a:pt x="1146" y="159"/>
                    <a:pt x="1143" y="157"/>
                    <a:pt x="1139" y="156"/>
                  </a:cubicBezTo>
                  <a:cubicBezTo>
                    <a:pt x="1123" y="151"/>
                    <a:pt x="1107" y="151"/>
                    <a:pt x="1091" y="153"/>
                  </a:cubicBezTo>
                  <a:cubicBezTo>
                    <a:pt x="1064" y="157"/>
                    <a:pt x="1044" y="171"/>
                    <a:pt x="1030" y="194"/>
                  </a:cubicBezTo>
                  <a:cubicBezTo>
                    <a:pt x="1013" y="223"/>
                    <a:pt x="1011" y="254"/>
                    <a:pt x="1022" y="285"/>
                  </a:cubicBezTo>
                  <a:cubicBezTo>
                    <a:pt x="1030" y="311"/>
                    <a:pt x="1048" y="328"/>
                    <a:pt x="1074" y="336"/>
                  </a:cubicBezTo>
                  <a:cubicBezTo>
                    <a:pt x="1089" y="341"/>
                    <a:pt x="1105" y="341"/>
                    <a:pt x="1120" y="338"/>
                  </a:cubicBezTo>
                  <a:cubicBezTo>
                    <a:pt x="1130" y="337"/>
                    <a:pt x="1140" y="333"/>
                    <a:pt x="1149" y="328"/>
                  </a:cubicBezTo>
                  <a:cubicBezTo>
                    <a:pt x="1150" y="328"/>
                    <a:pt x="1150" y="328"/>
                    <a:pt x="1150" y="326"/>
                  </a:cubicBezTo>
                  <a:cubicBezTo>
                    <a:pt x="1150" y="318"/>
                    <a:pt x="1150" y="309"/>
                    <a:pt x="1150" y="300"/>
                  </a:cubicBezTo>
                  <a:cubicBezTo>
                    <a:pt x="1150" y="301"/>
                    <a:pt x="1149" y="301"/>
                    <a:pt x="1149" y="301"/>
                  </a:cubicBezTo>
                  <a:close/>
                  <a:moveTo>
                    <a:pt x="987" y="159"/>
                  </a:moveTo>
                  <a:cubicBezTo>
                    <a:pt x="987" y="159"/>
                    <a:pt x="987" y="158"/>
                    <a:pt x="987" y="158"/>
                  </a:cubicBezTo>
                  <a:cubicBezTo>
                    <a:pt x="987" y="157"/>
                    <a:pt x="986" y="156"/>
                    <a:pt x="985" y="156"/>
                  </a:cubicBezTo>
                  <a:cubicBezTo>
                    <a:pt x="976" y="156"/>
                    <a:pt x="968" y="156"/>
                    <a:pt x="959" y="156"/>
                  </a:cubicBezTo>
                  <a:cubicBezTo>
                    <a:pt x="958" y="156"/>
                    <a:pt x="958" y="157"/>
                    <a:pt x="958" y="158"/>
                  </a:cubicBezTo>
                  <a:cubicBezTo>
                    <a:pt x="958" y="160"/>
                    <a:pt x="958" y="162"/>
                    <a:pt x="958" y="164"/>
                  </a:cubicBezTo>
                  <a:cubicBezTo>
                    <a:pt x="958" y="220"/>
                    <a:pt x="958" y="276"/>
                    <a:pt x="958" y="332"/>
                  </a:cubicBezTo>
                  <a:cubicBezTo>
                    <a:pt x="958" y="336"/>
                    <a:pt x="958" y="336"/>
                    <a:pt x="961" y="336"/>
                  </a:cubicBezTo>
                  <a:cubicBezTo>
                    <a:pt x="969" y="336"/>
                    <a:pt x="976" y="336"/>
                    <a:pt x="984" y="336"/>
                  </a:cubicBezTo>
                  <a:cubicBezTo>
                    <a:pt x="987" y="336"/>
                    <a:pt x="987" y="336"/>
                    <a:pt x="987" y="332"/>
                  </a:cubicBezTo>
                  <a:cubicBezTo>
                    <a:pt x="987" y="304"/>
                    <a:pt x="987" y="275"/>
                    <a:pt x="987" y="246"/>
                  </a:cubicBezTo>
                  <a:cubicBezTo>
                    <a:pt x="987" y="217"/>
                    <a:pt x="987" y="188"/>
                    <a:pt x="987" y="159"/>
                  </a:cubicBezTo>
                  <a:close/>
                  <a:moveTo>
                    <a:pt x="973" y="111"/>
                  </a:moveTo>
                  <a:cubicBezTo>
                    <a:pt x="983" y="111"/>
                    <a:pt x="991" y="103"/>
                    <a:pt x="991" y="92"/>
                  </a:cubicBezTo>
                  <a:cubicBezTo>
                    <a:pt x="991" y="81"/>
                    <a:pt x="983" y="73"/>
                    <a:pt x="972" y="73"/>
                  </a:cubicBezTo>
                  <a:cubicBezTo>
                    <a:pt x="962" y="74"/>
                    <a:pt x="954" y="82"/>
                    <a:pt x="954" y="92"/>
                  </a:cubicBezTo>
                  <a:cubicBezTo>
                    <a:pt x="954" y="103"/>
                    <a:pt x="961" y="111"/>
                    <a:pt x="973" y="111"/>
                  </a:cubicBezTo>
                  <a:close/>
                  <a:moveTo>
                    <a:pt x="1" y="336"/>
                  </a:moveTo>
                  <a:cubicBezTo>
                    <a:pt x="1" y="336"/>
                    <a:pt x="1" y="336"/>
                    <a:pt x="1" y="336"/>
                  </a:cubicBezTo>
                  <a:cubicBezTo>
                    <a:pt x="2" y="336"/>
                    <a:pt x="2" y="336"/>
                    <a:pt x="2" y="336"/>
                  </a:cubicBezTo>
                  <a:cubicBezTo>
                    <a:pt x="2" y="336"/>
                    <a:pt x="2" y="336"/>
                    <a:pt x="2" y="336"/>
                  </a:cubicBezTo>
                  <a:cubicBezTo>
                    <a:pt x="2" y="336"/>
                    <a:pt x="1" y="336"/>
                    <a:pt x="1" y="336"/>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prstClr val="black"/>
                </a:solidFill>
              </a:endParaRPr>
            </a:p>
          </p:txBody>
        </p:sp>
        <p:sp>
          <p:nvSpPr>
            <p:cNvPr id="256" name="Freeform 5"/>
            <p:cNvSpPr>
              <a:spLocks noEditPoints="1"/>
            </p:cNvSpPr>
            <p:nvPr/>
          </p:nvSpPr>
          <p:spPr bwMode="auto">
            <a:xfrm>
              <a:off x="9602114" y="2233417"/>
              <a:ext cx="1276068" cy="185344"/>
            </a:xfrm>
            <a:custGeom>
              <a:avLst/>
              <a:gdLst>
                <a:gd name="T0" fmla="*/ 51 w 807"/>
                <a:gd name="T1" fmla="*/ 106 h 115"/>
                <a:gd name="T2" fmla="*/ 115 w 807"/>
                <a:gd name="T3" fmla="*/ 0 h 115"/>
                <a:gd name="T4" fmla="*/ 48 w 807"/>
                <a:gd name="T5" fmla="*/ 59 h 115"/>
                <a:gd name="T6" fmla="*/ 195 w 807"/>
                <a:gd name="T7" fmla="*/ 37 h 115"/>
                <a:gd name="T8" fmla="*/ 221 w 807"/>
                <a:gd name="T9" fmla="*/ 88 h 115"/>
                <a:gd name="T10" fmla="*/ 224 w 807"/>
                <a:gd name="T11" fmla="*/ 48 h 115"/>
                <a:gd name="T12" fmla="*/ 175 w 807"/>
                <a:gd name="T13" fmla="*/ 80 h 115"/>
                <a:gd name="T14" fmla="*/ 168 w 807"/>
                <a:gd name="T15" fmla="*/ 85 h 115"/>
                <a:gd name="T16" fmla="*/ 0 w 807"/>
                <a:gd name="T17" fmla="*/ 56 h 115"/>
                <a:gd name="T18" fmla="*/ 0 w 807"/>
                <a:gd name="T19" fmla="*/ 56 h 115"/>
                <a:gd name="T20" fmla="*/ 488 w 807"/>
                <a:gd name="T21" fmla="*/ 54 h 115"/>
                <a:gd name="T22" fmla="*/ 473 w 807"/>
                <a:gd name="T23" fmla="*/ 81 h 115"/>
                <a:gd name="T24" fmla="*/ 442 w 807"/>
                <a:gd name="T25" fmla="*/ 82 h 115"/>
                <a:gd name="T26" fmla="*/ 448 w 807"/>
                <a:gd name="T27" fmla="*/ 85 h 115"/>
                <a:gd name="T28" fmla="*/ 353 w 807"/>
                <a:gd name="T29" fmla="*/ 19 h 115"/>
                <a:gd name="T30" fmla="*/ 318 w 807"/>
                <a:gd name="T31" fmla="*/ 56 h 115"/>
                <a:gd name="T32" fmla="*/ 354 w 807"/>
                <a:gd name="T33" fmla="*/ 92 h 115"/>
                <a:gd name="T34" fmla="*/ 338 w 807"/>
                <a:gd name="T35" fmla="*/ 86 h 115"/>
                <a:gd name="T36" fmla="*/ 353 w 807"/>
                <a:gd name="T37" fmla="*/ 63 h 115"/>
                <a:gd name="T38" fmla="*/ 804 w 807"/>
                <a:gd name="T39" fmla="*/ 53 h 115"/>
                <a:gd name="T40" fmla="*/ 779 w 807"/>
                <a:gd name="T41" fmla="*/ 92 h 115"/>
                <a:gd name="T42" fmla="*/ 807 w 807"/>
                <a:gd name="T43" fmla="*/ 69 h 115"/>
                <a:gd name="T44" fmla="*/ 772 w 807"/>
                <a:gd name="T45" fmla="*/ 62 h 115"/>
                <a:gd name="T46" fmla="*/ 389 w 807"/>
                <a:gd name="T47" fmla="*/ 93 h 115"/>
                <a:gd name="T48" fmla="*/ 390 w 807"/>
                <a:gd name="T49" fmla="*/ 85 h 115"/>
                <a:gd name="T50" fmla="*/ 392 w 807"/>
                <a:gd name="T51" fmla="*/ 86 h 115"/>
                <a:gd name="T52" fmla="*/ 693 w 807"/>
                <a:gd name="T53" fmla="*/ 91 h 115"/>
                <a:gd name="T54" fmla="*/ 693 w 807"/>
                <a:gd name="T55" fmla="*/ 69 h 115"/>
                <a:gd name="T56" fmla="*/ 668 w 807"/>
                <a:gd name="T57" fmla="*/ 68 h 115"/>
                <a:gd name="T58" fmla="*/ 722 w 807"/>
                <a:gd name="T59" fmla="*/ 64 h 115"/>
                <a:gd name="T60" fmla="*/ 747 w 807"/>
                <a:gd name="T61" fmla="*/ 72 h 115"/>
                <a:gd name="T62" fmla="*/ 754 w 807"/>
                <a:gd name="T63" fmla="*/ 54 h 115"/>
                <a:gd name="T64" fmla="*/ 714 w 807"/>
                <a:gd name="T65" fmla="*/ 43 h 115"/>
                <a:gd name="T66" fmla="*/ 585 w 807"/>
                <a:gd name="T67" fmla="*/ 91 h 115"/>
                <a:gd name="T68" fmla="*/ 610 w 807"/>
                <a:gd name="T69" fmla="*/ 58 h 115"/>
                <a:gd name="T70" fmla="*/ 617 w 807"/>
                <a:gd name="T71" fmla="*/ 55 h 115"/>
                <a:gd name="T72" fmla="*/ 577 w 807"/>
                <a:gd name="T73" fmla="*/ 43 h 115"/>
                <a:gd name="T74" fmla="*/ 274 w 807"/>
                <a:gd name="T75" fmla="*/ 92 h 115"/>
                <a:gd name="T76" fmla="*/ 298 w 807"/>
                <a:gd name="T77" fmla="*/ 60 h 115"/>
                <a:gd name="T78" fmla="*/ 307 w 807"/>
                <a:gd name="T79" fmla="*/ 63 h 115"/>
                <a:gd name="T80" fmla="*/ 274 w 807"/>
                <a:gd name="T81" fmla="*/ 43 h 115"/>
                <a:gd name="T82" fmla="*/ 510 w 807"/>
                <a:gd name="T83" fmla="*/ 41 h 115"/>
                <a:gd name="T84" fmla="*/ 517 w 807"/>
                <a:gd name="T85" fmla="*/ 81 h 115"/>
                <a:gd name="T86" fmla="*/ 503 w 807"/>
                <a:gd name="T87" fmla="*/ 93 h 115"/>
                <a:gd name="T88" fmla="*/ 508 w 807"/>
                <a:gd name="T89" fmla="*/ 62 h 115"/>
                <a:gd name="T90" fmla="*/ 515 w 807"/>
                <a:gd name="T91" fmla="*/ 41 h 115"/>
                <a:gd name="T92" fmla="*/ 653 w 807"/>
                <a:gd name="T93" fmla="*/ 42 h 115"/>
                <a:gd name="T94" fmla="*/ 625 w 807"/>
                <a:gd name="T95" fmla="*/ 43 h 115"/>
                <a:gd name="T96" fmla="*/ 633 w 807"/>
                <a:gd name="T97" fmla="*/ 80 h 115"/>
                <a:gd name="T98" fmla="*/ 563 w 807"/>
                <a:gd name="T99" fmla="*/ 91 h 115"/>
                <a:gd name="T100" fmla="*/ 563 w 807"/>
                <a:gd name="T101" fmla="*/ 91 h 115"/>
                <a:gd name="T102" fmla="*/ 246 w 807"/>
                <a:gd name="T103" fmla="*/ 43 h 115"/>
                <a:gd name="T104" fmla="*/ 250 w 807"/>
                <a:gd name="T105" fmla="*/ 2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7" h="115">
                  <a:moveTo>
                    <a:pt x="51" y="59"/>
                  </a:moveTo>
                  <a:cubicBezTo>
                    <a:pt x="73" y="59"/>
                    <a:pt x="94" y="59"/>
                    <a:pt x="115" y="59"/>
                  </a:cubicBezTo>
                  <a:cubicBezTo>
                    <a:pt x="115" y="77"/>
                    <a:pt x="115" y="96"/>
                    <a:pt x="115" y="115"/>
                  </a:cubicBezTo>
                  <a:cubicBezTo>
                    <a:pt x="94" y="112"/>
                    <a:pt x="73" y="109"/>
                    <a:pt x="51" y="106"/>
                  </a:cubicBezTo>
                  <a:cubicBezTo>
                    <a:pt x="51" y="90"/>
                    <a:pt x="51" y="75"/>
                    <a:pt x="51" y="59"/>
                  </a:cubicBezTo>
                  <a:close/>
                  <a:moveTo>
                    <a:pt x="52" y="56"/>
                  </a:moveTo>
                  <a:cubicBezTo>
                    <a:pt x="73" y="56"/>
                    <a:pt x="94" y="56"/>
                    <a:pt x="115" y="56"/>
                  </a:cubicBezTo>
                  <a:cubicBezTo>
                    <a:pt x="115" y="37"/>
                    <a:pt x="115" y="18"/>
                    <a:pt x="115" y="0"/>
                  </a:cubicBezTo>
                  <a:cubicBezTo>
                    <a:pt x="94" y="3"/>
                    <a:pt x="73" y="5"/>
                    <a:pt x="52" y="8"/>
                  </a:cubicBezTo>
                  <a:cubicBezTo>
                    <a:pt x="52" y="25"/>
                    <a:pt x="52" y="40"/>
                    <a:pt x="52" y="56"/>
                  </a:cubicBezTo>
                  <a:close/>
                  <a:moveTo>
                    <a:pt x="48" y="106"/>
                  </a:moveTo>
                  <a:cubicBezTo>
                    <a:pt x="48" y="90"/>
                    <a:pt x="48" y="74"/>
                    <a:pt x="48" y="59"/>
                  </a:cubicBezTo>
                  <a:cubicBezTo>
                    <a:pt x="32" y="59"/>
                    <a:pt x="16" y="59"/>
                    <a:pt x="0" y="59"/>
                  </a:cubicBezTo>
                  <a:cubicBezTo>
                    <a:pt x="0" y="72"/>
                    <a:pt x="0" y="86"/>
                    <a:pt x="0" y="99"/>
                  </a:cubicBezTo>
                  <a:cubicBezTo>
                    <a:pt x="16" y="101"/>
                    <a:pt x="32" y="103"/>
                    <a:pt x="48" y="106"/>
                  </a:cubicBezTo>
                  <a:close/>
                  <a:moveTo>
                    <a:pt x="195" y="37"/>
                  </a:moveTo>
                  <a:cubicBezTo>
                    <a:pt x="195" y="39"/>
                    <a:pt x="196" y="40"/>
                    <a:pt x="196" y="41"/>
                  </a:cubicBezTo>
                  <a:cubicBezTo>
                    <a:pt x="200" y="57"/>
                    <a:pt x="205" y="72"/>
                    <a:pt x="209" y="88"/>
                  </a:cubicBezTo>
                  <a:cubicBezTo>
                    <a:pt x="210" y="92"/>
                    <a:pt x="212" y="92"/>
                    <a:pt x="215" y="92"/>
                  </a:cubicBezTo>
                  <a:cubicBezTo>
                    <a:pt x="219" y="92"/>
                    <a:pt x="220" y="91"/>
                    <a:pt x="221" y="88"/>
                  </a:cubicBezTo>
                  <a:cubicBezTo>
                    <a:pt x="225" y="72"/>
                    <a:pt x="230" y="56"/>
                    <a:pt x="234" y="41"/>
                  </a:cubicBezTo>
                  <a:cubicBezTo>
                    <a:pt x="236" y="35"/>
                    <a:pt x="238" y="29"/>
                    <a:pt x="239" y="23"/>
                  </a:cubicBezTo>
                  <a:cubicBezTo>
                    <a:pt x="231" y="22"/>
                    <a:pt x="231" y="22"/>
                    <a:pt x="229" y="30"/>
                  </a:cubicBezTo>
                  <a:cubicBezTo>
                    <a:pt x="227" y="36"/>
                    <a:pt x="225" y="42"/>
                    <a:pt x="224" y="48"/>
                  </a:cubicBezTo>
                  <a:cubicBezTo>
                    <a:pt x="221" y="59"/>
                    <a:pt x="218" y="69"/>
                    <a:pt x="215" y="80"/>
                  </a:cubicBezTo>
                  <a:cubicBezTo>
                    <a:pt x="210" y="62"/>
                    <a:pt x="206" y="46"/>
                    <a:pt x="201" y="29"/>
                  </a:cubicBezTo>
                  <a:cubicBezTo>
                    <a:pt x="199" y="22"/>
                    <a:pt x="199" y="22"/>
                    <a:pt x="191" y="23"/>
                  </a:cubicBezTo>
                  <a:cubicBezTo>
                    <a:pt x="186" y="42"/>
                    <a:pt x="180" y="60"/>
                    <a:pt x="175" y="80"/>
                  </a:cubicBezTo>
                  <a:cubicBezTo>
                    <a:pt x="169" y="60"/>
                    <a:pt x="164" y="42"/>
                    <a:pt x="159" y="23"/>
                  </a:cubicBezTo>
                  <a:cubicBezTo>
                    <a:pt x="156" y="23"/>
                    <a:pt x="153" y="23"/>
                    <a:pt x="150" y="23"/>
                  </a:cubicBezTo>
                  <a:cubicBezTo>
                    <a:pt x="150" y="25"/>
                    <a:pt x="151" y="26"/>
                    <a:pt x="151" y="28"/>
                  </a:cubicBezTo>
                  <a:cubicBezTo>
                    <a:pt x="156" y="47"/>
                    <a:pt x="162" y="66"/>
                    <a:pt x="168" y="85"/>
                  </a:cubicBezTo>
                  <a:cubicBezTo>
                    <a:pt x="170" y="93"/>
                    <a:pt x="170" y="93"/>
                    <a:pt x="179" y="92"/>
                  </a:cubicBezTo>
                  <a:cubicBezTo>
                    <a:pt x="179" y="92"/>
                    <a:pt x="179" y="92"/>
                    <a:pt x="180" y="91"/>
                  </a:cubicBezTo>
                  <a:cubicBezTo>
                    <a:pt x="185" y="74"/>
                    <a:pt x="190" y="56"/>
                    <a:pt x="195" y="37"/>
                  </a:cubicBezTo>
                  <a:close/>
                  <a:moveTo>
                    <a:pt x="0" y="56"/>
                  </a:moveTo>
                  <a:cubicBezTo>
                    <a:pt x="16" y="56"/>
                    <a:pt x="32" y="56"/>
                    <a:pt x="48" y="56"/>
                  </a:cubicBezTo>
                  <a:cubicBezTo>
                    <a:pt x="48" y="40"/>
                    <a:pt x="48" y="25"/>
                    <a:pt x="48" y="9"/>
                  </a:cubicBezTo>
                  <a:cubicBezTo>
                    <a:pt x="32" y="11"/>
                    <a:pt x="16" y="13"/>
                    <a:pt x="0" y="16"/>
                  </a:cubicBezTo>
                  <a:cubicBezTo>
                    <a:pt x="0" y="29"/>
                    <a:pt x="0" y="43"/>
                    <a:pt x="0" y="56"/>
                  </a:cubicBezTo>
                  <a:close/>
                  <a:moveTo>
                    <a:pt x="467" y="88"/>
                  </a:moveTo>
                  <a:cubicBezTo>
                    <a:pt x="468" y="92"/>
                    <a:pt x="470" y="92"/>
                    <a:pt x="472" y="92"/>
                  </a:cubicBezTo>
                  <a:cubicBezTo>
                    <a:pt x="475" y="92"/>
                    <a:pt x="477" y="92"/>
                    <a:pt x="478" y="88"/>
                  </a:cubicBezTo>
                  <a:cubicBezTo>
                    <a:pt x="481" y="77"/>
                    <a:pt x="485" y="66"/>
                    <a:pt x="488" y="54"/>
                  </a:cubicBezTo>
                  <a:cubicBezTo>
                    <a:pt x="489" y="50"/>
                    <a:pt x="490" y="47"/>
                    <a:pt x="492" y="43"/>
                  </a:cubicBezTo>
                  <a:cubicBezTo>
                    <a:pt x="484" y="42"/>
                    <a:pt x="484" y="42"/>
                    <a:pt x="482" y="49"/>
                  </a:cubicBezTo>
                  <a:cubicBezTo>
                    <a:pt x="482" y="50"/>
                    <a:pt x="481" y="51"/>
                    <a:pt x="481" y="52"/>
                  </a:cubicBezTo>
                  <a:cubicBezTo>
                    <a:pt x="479" y="61"/>
                    <a:pt x="476" y="71"/>
                    <a:pt x="473" y="81"/>
                  </a:cubicBezTo>
                  <a:cubicBezTo>
                    <a:pt x="473" y="81"/>
                    <a:pt x="473" y="81"/>
                    <a:pt x="472" y="80"/>
                  </a:cubicBezTo>
                  <a:cubicBezTo>
                    <a:pt x="469" y="68"/>
                    <a:pt x="465" y="55"/>
                    <a:pt x="462" y="43"/>
                  </a:cubicBezTo>
                  <a:cubicBezTo>
                    <a:pt x="456" y="41"/>
                    <a:pt x="454" y="43"/>
                    <a:pt x="452" y="48"/>
                  </a:cubicBezTo>
                  <a:cubicBezTo>
                    <a:pt x="449" y="59"/>
                    <a:pt x="446" y="70"/>
                    <a:pt x="442" y="82"/>
                  </a:cubicBezTo>
                  <a:cubicBezTo>
                    <a:pt x="438" y="68"/>
                    <a:pt x="435" y="55"/>
                    <a:pt x="431" y="43"/>
                  </a:cubicBezTo>
                  <a:cubicBezTo>
                    <a:pt x="428" y="43"/>
                    <a:pt x="426" y="43"/>
                    <a:pt x="423" y="43"/>
                  </a:cubicBezTo>
                  <a:cubicBezTo>
                    <a:pt x="428" y="59"/>
                    <a:pt x="432" y="76"/>
                    <a:pt x="437" y="92"/>
                  </a:cubicBezTo>
                  <a:cubicBezTo>
                    <a:pt x="445" y="93"/>
                    <a:pt x="445" y="93"/>
                    <a:pt x="448" y="85"/>
                  </a:cubicBezTo>
                  <a:cubicBezTo>
                    <a:pt x="451" y="75"/>
                    <a:pt x="454" y="65"/>
                    <a:pt x="457" y="54"/>
                  </a:cubicBezTo>
                  <a:cubicBezTo>
                    <a:pt x="461" y="66"/>
                    <a:pt x="464" y="77"/>
                    <a:pt x="467" y="88"/>
                  </a:cubicBezTo>
                  <a:close/>
                  <a:moveTo>
                    <a:pt x="361" y="19"/>
                  </a:moveTo>
                  <a:cubicBezTo>
                    <a:pt x="359" y="19"/>
                    <a:pt x="356" y="19"/>
                    <a:pt x="353" y="19"/>
                  </a:cubicBezTo>
                  <a:cubicBezTo>
                    <a:pt x="353" y="24"/>
                    <a:pt x="353" y="28"/>
                    <a:pt x="353" y="33"/>
                  </a:cubicBezTo>
                  <a:cubicBezTo>
                    <a:pt x="353" y="38"/>
                    <a:pt x="353" y="42"/>
                    <a:pt x="353" y="47"/>
                  </a:cubicBezTo>
                  <a:cubicBezTo>
                    <a:pt x="353" y="47"/>
                    <a:pt x="352" y="47"/>
                    <a:pt x="352" y="47"/>
                  </a:cubicBezTo>
                  <a:cubicBezTo>
                    <a:pt x="340" y="37"/>
                    <a:pt x="324" y="41"/>
                    <a:pt x="318" y="56"/>
                  </a:cubicBezTo>
                  <a:cubicBezTo>
                    <a:pt x="315" y="63"/>
                    <a:pt x="315" y="70"/>
                    <a:pt x="317" y="78"/>
                  </a:cubicBezTo>
                  <a:cubicBezTo>
                    <a:pt x="320" y="90"/>
                    <a:pt x="331" y="96"/>
                    <a:pt x="343" y="92"/>
                  </a:cubicBezTo>
                  <a:cubicBezTo>
                    <a:pt x="347" y="91"/>
                    <a:pt x="350" y="88"/>
                    <a:pt x="353" y="86"/>
                  </a:cubicBezTo>
                  <a:cubicBezTo>
                    <a:pt x="353" y="88"/>
                    <a:pt x="354" y="90"/>
                    <a:pt x="354" y="92"/>
                  </a:cubicBezTo>
                  <a:cubicBezTo>
                    <a:pt x="356" y="92"/>
                    <a:pt x="359" y="92"/>
                    <a:pt x="361" y="92"/>
                  </a:cubicBezTo>
                  <a:cubicBezTo>
                    <a:pt x="361" y="67"/>
                    <a:pt x="361" y="43"/>
                    <a:pt x="361" y="19"/>
                  </a:cubicBezTo>
                  <a:close/>
                  <a:moveTo>
                    <a:pt x="352" y="77"/>
                  </a:moveTo>
                  <a:cubicBezTo>
                    <a:pt x="350" y="83"/>
                    <a:pt x="344" y="86"/>
                    <a:pt x="338" y="86"/>
                  </a:cubicBezTo>
                  <a:cubicBezTo>
                    <a:pt x="332" y="86"/>
                    <a:pt x="327" y="82"/>
                    <a:pt x="325" y="76"/>
                  </a:cubicBezTo>
                  <a:cubicBezTo>
                    <a:pt x="323" y="70"/>
                    <a:pt x="324" y="64"/>
                    <a:pt x="326" y="58"/>
                  </a:cubicBezTo>
                  <a:cubicBezTo>
                    <a:pt x="328" y="51"/>
                    <a:pt x="335" y="47"/>
                    <a:pt x="342" y="48"/>
                  </a:cubicBezTo>
                  <a:cubicBezTo>
                    <a:pt x="349" y="50"/>
                    <a:pt x="353" y="55"/>
                    <a:pt x="353" y="63"/>
                  </a:cubicBezTo>
                  <a:cubicBezTo>
                    <a:pt x="353" y="64"/>
                    <a:pt x="353" y="65"/>
                    <a:pt x="353" y="66"/>
                  </a:cubicBezTo>
                  <a:cubicBezTo>
                    <a:pt x="354" y="66"/>
                    <a:pt x="354" y="66"/>
                    <a:pt x="354" y="66"/>
                  </a:cubicBezTo>
                  <a:cubicBezTo>
                    <a:pt x="353" y="70"/>
                    <a:pt x="353" y="74"/>
                    <a:pt x="352" y="77"/>
                  </a:cubicBezTo>
                  <a:close/>
                  <a:moveTo>
                    <a:pt x="804" y="53"/>
                  </a:moveTo>
                  <a:cubicBezTo>
                    <a:pt x="801" y="46"/>
                    <a:pt x="796" y="42"/>
                    <a:pt x="789" y="42"/>
                  </a:cubicBezTo>
                  <a:cubicBezTo>
                    <a:pt x="777" y="40"/>
                    <a:pt x="768" y="46"/>
                    <a:pt x="765" y="57"/>
                  </a:cubicBezTo>
                  <a:cubicBezTo>
                    <a:pt x="760" y="69"/>
                    <a:pt x="764" y="84"/>
                    <a:pt x="773" y="90"/>
                  </a:cubicBezTo>
                  <a:cubicBezTo>
                    <a:pt x="775" y="91"/>
                    <a:pt x="777" y="92"/>
                    <a:pt x="779" y="92"/>
                  </a:cubicBezTo>
                  <a:cubicBezTo>
                    <a:pt x="785" y="92"/>
                    <a:pt x="791" y="92"/>
                    <a:pt x="797" y="91"/>
                  </a:cubicBezTo>
                  <a:cubicBezTo>
                    <a:pt x="803" y="90"/>
                    <a:pt x="803" y="88"/>
                    <a:pt x="802" y="82"/>
                  </a:cubicBezTo>
                  <a:cubicBezTo>
                    <a:pt x="784" y="90"/>
                    <a:pt x="773" y="86"/>
                    <a:pt x="772" y="69"/>
                  </a:cubicBezTo>
                  <a:cubicBezTo>
                    <a:pt x="783" y="69"/>
                    <a:pt x="794" y="69"/>
                    <a:pt x="807" y="69"/>
                  </a:cubicBezTo>
                  <a:cubicBezTo>
                    <a:pt x="806" y="63"/>
                    <a:pt x="805" y="58"/>
                    <a:pt x="804" y="53"/>
                  </a:cubicBezTo>
                  <a:close/>
                  <a:moveTo>
                    <a:pt x="786" y="48"/>
                  </a:moveTo>
                  <a:cubicBezTo>
                    <a:pt x="793" y="49"/>
                    <a:pt x="797" y="52"/>
                    <a:pt x="798" y="62"/>
                  </a:cubicBezTo>
                  <a:cubicBezTo>
                    <a:pt x="789" y="62"/>
                    <a:pt x="781" y="62"/>
                    <a:pt x="772" y="62"/>
                  </a:cubicBezTo>
                  <a:cubicBezTo>
                    <a:pt x="772" y="55"/>
                    <a:pt x="779" y="48"/>
                    <a:pt x="786" y="48"/>
                  </a:cubicBezTo>
                  <a:close/>
                  <a:moveTo>
                    <a:pt x="404" y="42"/>
                  </a:moveTo>
                  <a:cubicBezTo>
                    <a:pt x="389" y="39"/>
                    <a:pt x="373" y="44"/>
                    <a:pt x="371" y="64"/>
                  </a:cubicBezTo>
                  <a:cubicBezTo>
                    <a:pt x="369" y="78"/>
                    <a:pt x="377" y="90"/>
                    <a:pt x="389" y="93"/>
                  </a:cubicBezTo>
                  <a:cubicBezTo>
                    <a:pt x="407" y="96"/>
                    <a:pt x="420" y="85"/>
                    <a:pt x="420" y="67"/>
                  </a:cubicBezTo>
                  <a:cubicBezTo>
                    <a:pt x="420" y="54"/>
                    <a:pt x="414" y="45"/>
                    <a:pt x="404" y="42"/>
                  </a:cubicBezTo>
                  <a:close/>
                  <a:moveTo>
                    <a:pt x="392" y="86"/>
                  </a:moveTo>
                  <a:cubicBezTo>
                    <a:pt x="391" y="86"/>
                    <a:pt x="391" y="86"/>
                    <a:pt x="390" y="85"/>
                  </a:cubicBezTo>
                  <a:cubicBezTo>
                    <a:pt x="382" y="83"/>
                    <a:pt x="377" y="72"/>
                    <a:pt x="380" y="60"/>
                  </a:cubicBezTo>
                  <a:cubicBezTo>
                    <a:pt x="383" y="51"/>
                    <a:pt x="391" y="46"/>
                    <a:pt x="400" y="49"/>
                  </a:cubicBezTo>
                  <a:cubicBezTo>
                    <a:pt x="408" y="51"/>
                    <a:pt x="411" y="57"/>
                    <a:pt x="411" y="68"/>
                  </a:cubicBezTo>
                  <a:cubicBezTo>
                    <a:pt x="411" y="81"/>
                    <a:pt x="404" y="88"/>
                    <a:pt x="392" y="86"/>
                  </a:cubicBezTo>
                  <a:close/>
                  <a:moveTo>
                    <a:pt x="660" y="77"/>
                  </a:moveTo>
                  <a:cubicBezTo>
                    <a:pt x="661" y="89"/>
                    <a:pt x="669" y="95"/>
                    <a:pt x="681" y="93"/>
                  </a:cubicBezTo>
                  <a:cubicBezTo>
                    <a:pt x="685" y="92"/>
                    <a:pt x="689" y="89"/>
                    <a:pt x="692" y="87"/>
                  </a:cubicBezTo>
                  <a:cubicBezTo>
                    <a:pt x="693" y="88"/>
                    <a:pt x="693" y="90"/>
                    <a:pt x="693" y="91"/>
                  </a:cubicBezTo>
                  <a:cubicBezTo>
                    <a:pt x="696" y="91"/>
                    <a:pt x="698" y="91"/>
                    <a:pt x="701" y="91"/>
                  </a:cubicBezTo>
                  <a:cubicBezTo>
                    <a:pt x="701" y="75"/>
                    <a:pt x="701" y="59"/>
                    <a:pt x="701" y="43"/>
                  </a:cubicBezTo>
                  <a:cubicBezTo>
                    <a:pt x="698" y="43"/>
                    <a:pt x="695" y="43"/>
                    <a:pt x="693" y="43"/>
                  </a:cubicBezTo>
                  <a:cubicBezTo>
                    <a:pt x="693" y="52"/>
                    <a:pt x="693" y="61"/>
                    <a:pt x="693" y="69"/>
                  </a:cubicBezTo>
                  <a:cubicBezTo>
                    <a:pt x="692" y="72"/>
                    <a:pt x="692" y="76"/>
                    <a:pt x="691" y="79"/>
                  </a:cubicBezTo>
                  <a:cubicBezTo>
                    <a:pt x="689" y="84"/>
                    <a:pt x="684" y="87"/>
                    <a:pt x="677" y="86"/>
                  </a:cubicBezTo>
                  <a:cubicBezTo>
                    <a:pt x="672" y="85"/>
                    <a:pt x="669" y="82"/>
                    <a:pt x="668" y="75"/>
                  </a:cubicBezTo>
                  <a:cubicBezTo>
                    <a:pt x="668" y="73"/>
                    <a:pt x="668" y="71"/>
                    <a:pt x="668" y="68"/>
                  </a:cubicBezTo>
                  <a:cubicBezTo>
                    <a:pt x="668" y="60"/>
                    <a:pt x="668" y="51"/>
                    <a:pt x="668" y="43"/>
                  </a:cubicBezTo>
                  <a:cubicBezTo>
                    <a:pt x="665" y="43"/>
                    <a:pt x="663" y="43"/>
                    <a:pt x="660" y="43"/>
                  </a:cubicBezTo>
                  <a:cubicBezTo>
                    <a:pt x="660" y="54"/>
                    <a:pt x="659" y="65"/>
                    <a:pt x="660" y="77"/>
                  </a:cubicBezTo>
                  <a:close/>
                  <a:moveTo>
                    <a:pt x="722" y="64"/>
                  </a:moveTo>
                  <a:cubicBezTo>
                    <a:pt x="722" y="61"/>
                    <a:pt x="723" y="59"/>
                    <a:pt x="724" y="56"/>
                  </a:cubicBezTo>
                  <a:cubicBezTo>
                    <a:pt x="726" y="51"/>
                    <a:pt x="732" y="48"/>
                    <a:pt x="737" y="48"/>
                  </a:cubicBezTo>
                  <a:cubicBezTo>
                    <a:pt x="742" y="49"/>
                    <a:pt x="746" y="53"/>
                    <a:pt x="746" y="59"/>
                  </a:cubicBezTo>
                  <a:cubicBezTo>
                    <a:pt x="747" y="64"/>
                    <a:pt x="747" y="68"/>
                    <a:pt x="747" y="72"/>
                  </a:cubicBezTo>
                  <a:cubicBezTo>
                    <a:pt x="747" y="78"/>
                    <a:pt x="747" y="85"/>
                    <a:pt x="747" y="91"/>
                  </a:cubicBezTo>
                  <a:cubicBezTo>
                    <a:pt x="750" y="91"/>
                    <a:pt x="752" y="91"/>
                    <a:pt x="755" y="91"/>
                  </a:cubicBezTo>
                  <a:cubicBezTo>
                    <a:pt x="755" y="86"/>
                    <a:pt x="755" y="80"/>
                    <a:pt x="755" y="74"/>
                  </a:cubicBezTo>
                  <a:cubicBezTo>
                    <a:pt x="755" y="67"/>
                    <a:pt x="755" y="61"/>
                    <a:pt x="754" y="54"/>
                  </a:cubicBezTo>
                  <a:cubicBezTo>
                    <a:pt x="752" y="46"/>
                    <a:pt x="747" y="42"/>
                    <a:pt x="738" y="41"/>
                  </a:cubicBezTo>
                  <a:cubicBezTo>
                    <a:pt x="732" y="41"/>
                    <a:pt x="727" y="44"/>
                    <a:pt x="722" y="49"/>
                  </a:cubicBezTo>
                  <a:cubicBezTo>
                    <a:pt x="722" y="47"/>
                    <a:pt x="722" y="45"/>
                    <a:pt x="722" y="43"/>
                  </a:cubicBezTo>
                  <a:cubicBezTo>
                    <a:pt x="719" y="43"/>
                    <a:pt x="717" y="43"/>
                    <a:pt x="714" y="43"/>
                  </a:cubicBezTo>
                  <a:cubicBezTo>
                    <a:pt x="714" y="59"/>
                    <a:pt x="714" y="75"/>
                    <a:pt x="714" y="91"/>
                  </a:cubicBezTo>
                  <a:cubicBezTo>
                    <a:pt x="717" y="91"/>
                    <a:pt x="719" y="91"/>
                    <a:pt x="722" y="91"/>
                  </a:cubicBezTo>
                  <a:cubicBezTo>
                    <a:pt x="722" y="82"/>
                    <a:pt x="722" y="73"/>
                    <a:pt x="722" y="64"/>
                  </a:cubicBezTo>
                  <a:close/>
                  <a:moveTo>
                    <a:pt x="585" y="91"/>
                  </a:moveTo>
                  <a:cubicBezTo>
                    <a:pt x="585" y="82"/>
                    <a:pt x="585" y="73"/>
                    <a:pt x="586" y="65"/>
                  </a:cubicBezTo>
                  <a:cubicBezTo>
                    <a:pt x="586" y="61"/>
                    <a:pt x="587" y="56"/>
                    <a:pt x="589" y="53"/>
                  </a:cubicBezTo>
                  <a:cubicBezTo>
                    <a:pt x="592" y="49"/>
                    <a:pt x="597" y="48"/>
                    <a:pt x="602" y="49"/>
                  </a:cubicBezTo>
                  <a:cubicBezTo>
                    <a:pt x="607" y="50"/>
                    <a:pt x="609" y="53"/>
                    <a:pt x="610" y="58"/>
                  </a:cubicBezTo>
                  <a:cubicBezTo>
                    <a:pt x="610" y="61"/>
                    <a:pt x="610" y="64"/>
                    <a:pt x="610" y="66"/>
                  </a:cubicBezTo>
                  <a:cubicBezTo>
                    <a:pt x="610" y="75"/>
                    <a:pt x="610" y="83"/>
                    <a:pt x="610" y="91"/>
                  </a:cubicBezTo>
                  <a:cubicBezTo>
                    <a:pt x="613" y="91"/>
                    <a:pt x="616" y="91"/>
                    <a:pt x="618" y="91"/>
                  </a:cubicBezTo>
                  <a:cubicBezTo>
                    <a:pt x="618" y="79"/>
                    <a:pt x="618" y="67"/>
                    <a:pt x="617" y="55"/>
                  </a:cubicBezTo>
                  <a:cubicBezTo>
                    <a:pt x="617" y="46"/>
                    <a:pt x="611" y="42"/>
                    <a:pt x="601" y="41"/>
                  </a:cubicBezTo>
                  <a:cubicBezTo>
                    <a:pt x="595" y="41"/>
                    <a:pt x="590" y="44"/>
                    <a:pt x="586" y="49"/>
                  </a:cubicBezTo>
                  <a:cubicBezTo>
                    <a:pt x="585" y="47"/>
                    <a:pt x="585" y="45"/>
                    <a:pt x="585" y="43"/>
                  </a:cubicBezTo>
                  <a:cubicBezTo>
                    <a:pt x="582" y="43"/>
                    <a:pt x="580" y="43"/>
                    <a:pt x="577" y="43"/>
                  </a:cubicBezTo>
                  <a:cubicBezTo>
                    <a:pt x="577" y="59"/>
                    <a:pt x="577" y="75"/>
                    <a:pt x="577" y="91"/>
                  </a:cubicBezTo>
                  <a:cubicBezTo>
                    <a:pt x="580" y="91"/>
                    <a:pt x="583" y="91"/>
                    <a:pt x="585" y="91"/>
                  </a:cubicBezTo>
                  <a:close/>
                  <a:moveTo>
                    <a:pt x="266" y="92"/>
                  </a:moveTo>
                  <a:cubicBezTo>
                    <a:pt x="269" y="92"/>
                    <a:pt x="271" y="92"/>
                    <a:pt x="274" y="92"/>
                  </a:cubicBezTo>
                  <a:cubicBezTo>
                    <a:pt x="274" y="89"/>
                    <a:pt x="274" y="87"/>
                    <a:pt x="274" y="85"/>
                  </a:cubicBezTo>
                  <a:cubicBezTo>
                    <a:pt x="274" y="77"/>
                    <a:pt x="274" y="69"/>
                    <a:pt x="274" y="62"/>
                  </a:cubicBezTo>
                  <a:cubicBezTo>
                    <a:pt x="274" y="54"/>
                    <a:pt x="280" y="48"/>
                    <a:pt x="287" y="48"/>
                  </a:cubicBezTo>
                  <a:cubicBezTo>
                    <a:pt x="294" y="48"/>
                    <a:pt x="297" y="52"/>
                    <a:pt x="298" y="60"/>
                  </a:cubicBezTo>
                  <a:cubicBezTo>
                    <a:pt x="299" y="66"/>
                    <a:pt x="299" y="72"/>
                    <a:pt x="299" y="78"/>
                  </a:cubicBezTo>
                  <a:cubicBezTo>
                    <a:pt x="299" y="82"/>
                    <a:pt x="299" y="87"/>
                    <a:pt x="299" y="92"/>
                  </a:cubicBezTo>
                  <a:cubicBezTo>
                    <a:pt x="302" y="92"/>
                    <a:pt x="304" y="92"/>
                    <a:pt x="307" y="92"/>
                  </a:cubicBezTo>
                  <a:cubicBezTo>
                    <a:pt x="307" y="82"/>
                    <a:pt x="307" y="72"/>
                    <a:pt x="307" y="63"/>
                  </a:cubicBezTo>
                  <a:cubicBezTo>
                    <a:pt x="307" y="61"/>
                    <a:pt x="307" y="59"/>
                    <a:pt x="306" y="57"/>
                  </a:cubicBezTo>
                  <a:cubicBezTo>
                    <a:pt x="305" y="46"/>
                    <a:pt x="298" y="39"/>
                    <a:pt x="287" y="42"/>
                  </a:cubicBezTo>
                  <a:cubicBezTo>
                    <a:pt x="282" y="43"/>
                    <a:pt x="278" y="46"/>
                    <a:pt x="274" y="48"/>
                  </a:cubicBezTo>
                  <a:cubicBezTo>
                    <a:pt x="274" y="47"/>
                    <a:pt x="274" y="45"/>
                    <a:pt x="274" y="43"/>
                  </a:cubicBezTo>
                  <a:cubicBezTo>
                    <a:pt x="271" y="43"/>
                    <a:pt x="269" y="43"/>
                    <a:pt x="266" y="43"/>
                  </a:cubicBezTo>
                  <a:cubicBezTo>
                    <a:pt x="266" y="59"/>
                    <a:pt x="266" y="75"/>
                    <a:pt x="266" y="92"/>
                  </a:cubicBezTo>
                  <a:close/>
                  <a:moveTo>
                    <a:pt x="515" y="41"/>
                  </a:moveTo>
                  <a:cubicBezTo>
                    <a:pt x="513" y="41"/>
                    <a:pt x="512" y="41"/>
                    <a:pt x="510" y="41"/>
                  </a:cubicBezTo>
                  <a:cubicBezTo>
                    <a:pt x="502" y="42"/>
                    <a:pt x="496" y="47"/>
                    <a:pt x="495" y="54"/>
                  </a:cubicBezTo>
                  <a:cubicBezTo>
                    <a:pt x="494" y="60"/>
                    <a:pt x="497" y="66"/>
                    <a:pt x="505" y="69"/>
                  </a:cubicBezTo>
                  <a:cubicBezTo>
                    <a:pt x="508" y="71"/>
                    <a:pt x="512" y="72"/>
                    <a:pt x="514" y="74"/>
                  </a:cubicBezTo>
                  <a:cubicBezTo>
                    <a:pt x="516" y="76"/>
                    <a:pt x="517" y="79"/>
                    <a:pt x="517" y="81"/>
                  </a:cubicBezTo>
                  <a:cubicBezTo>
                    <a:pt x="516" y="83"/>
                    <a:pt x="514" y="85"/>
                    <a:pt x="512" y="86"/>
                  </a:cubicBezTo>
                  <a:cubicBezTo>
                    <a:pt x="510" y="86"/>
                    <a:pt x="507" y="86"/>
                    <a:pt x="505" y="86"/>
                  </a:cubicBezTo>
                  <a:cubicBezTo>
                    <a:pt x="502" y="85"/>
                    <a:pt x="498" y="84"/>
                    <a:pt x="495" y="82"/>
                  </a:cubicBezTo>
                  <a:cubicBezTo>
                    <a:pt x="494" y="91"/>
                    <a:pt x="495" y="92"/>
                    <a:pt x="503" y="93"/>
                  </a:cubicBezTo>
                  <a:cubicBezTo>
                    <a:pt x="507" y="93"/>
                    <a:pt x="512" y="93"/>
                    <a:pt x="515" y="92"/>
                  </a:cubicBezTo>
                  <a:cubicBezTo>
                    <a:pt x="521" y="90"/>
                    <a:pt x="524" y="86"/>
                    <a:pt x="525" y="81"/>
                  </a:cubicBezTo>
                  <a:cubicBezTo>
                    <a:pt x="526" y="74"/>
                    <a:pt x="524" y="70"/>
                    <a:pt x="518" y="67"/>
                  </a:cubicBezTo>
                  <a:cubicBezTo>
                    <a:pt x="515" y="65"/>
                    <a:pt x="511" y="63"/>
                    <a:pt x="508" y="62"/>
                  </a:cubicBezTo>
                  <a:cubicBezTo>
                    <a:pt x="504" y="60"/>
                    <a:pt x="503" y="57"/>
                    <a:pt x="504" y="53"/>
                  </a:cubicBezTo>
                  <a:cubicBezTo>
                    <a:pt x="504" y="50"/>
                    <a:pt x="507" y="48"/>
                    <a:pt x="511" y="48"/>
                  </a:cubicBezTo>
                  <a:cubicBezTo>
                    <a:pt x="515" y="49"/>
                    <a:pt x="519" y="50"/>
                    <a:pt x="523" y="50"/>
                  </a:cubicBezTo>
                  <a:cubicBezTo>
                    <a:pt x="523" y="43"/>
                    <a:pt x="523" y="42"/>
                    <a:pt x="515" y="41"/>
                  </a:cubicBezTo>
                  <a:close/>
                  <a:moveTo>
                    <a:pt x="642" y="81"/>
                  </a:moveTo>
                  <a:cubicBezTo>
                    <a:pt x="641" y="70"/>
                    <a:pt x="641" y="60"/>
                    <a:pt x="641" y="49"/>
                  </a:cubicBezTo>
                  <a:cubicBezTo>
                    <a:pt x="645" y="49"/>
                    <a:pt x="649" y="49"/>
                    <a:pt x="653" y="49"/>
                  </a:cubicBezTo>
                  <a:cubicBezTo>
                    <a:pt x="653" y="47"/>
                    <a:pt x="653" y="45"/>
                    <a:pt x="653" y="42"/>
                  </a:cubicBezTo>
                  <a:cubicBezTo>
                    <a:pt x="649" y="42"/>
                    <a:pt x="645" y="42"/>
                    <a:pt x="641" y="42"/>
                  </a:cubicBezTo>
                  <a:cubicBezTo>
                    <a:pt x="641" y="38"/>
                    <a:pt x="641" y="33"/>
                    <a:pt x="641" y="29"/>
                  </a:cubicBezTo>
                  <a:cubicBezTo>
                    <a:pt x="629" y="28"/>
                    <a:pt x="634" y="37"/>
                    <a:pt x="632" y="42"/>
                  </a:cubicBezTo>
                  <a:cubicBezTo>
                    <a:pt x="630" y="42"/>
                    <a:pt x="627" y="43"/>
                    <a:pt x="625" y="43"/>
                  </a:cubicBezTo>
                  <a:cubicBezTo>
                    <a:pt x="625" y="45"/>
                    <a:pt x="625" y="47"/>
                    <a:pt x="625" y="49"/>
                  </a:cubicBezTo>
                  <a:cubicBezTo>
                    <a:pt x="627" y="49"/>
                    <a:pt x="630" y="49"/>
                    <a:pt x="633" y="50"/>
                  </a:cubicBezTo>
                  <a:cubicBezTo>
                    <a:pt x="633" y="51"/>
                    <a:pt x="633" y="53"/>
                    <a:pt x="633" y="55"/>
                  </a:cubicBezTo>
                  <a:cubicBezTo>
                    <a:pt x="633" y="63"/>
                    <a:pt x="633" y="72"/>
                    <a:pt x="633" y="80"/>
                  </a:cubicBezTo>
                  <a:cubicBezTo>
                    <a:pt x="633" y="89"/>
                    <a:pt x="638" y="93"/>
                    <a:pt x="647" y="93"/>
                  </a:cubicBezTo>
                  <a:cubicBezTo>
                    <a:pt x="653" y="93"/>
                    <a:pt x="654" y="92"/>
                    <a:pt x="653" y="85"/>
                  </a:cubicBezTo>
                  <a:cubicBezTo>
                    <a:pt x="646" y="87"/>
                    <a:pt x="642" y="86"/>
                    <a:pt x="642" y="81"/>
                  </a:cubicBezTo>
                  <a:close/>
                  <a:moveTo>
                    <a:pt x="563" y="91"/>
                  </a:moveTo>
                  <a:cubicBezTo>
                    <a:pt x="563" y="69"/>
                    <a:pt x="563" y="46"/>
                    <a:pt x="563" y="23"/>
                  </a:cubicBezTo>
                  <a:cubicBezTo>
                    <a:pt x="560" y="23"/>
                    <a:pt x="557" y="23"/>
                    <a:pt x="555" y="23"/>
                  </a:cubicBezTo>
                  <a:cubicBezTo>
                    <a:pt x="555" y="46"/>
                    <a:pt x="555" y="69"/>
                    <a:pt x="555" y="91"/>
                  </a:cubicBezTo>
                  <a:cubicBezTo>
                    <a:pt x="558" y="91"/>
                    <a:pt x="560" y="91"/>
                    <a:pt x="563" y="91"/>
                  </a:cubicBezTo>
                  <a:close/>
                  <a:moveTo>
                    <a:pt x="246" y="92"/>
                  </a:moveTo>
                  <a:cubicBezTo>
                    <a:pt x="249" y="92"/>
                    <a:pt x="251" y="92"/>
                    <a:pt x="253" y="92"/>
                  </a:cubicBezTo>
                  <a:cubicBezTo>
                    <a:pt x="253" y="75"/>
                    <a:pt x="253" y="59"/>
                    <a:pt x="253" y="43"/>
                  </a:cubicBezTo>
                  <a:cubicBezTo>
                    <a:pt x="251" y="43"/>
                    <a:pt x="249" y="43"/>
                    <a:pt x="246" y="43"/>
                  </a:cubicBezTo>
                  <a:cubicBezTo>
                    <a:pt x="246" y="59"/>
                    <a:pt x="246" y="76"/>
                    <a:pt x="246" y="92"/>
                  </a:cubicBezTo>
                  <a:close/>
                  <a:moveTo>
                    <a:pt x="251" y="32"/>
                  </a:moveTo>
                  <a:cubicBezTo>
                    <a:pt x="252" y="30"/>
                    <a:pt x="254" y="29"/>
                    <a:pt x="255" y="27"/>
                  </a:cubicBezTo>
                  <a:cubicBezTo>
                    <a:pt x="256" y="23"/>
                    <a:pt x="253" y="21"/>
                    <a:pt x="250" y="21"/>
                  </a:cubicBezTo>
                  <a:cubicBezTo>
                    <a:pt x="247" y="21"/>
                    <a:pt x="244" y="23"/>
                    <a:pt x="245" y="26"/>
                  </a:cubicBezTo>
                  <a:cubicBezTo>
                    <a:pt x="245" y="28"/>
                    <a:pt x="247" y="30"/>
                    <a:pt x="248" y="32"/>
                  </a:cubicBezTo>
                  <a:cubicBezTo>
                    <a:pt x="249" y="32"/>
                    <a:pt x="250" y="32"/>
                    <a:pt x="251" y="32"/>
                  </a:cubicBezTo>
                  <a:close/>
                </a:path>
              </a:pathLst>
            </a:custGeom>
            <a:solidFill>
              <a:srgbClr val="FFFFFF"/>
            </a:solidFill>
            <a:ln>
              <a:noFill/>
            </a:ln>
          </p:spPr>
          <p:txBody>
            <a:bodyPr vert="horz" wrap="square" lIns="87857" tIns="43929" rIns="87857" bIns="43929" numCol="1" anchor="t" anchorCtr="0" compatLnSpc="1">
              <a:prstTxWarp prst="textNoShape">
                <a:avLst/>
              </a:prstTxWarp>
            </a:bodyPr>
            <a:lstStyle/>
            <a:p>
              <a:pPr defTabSz="896085"/>
              <a:endParaRPr lang="en-US" sz="1729">
                <a:solidFill>
                  <a:srgbClr val="505050"/>
                </a:solidFill>
              </a:endParaRPr>
            </a:p>
          </p:txBody>
        </p:sp>
      </p:grpSp>
      <p:sp>
        <p:nvSpPr>
          <p:cNvPr id="247" name="TextBox 246"/>
          <p:cNvSpPr txBox="1"/>
          <p:nvPr/>
        </p:nvSpPr>
        <p:spPr>
          <a:xfrm>
            <a:off x="10130727" y="2273673"/>
            <a:ext cx="2064977" cy="162890"/>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solidFill>
                  <a:schemeClr val="bg1"/>
                </a:solidFill>
              </a:rPr>
              <a:t>3rd party clouds/hosting</a:t>
            </a:r>
          </a:p>
        </p:txBody>
      </p:sp>
      <p:grpSp>
        <p:nvGrpSpPr>
          <p:cNvPr id="257" name="Group 256"/>
          <p:cNvGrpSpPr/>
          <p:nvPr/>
        </p:nvGrpSpPr>
        <p:grpSpPr>
          <a:xfrm>
            <a:off x="7866497" y="1619894"/>
            <a:ext cx="694811" cy="493635"/>
            <a:chOff x="5543178" y="2749845"/>
            <a:chExt cx="1350118" cy="1163895"/>
          </a:xfrm>
        </p:grpSpPr>
        <p:sp>
          <p:nvSpPr>
            <p:cNvPr id="258" name="Isosceles Triangle 257"/>
            <p:cNvSpPr/>
            <p:nvPr/>
          </p:nvSpPr>
          <p:spPr bwMode="auto">
            <a:xfrm>
              <a:off x="5543178" y="2749845"/>
              <a:ext cx="1350118" cy="1163895"/>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59" name="Group 4"/>
            <p:cNvGrpSpPr>
              <a:grpSpLocks noChangeAspect="1"/>
            </p:cNvGrpSpPr>
            <p:nvPr/>
          </p:nvGrpSpPr>
          <p:grpSpPr bwMode="auto">
            <a:xfrm>
              <a:off x="5825237" y="3094530"/>
              <a:ext cx="783475" cy="778536"/>
              <a:chOff x="3125" y="1415"/>
              <a:chExt cx="1586" cy="1576"/>
            </a:xfrm>
            <a:solidFill>
              <a:schemeClr val="tx2"/>
            </a:solidFill>
          </p:grpSpPr>
          <p:sp>
            <p:nvSpPr>
              <p:cNvPr id="260" name="Freeform 5"/>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1" name="Freeform 6"/>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2" name="Freeform 7"/>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sp>
        <p:nvSpPr>
          <p:cNvPr id="263" name="Rectangle 262"/>
          <p:cNvSpPr>
            <a:spLocks noChangeAspect="1"/>
          </p:cNvSpPr>
          <p:nvPr/>
        </p:nvSpPr>
        <p:spPr>
          <a:xfrm>
            <a:off x="7616915" y="2121116"/>
            <a:ext cx="1314188" cy="605102"/>
          </a:xfrm>
          <a:prstGeom prst="rect">
            <a:avLst/>
          </a:prstGeom>
        </p:spPr>
        <p:txBody>
          <a:bodyPr wrap="square">
            <a:spAutoFit/>
          </a:bodyPr>
          <a:lstStyle/>
          <a:p>
            <a:pPr defTabSz="914093"/>
            <a:r>
              <a:rPr lang="en-US" sz="1960" kern="0" dirty="0">
                <a:solidFill>
                  <a:schemeClr val="bg1"/>
                </a:solidFill>
                <a:cs typeface="Arial" panose="020B0604020202020204" pitchFamily="34" charset="0"/>
              </a:rPr>
              <a:t> </a:t>
            </a:r>
            <a:r>
              <a:rPr lang="en-US" sz="1372" kern="0" dirty="0">
                <a:solidFill>
                  <a:schemeClr val="bg1"/>
                </a:solidFill>
                <a:cs typeface="Arial" panose="020B0604020202020204" pitchFamily="34" charset="0"/>
              </a:rPr>
              <a:t>Microsoft Azure AD</a:t>
            </a:r>
            <a:endParaRPr lang="en-US" sz="1372" dirty="0">
              <a:solidFill>
                <a:schemeClr val="bg1"/>
              </a:solidFill>
            </a:endParaRPr>
          </a:p>
        </p:txBody>
      </p:sp>
      <p:grpSp>
        <p:nvGrpSpPr>
          <p:cNvPr id="265" name="Group 264"/>
          <p:cNvGrpSpPr>
            <a:grpSpLocks noChangeAspect="1"/>
          </p:cNvGrpSpPr>
          <p:nvPr/>
        </p:nvGrpSpPr>
        <p:grpSpPr>
          <a:xfrm>
            <a:off x="5301003" y="4952999"/>
            <a:ext cx="3906065" cy="1777687"/>
            <a:chOff x="820718" y="2275055"/>
            <a:chExt cx="4727050" cy="1892927"/>
          </a:xfrm>
        </p:grpSpPr>
        <p:sp>
          <p:nvSpPr>
            <p:cNvPr id="296" name="Rectangle 295"/>
            <p:cNvSpPr/>
            <p:nvPr/>
          </p:nvSpPr>
          <p:spPr bwMode="auto">
            <a:xfrm>
              <a:off x="3154240" y="2275055"/>
              <a:ext cx="2393528" cy="1447846"/>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67" name="Group 3"/>
            <p:cNvGrpSpPr>
              <a:grpSpLocks noChangeAspect="1"/>
            </p:cNvGrpSpPr>
            <p:nvPr/>
          </p:nvGrpSpPr>
          <p:grpSpPr>
            <a:xfrm>
              <a:off x="820718" y="2771308"/>
              <a:ext cx="1663723" cy="1396674"/>
              <a:chOff x="5168302" y="3917505"/>
              <a:chExt cx="2195536" cy="1843122"/>
            </a:xfrm>
          </p:grpSpPr>
          <p:sp>
            <p:nvSpPr>
              <p:cNvPr id="268" name="Round Same Side Corner Rectangle 4"/>
              <p:cNvSpPr/>
              <p:nvPr>
                <p:custDataLst>
                  <p:tags r:id="rId1"/>
                </p:custDataLst>
              </p:nvPr>
            </p:nvSpPr>
            <p:spPr bwMode="auto">
              <a:xfrm rot="10800000">
                <a:off x="5168302" y="3917505"/>
                <a:ext cx="2195536" cy="1843122"/>
              </a:xfrm>
              <a:prstGeom prst="round2SameRect">
                <a:avLst>
                  <a:gd name="adj1" fmla="val 0"/>
                  <a:gd name="adj2" fmla="val 0"/>
                </a:avLst>
              </a:prstGeom>
              <a:noFill/>
              <a:ln w="19050" cap="flat" cmpd="sng" algn="ctr">
                <a:noFill/>
                <a:prstDash val="solid"/>
                <a:headEnd type="none" w="med" len="med"/>
                <a:tailEnd type="none" w="med" len="med"/>
              </a:ln>
              <a:effectLst/>
            </p:spPr>
            <p:txBody>
              <a:bodyPr vert="horz" wrap="square" lIns="111841" tIns="55919" rIns="111841" bIns="55919" numCol="1" rtlCol="0" anchor="ctr" anchorCtr="0" compatLnSpc="1">
                <a:prstTxWarp prst="textNoShape">
                  <a:avLst/>
                </a:prstTxWarp>
              </a:bodyPr>
              <a:lstStyle/>
              <a:p>
                <a:pPr algn="ctr" defTabSz="1118033" fontAlgn="base">
                  <a:spcBef>
                    <a:spcPct val="0"/>
                  </a:spcBef>
                  <a:spcAft>
                    <a:spcPct val="0"/>
                  </a:spcAft>
                  <a:defRPr/>
                </a:pPr>
                <a:endParaRPr lang="en-US" sz="2752" kern="0" dirty="0">
                  <a:solidFill>
                    <a:srgbClr val="505050"/>
                  </a:solidFill>
                </a:endParaRPr>
              </a:p>
            </p:txBody>
          </p:sp>
          <p:grpSp>
            <p:nvGrpSpPr>
              <p:cNvPr id="270" name="Group 8"/>
              <p:cNvGrpSpPr/>
              <p:nvPr/>
            </p:nvGrpSpPr>
            <p:grpSpPr>
              <a:xfrm>
                <a:off x="6132427" y="4348831"/>
                <a:ext cx="248013" cy="405722"/>
                <a:chOff x="2206989" y="4938392"/>
                <a:chExt cx="231983" cy="399928"/>
              </a:xfrm>
            </p:grpSpPr>
            <p:sp>
              <p:nvSpPr>
                <p:cNvPr id="283" name="Arc 26"/>
                <p:cNvSpPr/>
                <p:nvPr/>
              </p:nvSpPr>
              <p:spPr>
                <a:xfrm rot="5012506">
                  <a:off x="2200463"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4" name="Arc 29"/>
                <p:cNvSpPr/>
                <p:nvPr/>
              </p:nvSpPr>
              <p:spPr>
                <a:xfrm rot="16587494" flipH="1">
                  <a:off x="2252986"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5" name="Arc 30"/>
                <p:cNvSpPr/>
                <p:nvPr/>
              </p:nvSpPr>
              <p:spPr>
                <a:xfrm rot="7395384">
                  <a:off x="2218960" y="4926421"/>
                  <a:ext cx="150756" cy="174698"/>
                </a:xfrm>
                <a:prstGeom prst="arc">
                  <a:avLst>
                    <a:gd name="adj1" fmla="val 16200000"/>
                    <a:gd name="adj2" fmla="val 21459126"/>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cxnSp>
              <p:nvCxnSpPr>
                <p:cNvPr id="286" name="Straight Connector 33"/>
                <p:cNvCxnSpPr/>
                <p:nvPr/>
              </p:nvCxnSpPr>
              <p:spPr>
                <a:xfrm>
                  <a:off x="2247429" y="5077335"/>
                  <a:ext cx="0" cy="239757"/>
                </a:xfrm>
                <a:prstGeom prst="line">
                  <a:avLst/>
                </a:prstGeom>
                <a:noFill/>
                <a:ln w="9525" cap="flat" cmpd="sng" algn="ctr">
                  <a:noFill/>
                  <a:prstDash val="solid"/>
                </a:ln>
                <a:effectLst/>
              </p:spPr>
            </p:cxnSp>
            <p:cxnSp>
              <p:nvCxnSpPr>
                <p:cNvPr id="288" name="Straight Connector 36"/>
                <p:cNvCxnSpPr/>
                <p:nvPr/>
              </p:nvCxnSpPr>
              <p:spPr>
                <a:xfrm>
                  <a:off x="2396995" y="5077355"/>
                  <a:ext cx="0" cy="239755"/>
                </a:xfrm>
                <a:prstGeom prst="line">
                  <a:avLst/>
                </a:prstGeom>
                <a:noFill/>
                <a:ln w="9525" cap="flat" cmpd="sng" algn="ctr">
                  <a:noFill/>
                  <a:prstDash val="solid"/>
                </a:ln>
                <a:effectLst/>
              </p:spPr>
            </p:cxnSp>
          </p:grpSp>
        </p:grpSp>
      </p:grpSp>
      <p:sp>
        <p:nvSpPr>
          <p:cNvPr id="311" name="Freeform 310"/>
          <p:cNvSpPr/>
          <p:nvPr/>
        </p:nvSpPr>
        <p:spPr bwMode="auto">
          <a:xfrm rot="19083974">
            <a:off x="6751330" y="3091228"/>
            <a:ext cx="1389788" cy="1488555"/>
          </a:xfrm>
          <a:custGeom>
            <a:avLst/>
            <a:gdLst>
              <a:gd name="connsiteX0" fmla="*/ 0 w 581025"/>
              <a:gd name="connsiteY0" fmla="*/ 1200150 h 1200150"/>
              <a:gd name="connsiteX1" fmla="*/ 581025 w 581025"/>
              <a:gd name="connsiteY1" fmla="*/ 0 h 1200150"/>
            </a:gdLst>
            <a:ahLst/>
            <a:cxnLst>
              <a:cxn ang="0">
                <a:pos x="connsiteX0" y="connsiteY0"/>
              </a:cxn>
              <a:cxn ang="0">
                <a:pos x="connsiteX1" y="connsiteY1"/>
              </a:cxn>
            </a:cxnLst>
            <a:rect l="l" t="t" r="r" b="b"/>
            <a:pathLst>
              <a:path w="581025" h="1200150">
                <a:moveTo>
                  <a:pt x="0" y="1200150"/>
                </a:moveTo>
                <a:lnTo>
                  <a:pt x="581025" y="0"/>
                </a:lnTo>
              </a:path>
            </a:pathLst>
          </a:custGeom>
          <a:noFill/>
          <a:ln w="57150" cap="rnd">
            <a:solidFill>
              <a:schemeClr val="accent2">
                <a:lumMod val="40000"/>
                <a:lumOff val="60000"/>
              </a:schemeClr>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314" name="Group 313"/>
          <p:cNvGrpSpPr/>
          <p:nvPr/>
        </p:nvGrpSpPr>
        <p:grpSpPr>
          <a:xfrm>
            <a:off x="7389812" y="5110366"/>
            <a:ext cx="1727951" cy="1119424"/>
            <a:chOff x="4362450" y="3817938"/>
            <a:chExt cx="4495800" cy="2544763"/>
          </a:xfrm>
        </p:grpSpPr>
        <p:sp>
          <p:nvSpPr>
            <p:cNvPr id="315" name="Freeform 102"/>
            <p:cNvSpPr>
              <a:spLocks/>
            </p:cNvSpPr>
            <p:nvPr/>
          </p:nvSpPr>
          <p:spPr bwMode="auto">
            <a:xfrm>
              <a:off x="5302250"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0 w 930"/>
                <a:gd name="T13" fmla="*/ 0 h 786"/>
                <a:gd name="T14" fmla="*/ 180 w 930"/>
                <a:gd name="T15" fmla="*/ 134 h 786"/>
                <a:gd name="T16" fmla="*/ 0 w 930"/>
                <a:gd name="T17" fmla="*/ 134 h 786"/>
                <a:gd name="T18" fmla="*/ 0 w 930"/>
                <a:gd name="T19" fmla="*/ 166 h 786"/>
                <a:gd name="T20" fmla="*/ 42 w 930"/>
                <a:gd name="T21" fmla="*/ 166 h 786"/>
                <a:gd name="T22" fmla="*/ 42 w 930"/>
                <a:gd name="T23" fmla="*/ 786 h 786"/>
                <a:gd name="T24" fmla="*/ 887 w 930"/>
                <a:gd name="T25" fmla="*/ 786 h 786"/>
                <a:gd name="T26" fmla="*/ 887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0" y="0"/>
                  </a:lnTo>
                  <a:lnTo>
                    <a:pt x="180" y="134"/>
                  </a:lnTo>
                  <a:lnTo>
                    <a:pt x="0" y="134"/>
                  </a:lnTo>
                  <a:lnTo>
                    <a:pt x="0" y="166"/>
                  </a:lnTo>
                  <a:lnTo>
                    <a:pt x="42" y="166"/>
                  </a:lnTo>
                  <a:lnTo>
                    <a:pt x="42" y="786"/>
                  </a:lnTo>
                  <a:lnTo>
                    <a:pt x="887" y="786"/>
                  </a:lnTo>
                  <a:lnTo>
                    <a:pt x="887"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6" name="Freeform 103"/>
            <p:cNvSpPr>
              <a:spLocks/>
            </p:cNvSpPr>
            <p:nvPr/>
          </p:nvSpPr>
          <p:spPr bwMode="auto">
            <a:xfrm>
              <a:off x="6078537"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4 w 930"/>
                <a:gd name="T13" fmla="*/ 0 h 786"/>
                <a:gd name="T14" fmla="*/ 184 w 930"/>
                <a:gd name="T15" fmla="*/ 134 h 786"/>
                <a:gd name="T16" fmla="*/ 0 w 930"/>
                <a:gd name="T17" fmla="*/ 134 h 786"/>
                <a:gd name="T18" fmla="*/ 0 w 930"/>
                <a:gd name="T19" fmla="*/ 166 h 786"/>
                <a:gd name="T20" fmla="*/ 43 w 930"/>
                <a:gd name="T21" fmla="*/ 166 h 786"/>
                <a:gd name="T22" fmla="*/ 43 w 930"/>
                <a:gd name="T23" fmla="*/ 786 h 786"/>
                <a:gd name="T24" fmla="*/ 888 w 930"/>
                <a:gd name="T25" fmla="*/ 786 h 786"/>
                <a:gd name="T26" fmla="*/ 888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4" y="0"/>
                  </a:lnTo>
                  <a:lnTo>
                    <a:pt x="184" y="134"/>
                  </a:lnTo>
                  <a:lnTo>
                    <a:pt x="0" y="134"/>
                  </a:lnTo>
                  <a:lnTo>
                    <a:pt x="0" y="166"/>
                  </a:lnTo>
                  <a:lnTo>
                    <a:pt x="43" y="166"/>
                  </a:lnTo>
                  <a:lnTo>
                    <a:pt x="43" y="786"/>
                  </a:lnTo>
                  <a:lnTo>
                    <a:pt x="888" y="786"/>
                  </a:lnTo>
                  <a:lnTo>
                    <a:pt x="888"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7" name="Rectangle 105"/>
            <p:cNvSpPr>
              <a:spLocks noChangeArrowheads="1"/>
            </p:cNvSpPr>
            <p:nvPr/>
          </p:nvSpPr>
          <p:spPr bwMode="auto">
            <a:xfrm>
              <a:off x="4362450" y="4679951"/>
              <a:ext cx="1336675" cy="16827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8" name="Rectangle 107"/>
            <p:cNvSpPr>
              <a:spLocks noChangeArrowheads="1"/>
            </p:cNvSpPr>
            <p:nvPr/>
          </p:nvSpPr>
          <p:spPr bwMode="auto">
            <a:xfrm>
              <a:off x="44862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9" name="Rectangle 108"/>
            <p:cNvSpPr>
              <a:spLocks noChangeArrowheads="1"/>
            </p:cNvSpPr>
            <p:nvPr/>
          </p:nvSpPr>
          <p:spPr bwMode="auto">
            <a:xfrm>
              <a:off x="4486275" y="4830763"/>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0" name="Rectangle 109"/>
            <p:cNvSpPr>
              <a:spLocks noChangeArrowheads="1"/>
            </p:cNvSpPr>
            <p:nvPr/>
          </p:nvSpPr>
          <p:spPr bwMode="auto">
            <a:xfrm>
              <a:off x="47879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1" name="Rectangle 110"/>
            <p:cNvSpPr>
              <a:spLocks noChangeArrowheads="1"/>
            </p:cNvSpPr>
            <p:nvPr/>
          </p:nvSpPr>
          <p:spPr bwMode="auto">
            <a:xfrm>
              <a:off x="50895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2" name="Rectangle 111"/>
            <p:cNvSpPr>
              <a:spLocks noChangeArrowheads="1"/>
            </p:cNvSpPr>
            <p:nvPr/>
          </p:nvSpPr>
          <p:spPr bwMode="auto">
            <a:xfrm>
              <a:off x="4787900" y="6021388"/>
              <a:ext cx="17303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3" name="Rectangle 112"/>
            <p:cNvSpPr>
              <a:spLocks noChangeArrowheads="1"/>
            </p:cNvSpPr>
            <p:nvPr/>
          </p:nvSpPr>
          <p:spPr bwMode="auto">
            <a:xfrm>
              <a:off x="5089525" y="6021388"/>
              <a:ext cx="17938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4" name="Rectangle 113"/>
            <p:cNvSpPr>
              <a:spLocks noChangeArrowheads="1"/>
            </p:cNvSpPr>
            <p:nvPr/>
          </p:nvSpPr>
          <p:spPr bwMode="auto">
            <a:xfrm>
              <a:off x="53975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5" name="Rectangle 114"/>
            <p:cNvSpPr>
              <a:spLocks noChangeArrowheads="1"/>
            </p:cNvSpPr>
            <p:nvPr/>
          </p:nvSpPr>
          <p:spPr bwMode="auto">
            <a:xfrm>
              <a:off x="44862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6" name="Rectangle 115"/>
            <p:cNvSpPr>
              <a:spLocks noChangeArrowheads="1"/>
            </p:cNvSpPr>
            <p:nvPr/>
          </p:nvSpPr>
          <p:spPr bwMode="auto">
            <a:xfrm>
              <a:off x="4787900" y="5132388"/>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7" name="Rectangle 116"/>
            <p:cNvSpPr>
              <a:spLocks noChangeArrowheads="1"/>
            </p:cNvSpPr>
            <p:nvPr/>
          </p:nvSpPr>
          <p:spPr bwMode="auto">
            <a:xfrm>
              <a:off x="5089525" y="5132388"/>
              <a:ext cx="17938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8" name="Rectangle 117"/>
            <p:cNvSpPr>
              <a:spLocks noChangeArrowheads="1"/>
            </p:cNvSpPr>
            <p:nvPr/>
          </p:nvSpPr>
          <p:spPr bwMode="auto">
            <a:xfrm>
              <a:off x="53975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9" name="Rectangle 118"/>
            <p:cNvSpPr>
              <a:spLocks noChangeArrowheads="1"/>
            </p:cNvSpPr>
            <p:nvPr/>
          </p:nvSpPr>
          <p:spPr bwMode="auto">
            <a:xfrm>
              <a:off x="44862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0" name="Rectangle 119"/>
            <p:cNvSpPr>
              <a:spLocks noChangeArrowheads="1"/>
            </p:cNvSpPr>
            <p:nvPr/>
          </p:nvSpPr>
          <p:spPr bwMode="auto">
            <a:xfrm>
              <a:off x="47879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1" name="Rectangle 120"/>
            <p:cNvSpPr>
              <a:spLocks noChangeArrowheads="1"/>
            </p:cNvSpPr>
            <p:nvPr/>
          </p:nvSpPr>
          <p:spPr bwMode="auto">
            <a:xfrm>
              <a:off x="5089525" y="5440363"/>
              <a:ext cx="17938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2" name="Rectangle 121"/>
            <p:cNvSpPr>
              <a:spLocks noChangeArrowheads="1"/>
            </p:cNvSpPr>
            <p:nvPr/>
          </p:nvSpPr>
          <p:spPr bwMode="auto">
            <a:xfrm>
              <a:off x="53975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3" name="Rectangle 122"/>
            <p:cNvSpPr>
              <a:spLocks noChangeArrowheads="1"/>
            </p:cNvSpPr>
            <p:nvPr/>
          </p:nvSpPr>
          <p:spPr bwMode="auto">
            <a:xfrm>
              <a:off x="4486275"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4" name="Rectangle 123"/>
            <p:cNvSpPr>
              <a:spLocks noChangeArrowheads="1"/>
            </p:cNvSpPr>
            <p:nvPr/>
          </p:nvSpPr>
          <p:spPr bwMode="auto">
            <a:xfrm>
              <a:off x="4787900" y="5741988"/>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5" name="Rectangle 124"/>
            <p:cNvSpPr>
              <a:spLocks noChangeArrowheads="1"/>
            </p:cNvSpPr>
            <p:nvPr/>
          </p:nvSpPr>
          <p:spPr bwMode="auto">
            <a:xfrm>
              <a:off x="50895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6" name="Rectangle 125"/>
            <p:cNvSpPr>
              <a:spLocks noChangeArrowheads="1"/>
            </p:cNvSpPr>
            <p:nvPr/>
          </p:nvSpPr>
          <p:spPr bwMode="auto">
            <a:xfrm>
              <a:off x="5397500"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7" name="Rectangle 126"/>
            <p:cNvSpPr>
              <a:spLocks noChangeArrowheads="1"/>
            </p:cNvSpPr>
            <p:nvPr/>
          </p:nvSpPr>
          <p:spPr bwMode="auto">
            <a:xfrm>
              <a:off x="4486275"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8" name="Rectangle 127"/>
            <p:cNvSpPr>
              <a:spLocks noChangeArrowheads="1"/>
            </p:cNvSpPr>
            <p:nvPr/>
          </p:nvSpPr>
          <p:spPr bwMode="auto">
            <a:xfrm>
              <a:off x="5397500"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9" name="Rectangle 128"/>
            <p:cNvSpPr>
              <a:spLocks noChangeArrowheads="1"/>
            </p:cNvSpPr>
            <p:nvPr/>
          </p:nvSpPr>
          <p:spPr bwMode="auto">
            <a:xfrm>
              <a:off x="5397500" y="5132388"/>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0" name="Rectangle 136"/>
            <p:cNvSpPr>
              <a:spLocks noChangeArrowheads="1"/>
            </p:cNvSpPr>
            <p:nvPr/>
          </p:nvSpPr>
          <p:spPr bwMode="auto">
            <a:xfrm>
              <a:off x="4960937" y="4416426"/>
              <a:ext cx="52070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1" name="Rectangle 137"/>
            <p:cNvSpPr>
              <a:spLocks noChangeArrowheads="1"/>
            </p:cNvSpPr>
            <p:nvPr/>
          </p:nvSpPr>
          <p:spPr bwMode="auto">
            <a:xfrm>
              <a:off x="7639050" y="5294313"/>
              <a:ext cx="1219200" cy="1068388"/>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2" name="Rectangle 138"/>
            <p:cNvSpPr>
              <a:spLocks noChangeArrowheads="1"/>
            </p:cNvSpPr>
            <p:nvPr/>
          </p:nvSpPr>
          <p:spPr bwMode="auto">
            <a:xfrm>
              <a:off x="7572375" y="5245101"/>
              <a:ext cx="1285875" cy="492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3" name="Rectangle 139"/>
            <p:cNvSpPr>
              <a:spLocks noChangeArrowheads="1"/>
            </p:cNvSpPr>
            <p:nvPr/>
          </p:nvSpPr>
          <p:spPr bwMode="auto">
            <a:xfrm>
              <a:off x="8064500"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4" name="Rectangle 140"/>
            <p:cNvSpPr>
              <a:spLocks noChangeArrowheads="1"/>
            </p:cNvSpPr>
            <p:nvPr/>
          </p:nvSpPr>
          <p:spPr bwMode="auto">
            <a:xfrm>
              <a:off x="8366125"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5" name="Rectangle 141"/>
            <p:cNvSpPr>
              <a:spLocks noChangeArrowheads="1"/>
            </p:cNvSpPr>
            <p:nvPr/>
          </p:nvSpPr>
          <p:spPr bwMode="auto">
            <a:xfrm>
              <a:off x="7761287"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6" name="Rectangle 142"/>
            <p:cNvSpPr>
              <a:spLocks noChangeArrowheads="1"/>
            </p:cNvSpPr>
            <p:nvPr/>
          </p:nvSpPr>
          <p:spPr bwMode="auto">
            <a:xfrm>
              <a:off x="8064500" y="5440363"/>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7" name="Rectangle 143"/>
            <p:cNvSpPr>
              <a:spLocks noChangeArrowheads="1"/>
            </p:cNvSpPr>
            <p:nvPr/>
          </p:nvSpPr>
          <p:spPr bwMode="auto">
            <a:xfrm>
              <a:off x="8366125" y="5440363"/>
              <a:ext cx="177800"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8" name="Rectangle 144"/>
            <p:cNvSpPr>
              <a:spLocks noChangeArrowheads="1"/>
            </p:cNvSpPr>
            <p:nvPr/>
          </p:nvSpPr>
          <p:spPr bwMode="auto">
            <a:xfrm>
              <a:off x="8672512"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9" name="Rectangle 145"/>
            <p:cNvSpPr>
              <a:spLocks noChangeArrowheads="1"/>
            </p:cNvSpPr>
            <p:nvPr/>
          </p:nvSpPr>
          <p:spPr bwMode="auto">
            <a:xfrm>
              <a:off x="7761287"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0" name="Rectangle 146"/>
            <p:cNvSpPr>
              <a:spLocks noChangeArrowheads="1"/>
            </p:cNvSpPr>
            <p:nvPr/>
          </p:nvSpPr>
          <p:spPr bwMode="auto">
            <a:xfrm>
              <a:off x="8064500"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1" name="Rectangle 147"/>
            <p:cNvSpPr>
              <a:spLocks noChangeArrowheads="1"/>
            </p:cNvSpPr>
            <p:nvPr/>
          </p:nvSpPr>
          <p:spPr bwMode="auto">
            <a:xfrm>
              <a:off x="8366125"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2" name="Rectangle 148"/>
            <p:cNvSpPr>
              <a:spLocks noChangeArrowheads="1"/>
            </p:cNvSpPr>
            <p:nvPr/>
          </p:nvSpPr>
          <p:spPr bwMode="auto">
            <a:xfrm>
              <a:off x="8672512"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3" name="Rectangle 149"/>
            <p:cNvSpPr>
              <a:spLocks noChangeArrowheads="1"/>
            </p:cNvSpPr>
            <p:nvPr/>
          </p:nvSpPr>
          <p:spPr bwMode="auto">
            <a:xfrm>
              <a:off x="7761287"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4" name="Rectangle 150"/>
            <p:cNvSpPr>
              <a:spLocks noChangeArrowheads="1"/>
            </p:cNvSpPr>
            <p:nvPr/>
          </p:nvSpPr>
          <p:spPr bwMode="auto">
            <a:xfrm>
              <a:off x="8672512"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5" name="Rectangle 151"/>
            <p:cNvSpPr>
              <a:spLocks noChangeArrowheads="1"/>
            </p:cNvSpPr>
            <p:nvPr/>
          </p:nvSpPr>
          <p:spPr bwMode="auto">
            <a:xfrm>
              <a:off x="8242300" y="5032376"/>
              <a:ext cx="51435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6" name="Rectangle 152"/>
            <p:cNvSpPr>
              <a:spLocks noChangeArrowheads="1"/>
            </p:cNvSpPr>
            <p:nvPr/>
          </p:nvSpPr>
          <p:spPr bwMode="auto">
            <a:xfrm>
              <a:off x="6000750" y="4079876"/>
              <a:ext cx="1336675" cy="22828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7" name="Rectangle 153"/>
            <p:cNvSpPr>
              <a:spLocks noChangeArrowheads="1"/>
            </p:cNvSpPr>
            <p:nvPr/>
          </p:nvSpPr>
          <p:spPr bwMode="auto">
            <a:xfrm>
              <a:off x="5934075" y="4024313"/>
              <a:ext cx="1470025" cy="5556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8" name="Rectangle 154"/>
            <p:cNvSpPr>
              <a:spLocks noChangeArrowheads="1"/>
            </p:cNvSpPr>
            <p:nvPr/>
          </p:nvSpPr>
          <p:spPr bwMode="auto">
            <a:xfrm>
              <a:off x="61245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9" name="Rectangle 155"/>
            <p:cNvSpPr>
              <a:spLocks noChangeArrowheads="1"/>
            </p:cNvSpPr>
            <p:nvPr/>
          </p:nvSpPr>
          <p:spPr bwMode="auto">
            <a:xfrm>
              <a:off x="6124575" y="4830763"/>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0" name="Rectangle 156"/>
            <p:cNvSpPr>
              <a:spLocks noChangeArrowheads="1"/>
            </p:cNvSpPr>
            <p:nvPr/>
          </p:nvSpPr>
          <p:spPr bwMode="auto">
            <a:xfrm>
              <a:off x="64262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1" name="Rectangle 157"/>
            <p:cNvSpPr>
              <a:spLocks noChangeArrowheads="1"/>
            </p:cNvSpPr>
            <p:nvPr/>
          </p:nvSpPr>
          <p:spPr bwMode="auto">
            <a:xfrm>
              <a:off x="67278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2" name="Rectangle 158"/>
            <p:cNvSpPr>
              <a:spLocks noChangeArrowheads="1"/>
            </p:cNvSpPr>
            <p:nvPr/>
          </p:nvSpPr>
          <p:spPr bwMode="auto">
            <a:xfrm>
              <a:off x="6426200" y="6021388"/>
              <a:ext cx="17303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3" name="Rectangle 159"/>
            <p:cNvSpPr>
              <a:spLocks noChangeArrowheads="1"/>
            </p:cNvSpPr>
            <p:nvPr/>
          </p:nvSpPr>
          <p:spPr bwMode="auto">
            <a:xfrm>
              <a:off x="6727825" y="6021388"/>
              <a:ext cx="17938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4" name="Rectangle 160"/>
            <p:cNvSpPr>
              <a:spLocks noChangeArrowheads="1"/>
            </p:cNvSpPr>
            <p:nvPr/>
          </p:nvSpPr>
          <p:spPr bwMode="auto">
            <a:xfrm>
              <a:off x="70358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5" name="Rectangle 161"/>
            <p:cNvSpPr>
              <a:spLocks noChangeArrowheads="1"/>
            </p:cNvSpPr>
            <p:nvPr/>
          </p:nvSpPr>
          <p:spPr bwMode="auto">
            <a:xfrm>
              <a:off x="61245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6" name="Rectangle 162"/>
            <p:cNvSpPr>
              <a:spLocks noChangeArrowheads="1"/>
            </p:cNvSpPr>
            <p:nvPr/>
          </p:nvSpPr>
          <p:spPr bwMode="auto">
            <a:xfrm>
              <a:off x="6426200" y="5132388"/>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7" name="Rectangle 163"/>
            <p:cNvSpPr>
              <a:spLocks noChangeArrowheads="1"/>
            </p:cNvSpPr>
            <p:nvPr/>
          </p:nvSpPr>
          <p:spPr bwMode="auto">
            <a:xfrm>
              <a:off x="6727825" y="5132388"/>
              <a:ext cx="17938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8" name="Rectangle 164"/>
            <p:cNvSpPr>
              <a:spLocks noChangeArrowheads="1"/>
            </p:cNvSpPr>
            <p:nvPr/>
          </p:nvSpPr>
          <p:spPr bwMode="auto">
            <a:xfrm>
              <a:off x="70358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9" name="Rectangle 165"/>
            <p:cNvSpPr>
              <a:spLocks noChangeArrowheads="1"/>
            </p:cNvSpPr>
            <p:nvPr/>
          </p:nvSpPr>
          <p:spPr bwMode="auto">
            <a:xfrm>
              <a:off x="61245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0" name="Rectangle 166"/>
            <p:cNvSpPr>
              <a:spLocks noChangeArrowheads="1"/>
            </p:cNvSpPr>
            <p:nvPr/>
          </p:nvSpPr>
          <p:spPr bwMode="auto">
            <a:xfrm>
              <a:off x="64262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1" name="Rectangle 167"/>
            <p:cNvSpPr>
              <a:spLocks noChangeArrowheads="1"/>
            </p:cNvSpPr>
            <p:nvPr/>
          </p:nvSpPr>
          <p:spPr bwMode="auto">
            <a:xfrm>
              <a:off x="6727825" y="5440363"/>
              <a:ext cx="17938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2" name="Rectangle 168"/>
            <p:cNvSpPr>
              <a:spLocks noChangeArrowheads="1"/>
            </p:cNvSpPr>
            <p:nvPr/>
          </p:nvSpPr>
          <p:spPr bwMode="auto">
            <a:xfrm>
              <a:off x="70358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3" name="Rectangle 169"/>
            <p:cNvSpPr>
              <a:spLocks noChangeArrowheads="1"/>
            </p:cNvSpPr>
            <p:nvPr/>
          </p:nvSpPr>
          <p:spPr bwMode="auto">
            <a:xfrm>
              <a:off x="6124575"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4" name="Rectangle 170"/>
            <p:cNvSpPr>
              <a:spLocks noChangeArrowheads="1"/>
            </p:cNvSpPr>
            <p:nvPr/>
          </p:nvSpPr>
          <p:spPr bwMode="auto">
            <a:xfrm>
              <a:off x="64262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5" name="Rectangle 171"/>
            <p:cNvSpPr>
              <a:spLocks noChangeArrowheads="1"/>
            </p:cNvSpPr>
            <p:nvPr/>
          </p:nvSpPr>
          <p:spPr bwMode="auto">
            <a:xfrm>
              <a:off x="67278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6" name="Rectangle 172"/>
            <p:cNvSpPr>
              <a:spLocks noChangeArrowheads="1"/>
            </p:cNvSpPr>
            <p:nvPr/>
          </p:nvSpPr>
          <p:spPr bwMode="auto">
            <a:xfrm>
              <a:off x="70358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7" name="Rectangle 173"/>
            <p:cNvSpPr>
              <a:spLocks noChangeArrowheads="1"/>
            </p:cNvSpPr>
            <p:nvPr/>
          </p:nvSpPr>
          <p:spPr bwMode="auto">
            <a:xfrm>
              <a:off x="6124575"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8" name="Rectangle 174"/>
            <p:cNvSpPr>
              <a:spLocks noChangeArrowheads="1"/>
            </p:cNvSpPr>
            <p:nvPr/>
          </p:nvSpPr>
          <p:spPr bwMode="auto">
            <a:xfrm>
              <a:off x="7035800"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9" name="Rectangle 175"/>
            <p:cNvSpPr>
              <a:spLocks noChangeArrowheads="1"/>
            </p:cNvSpPr>
            <p:nvPr/>
          </p:nvSpPr>
          <p:spPr bwMode="auto">
            <a:xfrm>
              <a:off x="7035800" y="5132388"/>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0" name="Rectangle 176"/>
            <p:cNvSpPr>
              <a:spLocks noChangeArrowheads="1"/>
            </p:cNvSpPr>
            <p:nvPr/>
          </p:nvSpPr>
          <p:spPr bwMode="auto">
            <a:xfrm>
              <a:off x="6124575" y="4225926"/>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1" name="Rectangle 177"/>
            <p:cNvSpPr>
              <a:spLocks noChangeArrowheads="1"/>
            </p:cNvSpPr>
            <p:nvPr/>
          </p:nvSpPr>
          <p:spPr bwMode="auto">
            <a:xfrm>
              <a:off x="6124575" y="4225926"/>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2" name="Rectangle 178"/>
            <p:cNvSpPr>
              <a:spLocks noChangeArrowheads="1"/>
            </p:cNvSpPr>
            <p:nvPr/>
          </p:nvSpPr>
          <p:spPr bwMode="auto">
            <a:xfrm>
              <a:off x="64262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3" name="Rectangle 179"/>
            <p:cNvSpPr>
              <a:spLocks noChangeArrowheads="1"/>
            </p:cNvSpPr>
            <p:nvPr/>
          </p:nvSpPr>
          <p:spPr bwMode="auto">
            <a:xfrm>
              <a:off x="6727825" y="4225926"/>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4" name="Rectangle 180"/>
            <p:cNvSpPr>
              <a:spLocks noChangeArrowheads="1"/>
            </p:cNvSpPr>
            <p:nvPr/>
          </p:nvSpPr>
          <p:spPr bwMode="auto">
            <a:xfrm>
              <a:off x="70358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5" name="Rectangle 181"/>
            <p:cNvSpPr>
              <a:spLocks noChangeArrowheads="1"/>
            </p:cNvSpPr>
            <p:nvPr/>
          </p:nvSpPr>
          <p:spPr bwMode="auto">
            <a:xfrm>
              <a:off x="6124575" y="4527551"/>
              <a:ext cx="173038" cy="1746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6" name="Rectangle 182"/>
            <p:cNvSpPr>
              <a:spLocks noChangeArrowheads="1"/>
            </p:cNvSpPr>
            <p:nvPr/>
          </p:nvSpPr>
          <p:spPr bwMode="auto">
            <a:xfrm>
              <a:off x="6426200" y="4527551"/>
              <a:ext cx="17303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7" name="Rectangle 183"/>
            <p:cNvSpPr>
              <a:spLocks noChangeArrowheads="1"/>
            </p:cNvSpPr>
            <p:nvPr/>
          </p:nvSpPr>
          <p:spPr bwMode="auto">
            <a:xfrm>
              <a:off x="6727825" y="4527551"/>
              <a:ext cx="17938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8" name="Rectangle 184"/>
            <p:cNvSpPr>
              <a:spLocks noChangeArrowheads="1"/>
            </p:cNvSpPr>
            <p:nvPr/>
          </p:nvSpPr>
          <p:spPr bwMode="auto">
            <a:xfrm>
              <a:off x="7035800" y="4527551"/>
              <a:ext cx="173038" cy="1746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9" name="Rectangle 185"/>
            <p:cNvSpPr>
              <a:spLocks noChangeArrowheads="1"/>
            </p:cNvSpPr>
            <p:nvPr/>
          </p:nvSpPr>
          <p:spPr bwMode="auto">
            <a:xfrm>
              <a:off x="7035800" y="4527551"/>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0" name="Rectangle 186"/>
            <p:cNvSpPr>
              <a:spLocks noChangeArrowheads="1"/>
            </p:cNvSpPr>
            <p:nvPr/>
          </p:nvSpPr>
          <p:spPr bwMode="auto">
            <a:xfrm>
              <a:off x="6218237" y="3817938"/>
              <a:ext cx="163513"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1" name="Rectangle 187"/>
            <p:cNvSpPr>
              <a:spLocks noChangeArrowheads="1"/>
            </p:cNvSpPr>
            <p:nvPr/>
          </p:nvSpPr>
          <p:spPr bwMode="auto">
            <a:xfrm>
              <a:off x="6437312" y="3817938"/>
              <a:ext cx="155575"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2" name="Rectangle 188"/>
            <p:cNvSpPr>
              <a:spLocks noChangeArrowheads="1"/>
            </p:cNvSpPr>
            <p:nvPr/>
          </p:nvSpPr>
          <p:spPr bwMode="auto">
            <a:xfrm>
              <a:off x="5599112" y="6280151"/>
              <a:ext cx="50323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3" name="Rectangle 189"/>
            <p:cNvSpPr>
              <a:spLocks noChangeArrowheads="1"/>
            </p:cNvSpPr>
            <p:nvPr/>
          </p:nvSpPr>
          <p:spPr bwMode="auto">
            <a:xfrm>
              <a:off x="7035800" y="6280151"/>
              <a:ext cx="72548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sp>
        <p:nvSpPr>
          <p:cNvPr id="243" name="Freeform 9"/>
          <p:cNvSpPr>
            <a:spLocks noEditPoints="1"/>
          </p:cNvSpPr>
          <p:nvPr/>
        </p:nvSpPr>
        <p:spPr bwMode="auto">
          <a:xfrm>
            <a:off x="7389812" y="5029200"/>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399" name="Title 1"/>
          <p:cNvSpPr>
            <a:spLocks noGrp="1"/>
          </p:cNvSpPr>
          <p:nvPr>
            <p:ph type="ctrTitle" idx="4294967295"/>
          </p:nvPr>
        </p:nvSpPr>
        <p:spPr>
          <a:xfrm>
            <a:off x="11247438" y="3589338"/>
            <a:ext cx="941387" cy="750887"/>
          </a:xfrm>
          <a:prstGeom prst="rect">
            <a:avLst/>
          </a:prstGeom>
          <a:ln>
            <a:noFill/>
          </a:ln>
        </p:spPr>
        <p:txBody>
          <a:bodyPr/>
          <a:lstStyle/>
          <a:p>
            <a:r>
              <a:rPr lang="en-US" sz="3599" dirty="0"/>
              <a:t>You</a:t>
            </a:r>
          </a:p>
        </p:txBody>
      </p:sp>
      <p:cxnSp>
        <p:nvCxnSpPr>
          <p:cNvPr id="401" name="Straight Arrow Connector 400"/>
          <p:cNvCxnSpPr/>
          <p:nvPr/>
        </p:nvCxnSpPr>
        <p:spPr>
          <a:xfrm flipH="1">
            <a:off x="8361702" y="4192680"/>
            <a:ext cx="629068" cy="53635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p:cNvCxnSpPr/>
          <p:nvPr/>
        </p:nvCxnSpPr>
        <p:spPr>
          <a:xfrm flipH="1" flipV="1">
            <a:off x="8173179" y="2877689"/>
            <a:ext cx="840762" cy="72117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6" name="Freeform 9"/>
          <p:cNvSpPr>
            <a:spLocks noEditPoints="1"/>
          </p:cNvSpPr>
          <p:nvPr/>
        </p:nvSpPr>
        <p:spPr bwMode="auto">
          <a:xfrm>
            <a:off x="8599452" y="2350243"/>
            <a:ext cx="168992" cy="23936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07" name="Straight Arrow Connector 406"/>
          <p:cNvCxnSpPr/>
          <p:nvPr/>
        </p:nvCxnSpPr>
        <p:spPr>
          <a:xfrm flipV="1">
            <a:off x="9969566" y="2877689"/>
            <a:ext cx="807844" cy="7284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0" name="Freeform 9"/>
          <p:cNvSpPr>
            <a:spLocks noEditPoints="1"/>
          </p:cNvSpPr>
          <p:nvPr/>
        </p:nvSpPr>
        <p:spPr bwMode="auto">
          <a:xfrm>
            <a:off x="10412165" y="1863627"/>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13" name="Straight Arrow Connector 412"/>
          <p:cNvCxnSpPr/>
          <p:nvPr/>
        </p:nvCxnSpPr>
        <p:spPr>
          <a:xfrm>
            <a:off x="9953408" y="4191000"/>
            <a:ext cx="689788" cy="57852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6" name="Freeform 9"/>
          <p:cNvSpPr>
            <a:spLocks noEditPoints="1"/>
          </p:cNvSpPr>
          <p:nvPr/>
        </p:nvSpPr>
        <p:spPr bwMode="auto">
          <a:xfrm>
            <a:off x="9974746" y="5084022"/>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Tree>
    <p:extLst>
      <p:ext uri="{BB962C8B-B14F-4D97-AF65-F5344CB8AC3E}">
        <p14:creationId xmlns:p14="http://schemas.microsoft.com/office/powerpoint/2010/main" val="987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399" grpId="0"/>
      <p:bldP spid="406" grpId="0" animBg="1"/>
      <p:bldP spid="410" grpId="0" animBg="1"/>
      <p:bldP spid="41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p:cNvSpPr txBox="1">
            <a:spLocks/>
          </p:cNvSpPr>
          <p:nvPr/>
        </p:nvSpPr>
        <p:spPr>
          <a:xfrm>
            <a:off x="269169" y="1189177"/>
            <a:ext cx="11650488" cy="4733024"/>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sz="3200" dirty="0"/>
              <a:t>On Demand Media Services</a:t>
            </a:r>
          </a:p>
          <a:p>
            <a:r>
              <a:rPr lang="en-US" sz="3200" dirty="0"/>
              <a:t>Video-on-demand</a:t>
            </a:r>
          </a:p>
          <a:p>
            <a:pPr lvl="1"/>
            <a:r>
              <a:rPr lang="en-US" sz="1800" dirty="0"/>
              <a:t>Ingest</a:t>
            </a:r>
          </a:p>
          <a:p>
            <a:pPr lvl="1"/>
            <a:r>
              <a:rPr lang="en-US" sz="1800" dirty="0"/>
              <a:t>Encode</a:t>
            </a:r>
          </a:p>
          <a:p>
            <a:pPr lvl="1"/>
            <a:r>
              <a:rPr lang="en-US" sz="1800" dirty="0"/>
              <a:t>Package</a:t>
            </a:r>
          </a:p>
          <a:p>
            <a:pPr lvl="1"/>
            <a:r>
              <a:rPr lang="en-US" sz="1800" dirty="0"/>
              <a:t>Encrypt</a:t>
            </a:r>
          </a:p>
          <a:p>
            <a:pPr lvl="1"/>
            <a:r>
              <a:rPr lang="en-US" sz="1800" dirty="0"/>
              <a:t>Delivery</a:t>
            </a:r>
          </a:p>
          <a:p>
            <a:r>
              <a:rPr lang="en-US" sz="3200" dirty="0"/>
              <a:t>Live Streaming Support</a:t>
            </a:r>
          </a:p>
          <a:p>
            <a:r>
              <a:rPr lang="en-US" sz="3200" dirty="0"/>
              <a:t>Office 365 Integration</a:t>
            </a:r>
          </a:p>
          <a:p>
            <a:r>
              <a:rPr lang="en-US" sz="3200" dirty="0"/>
              <a:t>Azure Media Player</a:t>
            </a:r>
          </a:p>
        </p:txBody>
      </p:sp>
      <p:sp>
        <p:nvSpPr>
          <p:cNvPr id="12" name="Title 2"/>
          <p:cNvSpPr txBox="1">
            <a:spLocks/>
          </p:cNvSpPr>
          <p:nvPr/>
        </p:nvSpPr>
        <p:spPr>
          <a:xfrm>
            <a:off x="269170" y="289511"/>
            <a:ext cx="11652805" cy="899665"/>
          </a:xfrm>
          <a:prstGeom prst="rect">
            <a:avLst/>
          </a:prstGeom>
        </p:spPr>
        <p:txBody>
          <a:bodyPr>
            <a:normAutofit/>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US" sz="4400"/>
              <a:t>Azure Media Services</a:t>
            </a:r>
          </a:p>
        </p:txBody>
      </p:sp>
      <p:grpSp>
        <p:nvGrpSpPr>
          <p:cNvPr id="13" name="Group 12"/>
          <p:cNvGrpSpPr/>
          <p:nvPr/>
        </p:nvGrpSpPr>
        <p:grpSpPr>
          <a:xfrm>
            <a:off x="7161211" y="1143000"/>
            <a:ext cx="4758445" cy="3192578"/>
            <a:chOff x="511759" y="377771"/>
            <a:chExt cx="8386464" cy="5728341"/>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t="-317" b="38"/>
            <a:stretch/>
          </p:blipFill>
          <p:spPr>
            <a:xfrm>
              <a:off x="1308563" y="679579"/>
              <a:ext cx="6786037" cy="5164068"/>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759" y="377771"/>
              <a:ext cx="8386464" cy="5728341"/>
            </a:xfrm>
            <a:prstGeom prst="rect">
              <a:avLst/>
            </a:prstGeom>
          </p:spPr>
        </p:pic>
      </p:grpSp>
      <p:sp>
        <p:nvSpPr>
          <p:cNvPr id="16" name="Rectangle 15"/>
          <p:cNvSpPr/>
          <p:nvPr/>
        </p:nvSpPr>
        <p:spPr>
          <a:xfrm>
            <a:off x="7012558" y="4525413"/>
            <a:ext cx="4907099" cy="2330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pPr>
            <a:r>
              <a:rPr lang="en-US" sz="1600" dirty="0">
                <a:latin typeface="+mj-lt"/>
              </a:rPr>
              <a:t>Live video encoding and streaming</a:t>
            </a:r>
          </a:p>
          <a:p>
            <a:pPr>
              <a:spcAft>
                <a:spcPts val="1200"/>
              </a:spcAft>
            </a:pPr>
            <a:r>
              <a:rPr lang="en-US" sz="1600" dirty="0">
                <a:latin typeface="+mj-lt"/>
              </a:rPr>
              <a:t>Web + Mobile</a:t>
            </a:r>
          </a:p>
          <a:p>
            <a:pPr>
              <a:spcAft>
                <a:spcPts val="1200"/>
              </a:spcAft>
            </a:pPr>
            <a:r>
              <a:rPr lang="en-US" sz="1600" dirty="0">
                <a:latin typeface="+mj-lt"/>
              </a:rPr>
              <a:t>100 million viewers</a:t>
            </a:r>
          </a:p>
          <a:p>
            <a:pPr>
              <a:spcAft>
                <a:spcPts val="1200"/>
              </a:spcAft>
            </a:pPr>
            <a:r>
              <a:rPr lang="en-US" sz="1600" dirty="0">
                <a:latin typeface="+mj-lt"/>
              </a:rPr>
              <a:t>2.1 million concurrent HD viewers during the </a:t>
            </a:r>
            <a:br>
              <a:rPr lang="en-US" sz="1600" dirty="0">
                <a:latin typeface="+mj-lt"/>
              </a:rPr>
            </a:br>
            <a:r>
              <a:rPr lang="en-US" sz="1600" dirty="0">
                <a:latin typeface="+mj-lt"/>
              </a:rPr>
              <a:t>USA vs. Canada hockey match</a:t>
            </a:r>
          </a:p>
          <a:p>
            <a:pPr>
              <a:spcAft>
                <a:spcPts val="1200"/>
              </a:spcAft>
            </a:pPr>
            <a:endParaRPr lang="en-US" sz="1200" dirty="0"/>
          </a:p>
        </p:txBody>
      </p:sp>
      <p:sp>
        <p:nvSpPr>
          <p:cNvPr id="17" name="Rectangle 16"/>
          <p:cNvSpPr/>
          <p:nvPr/>
        </p:nvSpPr>
        <p:spPr>
          <a:xfrm>
            <a:off x="7183110" y="678751"/>
            <a:ext cx="2355388" cy="369332"/>
          </a:xfrm>
          <a:prstGeom prst="rect">
            <a:avLst/>
          </a:prstGeom>
        </p:spPr>
        <p:txBody>
          <a:bodyPr wrap="none">
            <a:spAutoFit/>
          </a:bodyPr>
          <a:lstStyle/>
          <a:p>
            <a:r>
              <a:rPr lang="en-US" dirty="0">
                <a:solidFill>
                  <a:schemeClr val="bg1"/>
                </a:solidFill>
              </a:rPr>
              <a:t>Olympics NBC Sports</a:t>
            </a:r>
          </a:p>
        </p:txBody>
      </p:sp>
    </p:spTree>
    <p:extLst>
      <p:ext uri="{BB962C8B-B14F-4D97-AF65-F5344CB8AC3E}">
        <p14:creationId xmlns:p14="http://schemas.microsoft.com/office/powerpoint/2010/main" val="3942044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6542508" y="1380"/>
            <a:ext cx="5646317" cy="68552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endParaRPr lang="en-US" sz="1799">
              <a:solidFill>
                <a:prstClr val="white"/>
              </a:solidFill>
            </a:endParaRPr>
          </a:p>
        </p:txBody>
      </p:sp>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a:solidFill>
                  <a:schemeClr val="bg1"/>
                </a:solidFill>
              </a:rPr>
              <a:t>Azure Data Factory</a:t>
            </a:r>
          </a:p>
        </p:txBody>
      </p:sp>
      <p:sp>
        <p:nvSpPr>
          <p:cNvPr id="12" name="Rectangle 11"/>
          <p:cNvSpPr/>
          <p:nvPr/>
        </p:nvSpPr>
        <p:spPr bwMode="auto">
          <a:xfrm>
            <a:off x="401178" y="2284624"/>
            <a:ext cx="5807455" cy="23402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58" name="Rectangle 57"/>
          <p:cNvSpPr/>
          <p:nvPr/>
        </p:nvSpPr>
        <p:spPr bwMode="auto">
          <a:xfrm>
            <a:off x="2433364" y="2309178"/>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b="1" kern="0" dirty="0">
                <a:gradFill>
                  <a:gsLst>
                    <a:gs pos="7965">
                      <a:srgbClr val="505050"/>
                    </a:gs>
                    <a:gs pos="41000">
                      <a:srgbClr val="505050"/>
                    </a:gs>
                  </a:gsLst>
                  <a:lin ang="5400000" scaled="0"/>
                </a:gradFill>
                <a:ea typeface="Segoe UI" panose="020B0502040204020203" pitchFamily="34" charset="0"/>
                <a:cs typeface="Segoe UI" panose="020B0502040204020203" pitchFamily="34" charset="0"/>
              </a:rPr>
              <a:t>AZURE DATA FACTORY</a:t>
            </a:r>
          </a:p>
        </p:txBody>
      </p:sp>
      <p:sp>
        <p:nvSpPr>
          <p:cNvPr id="16" name="Rectangle 15"/>
          <p:cNvSpPr/>
          <p:nvPr/>
        </p:nvSpPr>
        <p:spPr bwMode="auto">
          <a:xfrm>
            <a:off x="531420"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Manage and monitor</a:t>
            </a:r>
          </a:p>
        </p:txBody>
      </p:sp>
      <p:sp>
        <p:nvSpPr>
          <p:cNvPr id="69" name="Rectangle 68"/>
          <p:cNvSpPr/>
          <p:nvPr/>
        </p:nvSpPr>
        <p:spPr bwMode="auto">
          <a:xfrm>
            <a:off x="1933437"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Data and operational lineage</a:t>
            </a:r>
          </a:p>
        </p:txBody>
      </p:sp>
      <p:sp>
        <p:nvSpPr>
          <p:cNvPr id="70" name="Rectangle 69"/>
          <p:cNvSpPr/>
          <p:nvPr/>
        </p:nvSpPr>
        <p:spPr bwMode="auto">
          <a:xfrm>
            <a:off x="3335454"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Coordination and scheduling</a:t>
            </a:r>
          </a:p>
        </p:txBody>
      </p:sp>
      <p:sp>
        <p:nvSpPr>
          <p:cNvPr id="71" name="Rectangle 70"/>
          <p:cNvSpPr/>
          <p:nvPr/>
        </p:nvSpPr>
        <p:spPr bwMode="auto">
          <a:xfrm>
            <a:off x="4737473" y="2728396"/>
            <a:ext cx="1341372"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Policy</a:t>
            </a:r>
          </a:p>
        </p:txBody>
      </p:sp>
      <p:sp>
        <p:nvSpPr>
          <p:cNvPr id="74" name="Rectangle 73"/>
          <p:cNvSpPr/>
          <p:nvPr/>
        </p:nvSpPr>
        <p:spPr bwMode="auto">
          <a:xfrm>
            <a:off x="531418" y="3800542"/>
            <a:ext cx="5547425" cy="726468"/>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defTabSz="913231" fontAlgn="base">
              <a:lnSpc>
                <a:spcPct val="90000"/>
              </a:lnSpc>
            </a:pPr>
            <a:endParaRPr lang="en-US" sz="1176" dirty="0">
              <a:gradFill>
                <a:gsLst>
                  <a:gs pos="71681">
                    <a:srgbClr val="FFFFFF"/>
                  </a:gs>
                  <a:gs pos="41000">
                    <a:srgbClr val="FFFFFF"/>
                  </a:gs>
                </a:gsLst>
                <a:lin ang="5400000" scaled="0"/>
              </a:gradFill>
              <a:ea typeface="MS PGothic" charset="0"/>
              <a:cs typeface="MS PGothic" charset="0"/>
            </a:endParaRPr>
          </a:p>
        </p:txBody>
      </p:sp>
      <p:sp>
        <p:nvSpPr>
          <p:cNvPr id="75" name="Rectangle 74"/>
          <p:cNvSpPr/>
          <p:nvPr/>
        </p:nvSpPr>
        <p:spPr bwMode="auto">
          <a:xfrm>
            <a:off x="383390" y="3421929"/>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kern="0" dirty="0">
                <a:gradFill>
                  <a:gsLst>
                    <a:gs pos="7965">
                      <a:srgbClr val="505050"/>
                    </a:gs>
                    <a:gs pos="41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DATA PIPELINES</a:t>
            </a:r>
          </a:p>
        </p:txBody>
      </p:sp>
      <p:sp>
        <p:nvSpPr>
          <p:cNvPr id="76" name="Rectangle 75"/>
          <p:cNvSpPr/>
          <p:nvPr/>
        </p:nvSpPr>
        <p:spPr bwMode="auto">
          <a:xfrm>
            <a:off x="1935416"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7" name="Rectangle 76"/>
          <p:cNvSpPr/>
          <p:nvPr/>
        </p:nvSpPr>
        <p:spPr bwMode="auto">
          <a:xfrm>
            <a:off x="4200748"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8" name="Freeform 72"/>
          <p:cNvSpPr>
            <a:spLocks noEditPoints="1"/>
          </p:cNvSpPr>
          <p:nvPr/>
        </p:nvSpPr>
        <p:spPr bwMode="auto">
          <a:xfrm>
            <a:off x="936509"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79" name="Freeform 72"/>
          <p:cNvSpPr>
            <a:spLocks noEditPoints="1"/>
          </p:cNvSpPr>
          <p:nvPr/>
        </p:nvSpPr>
        <p:spPr bwMode="auto">
          <a:xfrm>
            <a:off x="3201841"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0" name="Freeform 72"/>
          <p:cNvSpPr>
            <a:spLocks noEditPoints="1"/>
          </p:cNvSpPr>
          <p:nvPr/>
        </p:nvSpPr>
        <p:spPr bwMode="auto">
          <a:xfrm>
            <a:off x="5467170"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1" name="Right Arrow 80"/>
          <p:cNvSpPr/>
          <p:nvPr/>
        </p:nvSpPr>
        <p:spPr bwMode="auto">
          <a:xfrm>
            <a:off x="145701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2" name="Right Arrow 81"/>
          <p:cNvSpPr/>
          <p:nvPr/>
        </p:nvSpPr>
        <p:spPr bwMode="auto">
          <a:xfrm>
            <a:off x="2632919"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3" name="Right Arrow 82"/>
          <p:cNvSpPr/>
          <p:nvPr/>
        </p:nvSpPr>
        <p:spPr bwMode="auto">
          <a:xfrm>
            <a:off x="371329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4" name="Right Arrow 83"/>
          <p:cNvSpPr/>
          <p:nvPr/>
        </p:nvSpPr>
        <p:spPr bwMode="auto">
          <a:xfrm>
            <a:off x="4898251"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38" name="TextBox 6"/>
          <p:cNvSpPr txBox="1"/>
          <p:nvPr/>
        </p:nvSpPr>
        <p:spPr>
          <a:xfrm>
            <a:off x="6794051" y="985264"/>
            <a:ext cx="5190190" cy="4212732"/>
          </a:xfrm>
          <a:prstGeom prst="rect">
            <a:avLst/>
          </a:prstGeom>
          <a:noFill/>
        </p:spPr>
        <p:txBody>
          <a:bodyPr wrap="square" lIns="175715" tIns="140572" rIns="175715" bIns="140572"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Compose and orchestrate</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Connect to data of diverse shapes and location</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Orchestrate processing to produce trusted data</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Manage from single pane of glass</a:t>
            </a:r>
            <a:endParaRPr lang="en-US" sz="1960" dirty="0">
              <a:gradFill>
                <a:gsLst>
                  <a:gs pos="84071">
                    <a:srgbClr val="0072C6"/>
                  </a:gs>
                  <a:gs pos="49558">
                    <a:srgbClr val="0072C6"/>
                  </a:gs>
                </a:gsLst>
                <a:lin ang="5400000" scaled="0"/>
              </a:gradFill>
              <a:ea typeface="MS PGothic" charset="0"/>
              <a:cs typeface="MS PGothic" charset="0"/>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Manage a network of data pipelines</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See lineage and impact analysis</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Set data production policy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Retry, concurrency, late data handling</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Identify and debug errors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Automatic dataset health alerts </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Troubleshoot complex pipelines</a:t>
            </a:r>
          </a:p>
        </p:txBody>
      </p:sp>
    </p:spTree>
    <p:extLst>
      <p:ext uri="{BB962C8B-B14F-4D97-AF65-F5344CB8AC3E}">
        <p14:creationId xmlns:p14="http://schemas.microsoft.com/office/powerpoint/2010/main" val="64400461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6713"/>
            <a:ext cx="11080750" cy="806450"/>
          </a:xfrm>
          <a:prstGeom prst="rect">
            <a:avLst/>
          </a:prstGeom>
        </p:spPr>
        <p:txBody>
          <a:bodyPr>
            <a:normAutofit fontScale="90000"/>
          </a:bodyPr>
          <a:lstStyle/>
          <a:p>
            <a:r>
              <a:rPr lang="en-US" dirty="0">
                <a:solidFill>
                  <a:schemeClr val="bg1"/>
                </a:solidFill>
              </a:rPr>
              <a:t>Azure Stream Analytics</a:t>
            </a:r>
          </a:p>
        </p:txBody>
      </p:sp>
      <p:sp>
        <p:nvSpPr>
          <p:cNvPr id="24" name="Rectangle 23"/>
          <p:cNvSpPr/>
          <p:nvPr/>
        </p:nvSpPr>
        <p:spPr bwMode="auto">
          <a:xfrm>
            <a:off x="269170"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1" name="Rectangle 140"/>
          <p:cNvSpPr/>
          <p:nvPr/>
        </p:nvSpPr>
        <p:spPr bwMode="auto">
          <a:xfrm>
            <a:off x="2241102"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2" name="Rectangle 141"/>
          <p:cNvSpPr/>
          <p:nvPr/>
        </p:nvSpPr>
        <p:spPr bwMode="auto">
          <a:xfrm>
            <a:off x="4213033"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3" name="Rectangle 142"/>
          <p:cNvSpPr/>
          <p:nvPr/>
        </p:nvSpPr>
        <p:spPr bwMode="auto">
          <a:xfrm>
            <a:off x="6184965"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4" name="Rectangle 143"/>
          <p:cNvSpPr/>
          <p:nvPr/>
        </p:nvSpPr>
        <p:spPr bwMode="auto">
          <a:xfrm>
            <a:off x="8156897"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5" name="Rectangle 144"/>
          <p:cNvSpPr/>
          <p:nvPr/>
        </p:nvSpPr>
        <p:spPr bwMode="auto">
          <a:xfrm>
            <a:off x="10128830" y="1841175"/>
            <a:ext cx="1792383" cy="454060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nvGrpSpPr>
          <p:cNvPr id="167" name="Group 166"/>
          <p:cNvGrpSpPr/>
          <p:nvPr/>
        </p:nvGrpSpPr>
        <p:grpSpPr>
          <a:xfrm>
            <a:off x="2420069" y="2089383"/>
            <a:ext cx="7350243" cy="4028166"/>
            <a:chOff x="2469239" y="2130426"/>
            <a:chExt cx="7499584" cy="4379612"/>
          </a:xfrm>
        </p:grpSpPr>
        <p:sp>
          <p:nvSpPr>
            <p:cNvPr id="25" name="Oval 24"/>
            <p:cNvSpPr/>
            <p:nvPr/>
          </p:nvSpPr>
          <p:spPr bwMode="auto">
            <a:xfrm>
              <a:off x="2469239" y="2130426"/>
              <a:ext cx="7499584" cy="4379612"/>
            </a:xfrm>
            <a:prstGeom prst="ellipse">
              <a:avLst/>
            </a:prstGeom>
            <a:solidFill>
              <a:schemeClr val="accent6">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60" name="Freeform 9"/>
            <p:cNvSpPr>
              <a:spLocks/>
            </p:cNvSpPr>
            <p:nvPr/>
          </p:nvSpPr>
          <p:spPr bwMode="auto">
            <a:xfrm>
              <a:off x="4722813" y="3784600"/>
              <a:ext cx="4071937" cy="1674813"/>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3" name="Freeform 13"/>
            <p:cNvSpPr>
              <a:spLocks/>
            </p:cNvSpPr>
            <p:nvPr/>
          </p:nvSpPr>
          <p:spPr bwMode="auto">
            <a:xfrm>
              <a:off x="5529263" y="2765425"/>
              <a:ext cx="1549400" cy="835025"/>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6" name="Freeform 17"/>
            <p:cNvSpPr>
              <a:spLocks/>
            </p:cNvSpPr>
            <p:nvPr/>
          </p:nvSpPr>
          <p:spPr bwMode="auto">
            <a:xfrm>
              <a:off x="3502025" y="3259138"/>
              <a:ext cx="2005013" cy="1139825"/>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23" name="Group 22"/>
          <p:cNvGrpSpPr/>
          <p:nvPr/>
        </p:nvGrpSpPr>
        <p:grpSpPr>
          <a:xfrm>
            <a:off x="269170" y="1190079"/>
            <a:ext cx="11652043" cy="716953"/>
            <a:chOff x="274638" y="1212850"/>
            <a:chExt cx="11888787" cy="731520"/>
          </a:xfrm>
        </p:grpSpPr>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err="1">
                  <a:gradFill>
                    <a:gsLst>
                      <a:gs pos="0">
                        <a:srgbClr val="FFFFFF"/>
                      </a:gs>
                      <a:gs pos="100000">
                        <a:srgbClr val="FFFFFF"/>
                      </a:gs>
                    </a:gsLst>
                    <a:lin ang="5400000" scaled="1"/>
                  </a:gradFill>
                  <a:ea typeface="Segoe UI" pitchFamily="34" charset="0"/>
                  <a:cs typeface="Segoe UI" pitchFamily="34" charset="0"/>
                </a:rPr>
                <a:t>Ingestor</a:t>
              </a:r>
              <a:r>
                <a:rPr lang="en-US" sz="1764" dirty="0">
                  <a:gradFill>
                    <a:gsLst>
                      <a:gs pos="0">
                        <a:srgbClr val="FFFFFF"/>
                      </a:gs>
                      <a:gs pos="100000">
                        <a:srgbClr val="FFFFFF"/>
                      </a:gs>
                    </a:gsLst>
                    <a:lin ang="5400000" scaled="1"/>
                  </a:gradFill>
                  <a:ea typeface="Segoe UI" pitchFamily="34" charset="0"/>
                  <a:cs typeface="Segoe UI" pitchFamily="34" charset="0"/>
                </a:rPr>
                <a:t> (broker)</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Event producers</a:t>
              </a: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Transformation</a:t>
              </a: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Long-term storage</a:t>
              </a:r>
            </a:p>
          </p:txBody>
        </p:sp>
        <p:sp>
          <p:nvSpPr>
            <p:cNvPr id="20" name="Left-Right Arrow 19"/>
            <p:cNvSpPr/>
            <p:nvPr/>
          </p:nvSpPr>
          <p:spPr bwMode="auto">
            <a:xfrm>
              <a:off x="6008719"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grpSp>
        <p:nvGrpSpPr>
          <p:cNvPr id="84" name="Group 83"/>
          <p:cNvGrpSpPr/>
          <p:nvPr/>
        </p:nvGrpSpPr>
        <p:grpSpPr>
          <a:xfrm>
            <a:off x="4395114" y="3521472"/>
            <a:ext cx="1463092" cy="1506687"/>
            <a:chOff x="4484412" y="3591612"/>
            <a:chExt cx="1492819" cy="1537300"/>
          </a:xfrm>
        </p:grpSpPr>
        <p:sp>
          <p:nvSpPr>
            <p:cNvPr id="80" name="Oval 79"/>
            <p:cNvSpPr/>
            <p:nvPr/>
          </p:nvSpPr>
          <p:spPr bwMode="auto">
            <a:xfrm>
              <a:off x="4484412" y="3591612"/>
              <a:ext cx="1492819" cy="1537300"/>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Event hubs</a:t>
              </a:r>
            </a:p>
          </p:txBody>
        </p:sp>
        <p:sp>
          <p:nvSpPr>
            <p:cNvPr id="83" name="Freeform 5"/>
            <p:cNvSpPr>
              <a:spLocks noEditPoints="1"/>
            </p:cNvSpPr>
            <p:nvPr/>
          </p:nvSpPr>
          <p:spPr bwMode="auto">
            <a:xfrm>
              <a:off x="4941496" y="4177209"/>
              <a:ext cx="619125" cy="725487"/>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71" name="Group 170"/>
          <p:cNvGrpSpPr/>
          <p:nvPr/>
        </p:nvGrpSpPr>
        <p:grpSpPr>
          <a:xfrm>
            <a:off x="6184030" y="4773273"/>
            <a:ext cx="1540128" cy="656174"/>
            <a:chOff x="6401114" y="4959527"/>
            <a:chExt cx="1571420" cy="669506"/>
          </a:xfrm>
        </p:grpSpPr>
        <p:sp>
          <p:nvSpPr>
            <p:cNvPr id="158" name="Freeform 87"/>
            <p:cNvSpPr>
              <a:spLocks noChangeAspect="1" noEditPoints="1"/>
            </p:cNvSpPr>
            <p:nvPr/>
          </p:nvSpPr>
          <p:spPr bwMode="black">
            <a:xfrm flipH="1">
              <a:off x="6401114" y="4959527"/>
              <a:ext cx="822960" cy="66950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1"/>
            </a:solidFill>
            <a:ln>
              <a:noFill/>
            </a:ln>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70" name="TextBox 169"/>
            <p:cNvSpPr txBox="1"/>
            <p:nvPr/>
          </p:nvSpPr>
          <p:spPr>
            <a:xfrm>
              <a:off x="7284268" y="5121122"/>
              <a:ext cx="688266"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Storage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adapters</a:t>
              </a:r>
            </a:p>
          </p:txBody>
        </p:sp>
      </p:grpSp>
      <p:sp>
        <p:nvSpPr>
          <p:cNvPr id="174" name="TextBox 173"/>
          <p:cNvSpPr txBox="1"/>
          <p:nvPr/>
        </p:nvSpPr>
        <p:spPr>
          <a:xfrm>
            <a:off x="6946208" y="4085853"/>
            <a:ext cx="835845" cy="380005"/>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Stream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processing</a:t>
            </a:r>
          </a:p>
        </p:txBody>
      </p:sp>
      <p:grpSp>
        <p:nvGrpSpPr>
          <p:cNvPr id="195" name="Group 194"/>
          <p:cNvGrpSpPr/>
          <p:nvPr/>
        </p:nvGrpSpPr>
        <p:grpSpPr>
          <a:xfrm>
            <a:off x="2527755" y="3424406"/>
            <a:ext cx="1286447" cy="1160321"/>
            <a:chOff x="2579112" y="3492574"/>
            <a:chExt cx="1312585" cy="1183896"/>
          </a:xfrm>
        </p:grpSpPr>
        <p:sp>
          <p:nvSpPr>
            <p:cNvPr id="181" name="TextBox 180"/>
            <p:cNvSpPr txBox="1"/>
            <p:nvPr/>
          </p:nvSpPr>
          <p:spPr>
            <a:xfrm>
              <a:off x="2640547" y="4288744"/>
              <a:ext cx="1251150"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Cloud gateways</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(web APIs)</a:t>
              </a:r>
            </a:p>
          </p:txBody>
        </p:sp>
        <p:sp>
          <p:nvSpPr>
            <p:cNvPr id="194"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97" name="Group 196"/>
          <p:cNvGrpSpPr/>
          <p:nvPr/>
        </p:nvGrpSpPr>
        <p:grpSpPr>
          <a:xfrm>
            <a:off x="2420068" y="5561444"/>
            <a:ext cx="1446971" cy="686956"/>
            <a:chOff x="2637890" y="5389538"/>
            <a:chExt cx="1476370" cy="700913"/>
          </a:xfrm>
        </p:grpSpPr>
        <p:sp>
          <p:nvSpPr>
            <p:cNvPr id="185" name="TextBox 184"/>
            <p:cNvSpPr txBox="1"/>
            <p:nvPr/>
          </p:nvSpPr>
          <p:spPr>
            <a:xfrm>
              <a:off x="3379817" y="5546095"/>
              <a:ext cx="734443"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Field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gateways</a:t>
              </a:r>
            </a:p>
          </p:txBody>
        </p:sp>
        <p:sp>
          <p:nvSpPr>
            <p:cNvPr id="196" name="Freeform 58"/>
            <p:cNvSpPr>
              <a:spLocks noChangeAspect="1" noEditPoints="1"/>
            </p:cNvSpPr>
            <p:nvPr/>
          </p:nvSpPr>
          <p:spPr bwMode="black">
            <a:xfrm>
              <a:off x="2637890" y="5389538"/>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65" tIns="40333" rIns="80665" bIns="40333" numCol="1" anchor="t" anchorCtr="0" compatLnSpc="1">
              <a:prstTxWarp prst="textNoShape">
                <a:avLst/>
              </a:prstTxWarp>
            </a:bodyPr>
            <a:lstStyle/>
            <a:p>
              <a:endParaRPr lang="en-US" sz="1568">
                <a:solidFill>
                  <a:srgbClr val="FFFFFF"/>
                </a:solidFill>
              </a:endParaRPr>
            </a:p>
          </p:txBody>
        </p:sp>
      </p:grpSp>
      <p:grpSp>
        <p:nvGrpSpPr>
          <p:cNvPr id="204" name="Group 203"/>
          <p:cNvGrpSpPr/>
          <p:nvPr/>
        </p:nvGrpSpPr>
        <p:grpSpPr>
          <a:xfrm>
            <a:off x="685388" y="2245723"/>
            <a:ext cx="959949" cy="970132"/>
            <a:chOff x="699313" y="2289942"/>
            <a:chExt cx="979453" cy="989843"/>
          </a:xfrm>
        </p:grpSpPr>
        <p:sp>
          <p:nvSpPr>
            <p:cNvPr id="202"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03" name="TextBox 202"/>
            <p:cNvSpPr txBox="1"/>
            <p:nvPr/>
          </p:nvSpPr>
          <p:spPr>
            <a:xfrm>
              <a:off x="699313" y="3085922"/>
              <a:ext cx="979453" cy="193863"/>
            </a:xfrm>
            <a:prstGeom prst="rect">
              <a:avLst/>
            </a:prstGeom>
            <a:noFill/>
          </p:spPr>
          <p:txBody>
            <a:bodyPr wrap="none" lIns="0" tIns="0" rIns="0" bIns="0" rtlCol="0">
              <a:spAutoFit/>
            </a:bodyPr>
            <a:lstStyle/>
            <a:p>
              <a:pPr algn="ctr">
                <a:lnSpc>
                  <a:spcPct val="90000"/>
                </a:lnSpc>
                <a:spcAft>
                  <a:spcPts val="588"/>
                </a:spcAft>
              </a:pPr>
              <a:r>
                <a:rPr lang="en-US" sz="1372" dirty="0">
                  <a:gradFill>
                    <a:gsLst>
                      <a:gs pos="2917">
                        <a:srgbClr val="68217A"/>
                      </a:gs>
                      <a:gs pos="30000">
                        <a:srgbClr val="68217A"/>
                      </a:gs>
                    </a:gsLst>
                    <a:lin ang="5400000" scaled="0"/>
                  </a:gradFill>
                </a:rPr>
                <a:t>Applications</a:t>
              </a:r>
            </a:p>
          </p:txBody>
        </p:sp>
      </p:grpSp>
      <p:sp>
        <p:nvSpPr>
          <p:cNvPr id="205" name="Rectangle 204"/>
          <p:cNvSpPr/>
          <p:nvPr/>
        </p:nvSpPr>
        <p:spPr bwMode="auto">
          <a:xfrm>
            <a:off x="403599" y="342900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Legacy IOT </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(custom protocols)</a:t>
            </a:r>
          </a:p>
        </p:txBody>
      </p:sp>
      <p:sp>
        <p:nvSpPr>
          <p:cNvPr id="206" name="Rectangle 205"/>
          <p:cNvSpPr/>
          <p:nvPr/>
        </p:nvSpPr>
        <p:spPr bwMode="auto">
          <a:xfrm>
            <a:off x="403599" y="414594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Devices</a:t>
            </a:r>
          </a:p>
        </p:txBody>
      </p:sp>
      <p:sp>
        <p:nvSpPr>
          <p:cNvPr id="207" name="Rectangle 206"/>
          <p:cNvSpPr/>
          <p:nvPr/>
        </p:nvSpPr>
        <p:spPr bwMode="auto">
          <a:xfrm>
            <a:off x="403599" y="486289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IP-capable devices</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(Windows/Linux)</a:t>
            </a:r>
          </a:p>
        </p:txBody>
      </p:sp>
      <p:sp>
        <p:nvSpPr>
          <p:cNvPr id="208" name="Rectangle 207"/>
          <p:cNvSpPr/>
          <p:nvPr/>
        </p:nvSpPr>
        <p:spPr bwMode="auto">
          <a:xfrm>
            <a:off x="403599" y="557983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Low-power devices (RTOS)</a:t>
            </a:r>
          </a:p>
        </p:txBody>
      </p:sp>
      <p:grpSp>
        <p:nvGrpSpPr>
          <p:cNvPr id="6" name="Group 5"/>
          <p:cNvGrpSpPr/>
          <p:nvPr/>
        </p:nvGrpSpPr>
        <p:grpSpPr>
          <a:xfrm>
            <a:off x="10245180" y="2075139"/>
            <a:ext cx="1616175" cy="3056572"/>
            <a:chOff x="10453339" y="1941221"/>
            <a:chExt cx="1649012" cy="3118675"/>
          </a:xfrm>
        </p:grpSpPr>
        <p:grpSp>
          <p:nvGrpSpPr>
            <p:cNvPr id="3" name="Group 2"/>
            <p:cNvGrpSpPr/>
            <p:nvPr/>
          </p:nvGrpSpPr>
          <p:grpSpPr>
            <a:xfrm>
              <a:off x="10573470" y="3133356"/>
              <a:ext cx="1378363" cy="931581"/>
              <a:chOff x="10573470" y="3103906"/>
              <a:chExt cx="1378363" cy="931581"/>
            </a:xfrm>
          </p:grpSpPr>
          <p:sp>
            <p:nvSpPr>
              <p:cNvPr id="209" name="Freeform 8"/>
              <p:cNvSpPr>
                <a:spLocks noChangeAspect="1" noEditPoints="1"/>
              </p:cNvSpPr>
              <p:nvPr/>
            </p:nvSpPr>
            <p:spPr bwMode="black">
              <a:xfrm>
                <a:off x="10912547" y="3103906"/>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accent2"/>
              </a:solidFill>
              <a:ln>
                <a:noFill/>
              </a:ln>
            </p:spPr>
            <p:txBody>
              <a:bodyPr vert="horz" wrap="square" lIns="80665" tIns="40333" rIns="80665" bIns="40333" numCol="1" anchor="t" anchorCtr="0" compatLnSpc="1">
                <a:prstTxWarp prst="textNoShape">
                  <a:avLst/>
                </a:prstTxWarp>
              </a:bodyPr>
              <a:lstStyle/>
              <a:p>
                <a:endParaRPr lang="en-US" sz="1568" dirty="0">
                  <a:solidFill>
                    <a:srgbClr val="FFFFFF"/>
                  </a:solidFill>
                </a:endParaRPr>
              </a:p>
            </p:txBody>
          </p:sp>
          <p:sp>
            <p:nvSpPr>
              <p:cNvPr id="210" name="TextBox 209"/>
              <p:cNvSpPr txBox="1"/>
              <p:nvPr/>
            </p:nvSpPr>
            <p:spPr>
              <a:xfrm>
                <a:off x="10573470" y="3841624"/>
                <a:ext cx="1378363"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Search and query</a:t>
                </a:r>
              </a:p>
            </p:txBody>
          </p:sp>
        </p:grpSp>
        <p:grpSp>
          <p:nvGrpSpPr>
            <p:cNvPr id="2" name="Group 1"/>
            <p:cNvGrpSpPr/>
            <p:nvPr/>
          </p:nvGrpSpPr>
          <p:grpSpPr>
            <a:xfrm>
              <a:off x="10453339" y="4144657"/>
              <a:ext cx="1649012" cy="915239"/>
              <a:chOff x="10453339" y="4144657"/>
              <a:chExt cx="1649012" cy="915239"/>
            </a:xfrm>
          </p:grpSpPr>
          <p:sp>
            <p:nvSpPr>
              <p:cNvPr id="211" name="Freeform 32"/>
              <p:cNvSpPr>
                <a:spLocks noEditPoints="1"/>
              </p:cNvSpPr>
              <p:nvPr/>
            </p:nvSpPr>
            <p:spPr bwMode="auto">
              <a:xfrm>
                <a:off x="10912547" y="4144657"/>
                <a:ext cx="731779" cy="696530"/>
              </a:xfrm>
              <a:custGeom>
                <a:avLst/>
                <a:gdLst>
                  <a:gd name="T0" fmla="*/ 1210 w 2135"/>
                  <a:gd name="T1" fmla="*/ 204 h 2030"/>
                  <a:gd name="T2" fmla="*/ 2029 w 2135"/>
                  <a:gd name="T3" fmla="*/ 204 h 2030"/>
                  <a:gd name="T4" fmla="*/ 2135 w 2135"/>
                  <a:gd name="T5" fmla="*/ 302 h 2030"/>
                  <a:gd name="T6" fmla="*/ 2135 w 2135"/>
                  <a:gd name="T7" fmla="*/ 1724 h 2030"/>
                  <a:gd name="T8" fmla="*/ 2033 w 2135"/>
                  <a:gd name="T9" fmla="*/ 1826 h 2030"/>
                  <a:gd name="T10" fmla="*/ 1218 w 2135"/>
                  <a:gd name="T11" fmla="*/ 1825 h 2030"/>
                  <a:gd name="T12" fmla="*/ 1211 w 2135"/>
                  <a:gd name="T13" fmla="*/ 2030 h 2030"/>
                  <a:gd name="T14" fmla="*/ 967 w 2135"/>
                  <a:gd name="T15" fmla="*/ 1984 h 2030"/>
                  <a:gd name="T16" fmla="*/ 508 w 2135"/>
                  <a:gd name="T17" fmla="*/ 1897 h 2030"/>
                  <a:gd name="T18" fmla="*/ 6 w 2135"/>
                  <a:gd name="T19" fmla="*/ 1803 h 2030"/>
                  <a:gd name="T20" fmla="*/ 1 w 2135"/>
                  <a:gd name="T21" fmla="*/ 1717 h 2030"/>
                  <a:gd name="T22" fmla="*/ 9 w 2135"/>
                  <a:gd name="T23" fmla="*/ 226 h 2030"/>
                  <a:gd name="T24" fmla="*/ 630 w 2135"/>
                  <a:gd name="T25" fmla="*/ 109 h 2030"/>
                  <a:gd name="T26" fmla="*/ 1204 w 2135"/>
                  <a:gd name="T27" fmla="*/ 1 h 2030"/>
                  <a:gd name="T28" fmla="*/ 1211 w 2135"/>
                  <a:gd name="T29" fmla="*/ 1181 h 2030"/>
                  <a:gd name="T30" fmla="*/ 1505 w 2135"/>
                  <a:gd name="T31" fmla="*/ 1364 h 2030"/>
                  <a:gd name="T32" fmla="*/ 1211 w 2135"/>
                  <a:gd name="T33" fmla="*/ 1429 h 2030"/>
                  <a:gd name="T34" fmla="*/ 1503 w 2135"/>
                  <a:gd name="T35" fmla="*/ 1613 h 2030"/>
                  <a:gd name="T36" fmla="*/ 1211 w 2135"/>
                  <a:gd name="T37" fmla="*/ 1743 h 2030"/>
                  <a:gd name="T38" fmla="*/ 2050 w 2135"/>
                  <a:gd name="T39" fmla="*/ 286 h 2030"/>
                  <a:gd name="T40" fmla="*/ 1211 w 2135"/>
                  <a:gd name="T41" fmla="*/ 417 h 2030"/>
                  <a:gd name="T42" fmla="*/ 1503 w 2135"/>
                  <a:gd name="T43" fmla="*/ 601 h 2030"/>
                  <a:gd name="T44" fmla="*/ 1211 w 2135"/>
                  <a:gd name="T45" fmla="*/ 610 h 2030"/>
                  <a:gd name="T46" fmla="*/ 1219 w 2135"/>
                  <a:gd name="T47" fmla="*/ 670 h 2030"/>
                  <a:gd name="T48" fmla="*/ 1504 w 2135"/>
                  <a:gd name="T49" fmla="*/ 670 h 2030"/>
                  <a:gd name="T50" fmla="*/ 1211 w 2135"/>
                  <a:gd name="T51" fmla="*/ 854 h 2030"/>
                  <a:gd name="T52" fmla="*/ 1504 w 2135"/>
                  <a:gd name="T53" fmla="*/ 927 h 2030"/>
                  <a:gd name="T54" fmla="*/ 1211 w 2135"/>
                  <a:gd name="T55" fmla="*/ 1111 h 2030"/>
                  <a:gd name="T56" fmla="*/ 840 w 2135"/>
                  <a:gd name="T57" fmla="*/ 1361 h 2030"/>
                  <a:gd name="T58" fmla="*/ 650 w 2135"/>
                  <a:gd name="T59" fmla="*/ 1004 h 2030"/>
                  <a:gd name="T60" fmla="*/ 831 w 2135"/>
                  <a:gd name="T61" fmla="*/ 648 h 2030"/>
                  <a:gd name="T62" fmla="*/ 822 w 2135"/>
                  <a:gd name="T63" fmla="*/ 641 h 2030"/>
                  <a:gd name="T64" fmla="*/ 681 w 2135"/>
                  <a:gd name="T65" fmla="*/ 651 h 2030"/>
                  <a:gd name="T66" fmla="*/ 610 w 2135"/>
                  <a:gd name="T67" fmla="*/ 798 h 2030"/>
                  <a:gd name="T68" fmla="*/ 562 w 2135"/>
                  <a:gd name="T69" fmla="*/ 920 h 2030"/>
                  <a:gd name="T70" fmla="*/ 465 w 2135"/>
                  <a:gd name="T71" fmla="*/ 671 h 2030"/>
                  <a:gd name="T72" fmla="*/ 345 w 2135"/>
                  <a:gd name="T73" fmla="*/ 674 h 2030"/>
                  <a:gd name="T74" fmla="*/ 318 w 2135"/>
                  <a:gd name="T75" fmla="*/ 685 h 2030"/>
                  <a:gd name="T76" fmla="*/ 470 w 2135"/>
                  <a:gd name="T77" fmla="*/ 996 h 2030"/>
                  <a:gd name="T78" fmla="*/ 307 w 2135"/>
                  <a:gd name="T79" fmla="*/ 1308 h 2030"/>
                  <a:gd name="T80" fmla="*/ 305 w 2135"/>
                  <a:gd name="T81" fmla="*/ 1324 h 2030"/>
                  <a:gd name="T82" fmla="*/ 438 w 2135"/>
                  <a:gd name="T83" fmla="*/ 1334 h 2030"/>
                  <a:gd name="T84" fmla="*/ 519 w 2135"/>
                  <a:gd name="T85" fmla="*/ 1171 h 2030"/>
                  <a:gd name="T86" fmla="*/ 556 w 2135"/>
                  <a:gd name="T87" fmla="*/ 1076 h 2030"/>
                  <a:gd name="T88" fmla="*/ 572 w 2135"/>
                  <a:gd name="T89" fmla="*/ 1128 h 2030"/>
                  <a:gd name="T90" fmla="*/ 687 w 2135"/>
                  <a:gd name="T91" fmla="*/ 1351 h 2030"/>
                  <a:gd name="T92" fmla="*/ 840 w 2135"/>
                  <a:gd name="T93" fmla="*/ 1361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5" h="2030">
                    <a:moveTo>
                      <a:pt x="1210" y="0"/>
                    </a:moveTo>
                    <a:cubicBezTo>
                      <a:pt x="1210" y="68"/>
                      <a:pt x="1210" y="135"/>
                      <a:pt x="1210" y="204"/>
                    </a:cubicBezTo>
                    <a:cubicBezTo>
                      <a:pt x="1214" y="204"/>
                      <a:pt x="1218" y="204"/>
                      <a:pt x="1221" y="204"/>
                    </a:cubicBezTo>
                    <a:cubicBezTo>
                      <a:pt x="1490" y="204"/>
                      <a:pt x="1760" y="204"/>
                      <a:pt x="2029" y="204"/>
                    </a:cubicBezTo>
                    <a:cubicBezTo>
                      <a:pt x="2053" y="204"/>
                      <a:pt x="2076" y="208"/>
                      <a:pt x="2095" y="223"/>
                    </a:cubicBezTo>
                    <a:cubicBezTo>
                      <a:pt x="2121" y="243"/>
                      <a:pt x="2134" y="269"/>
                      <a:pt x="2135" y="302"/>
                    </a:cubicBezTo>
                    <a:cubicBezTo>
                      <a:pt x="2135" y="303"/>
                      <a:pt x="2135" y="304"/>
                      <a:pt x="2135" y="306"/>
                    </a:cubicBezTo>
                    <a:cubicBezTo>
                      <a:pt x="2135" y="778"/>
                      <a:pt x="2135" y="1251"/>
                      <a:pt x="2135" y="1724"/>
                    </a:cubicBezTo>
                    <a:cubicBezTo>
                      <a:pt x="2135" y="1758"/>
                      <a:pt x="2122" y="1786"/>
                      <a:pt x="2094" y="1807"/>
                    </a:cubicBezTo>
                    <a:cubicBezTo>
                      <a:pt x="2076" y="1820"/>
                      <a:pt x="2055" y="1826"/>
                      <a:pt x="2033" y="1826"/>
                    </a:cubicBezTo>
                    <a:cubicBezTo>
                      <a:pt x="1774" y="1825"/>
                      <a:pt x="1515" y="1825"/>
                      <a:pt x="1256" y="1825"/>
                    </a:cubicBezTo>
                    <a:cubicBezTo>
                      <a:pt x="1243" y="1825"/>
                      <a:pt x="1231" y="1825"/>
                      <a:pt x="1218" y="1825"/>
                    </a:cubicBezTo>
                    <a:cubicBezTo>
                      <a:pt x="1216" y="1825"/>
                      <a:pt x="1214" y="1825"/>
                      <a:pt x="1211" y="1825"/>
                    </a:cubicBezTo>
                    <a:cubicBezTo>
                      <a:pt x="1211" y="1894"/>
                      <a:pt x="1211" y="1961"/>
                      <a:pt x="1211" y="2030"/>
                    </a:cubicBezTo>
                    <a:cubicBezTo>
                      <a:pt x="1191" y="2026"/>
                      <a:pt x="1172" y="2022"/>
                      <a:pt x="1153" y="2019"/>
                    </a:cubicBezTo>
                    <a:cubicBezTo>
                      <a:pt x="1091" y="2007"/>
                      <a:pt x="1029" y="1995"/>
                      <a:pt x="967" y="1984"/>
                    </a:cubicBezTo>
                    <a:cubicBezTo>
                      <a:pt x="893" y="1970"/>
                      <a:pt x="818" y="1956"/>
                      <a:pt x="744" y="1942"/>
                    </a:cubicBezTo>
                    <a:cubicBezTo>
                      <a:pt x="665" y="1927"/>
                      <a:pt x="587" y="1912"/>
                      <a:pt x="508" y="1897"/>
                    </a:cubicBezTo>
                    <a:cubicBezTo>
                      <a:pt x="423" y="1881"/>
                      <a:pt x="339" y="1865"/>
                      <a:pt x="254" y="1849"/>
                    </a:cubicBezTo>
                    <a:cubicBezTo>
                      <a:pt x="171" y="1834"/>
                      <a:pt x="89" y="1818"/>
                      <a:pt x="6" y="1803"/>
                    </a:cubicBezTo>
                    <a:cubicBezTo>
                      <a:pt x="1" y="1802"/>
                      <a:pt x="0" y="1800"/>
                      <a:pt x="0" y="1796"/>
                    </a:cubicBezTo>
                    <a:cubicBezTo>
                      <a:pt x="1" y="1770"/>
                      <a:pt x="1" y="1744"/>
                      <a:pt x="1" y="1717"/>
                    </a:cubicBezTo>
                    <a:cubicBezTo>
                      <a:pt x="1" y="1224"/>
                      <a:pt x="1" y="730"/>
                      <a:pt x="0" y="236"/>
                    </a:cubicBezTo>
                    <a:cubicBezTo>
                      <a:pt x="0" y="230"/>
                      <a:pt x="2" y="227"/>
                      <a:pt x="9" y="226"/>
                    </a:cubicBezTo>
                    <a:cubicBezTo>
                      <a:pt x="122" y="205"/>
                      <a:pt x="234" y="184"/>
                      <a:pt x="347" y="163"/>
                    </a:cubicBezTo>
                    <a:cubicBezTo>
                      <a:pt x="441" y="145"/>
                      <a:pt x="535" y="127"/>
                      <a:pt x="630" y="109"/>
                    </a:cubicBezTo>
                    <a:cubicBezTo>
                      <a:pt x="725" y="91"/>
                      <a:pt x="820" y="73"/>
                      <a:pt x="916" y="55"/>
                    </a:cubicBezTo>
                    <a:cubicBezTo>
                      <a:pt x="1012" y="37"/>
                      <a:pt x="1108" y="19"/>
                      <a:pt x="1204" y="1"/>
                    </a:cubicBezTo>
                    <a:cubicBezTo>
                      <a:pt x="1206" y="1"/>
                      <a:pt x="1208" y="0"/>
                      <a:pt x="1210" y="0"/>
                    </a:cubicBezTo>
                    <a:close/>
                    <a:moveTo>
                      <a:pt x="1211" y="1181"/>
                    </a:moveTo>
                    <a:cubicBezTo>
                      <a:pt x="1309" y="1181"/>
                      <a:pt x="1407" y="1181"/>
                      <a:pt x="1505" y="1181"/>
                    </a:cubicBezTo>
                    <a:cubicBezTo>
                      <a:pt x="1505" y="1242"/>
                      <a:pt x="1505" y="1303"/>
                      <a:pt x="1505" y="1364"/>
                    </a:cubicBezTo>
                    <a:cubicBezTo>
                      <a:pt x="1407" y="1364"/>
                      <a:pt x="1309" y="1364"/>
                      <a:pt x="1211" y="1364"/>
                    </a:cubicBezTo>
                    <a:cubicBezTo>
                      <a:pt x="1211" y="1386"/>
                      <a:pt x="1211" y="1407"/>
                      <a:pt x="1211" y="1429"/>
                    </a:cubicBezTo>
                    <a:cubicBezTo>
                      <a:pt x="1309" y="1429"/>
                      <a:pt x="1406" y="1429"/>
                      <a:pt x="1503" y="1429"/>
                    </a:cubicBezTo>
                    <a:cubicBezTo>
                      <a:pt x="1503" y="1490"/>
                      <a:pt x="1503" y="1551"/>
                      <a:pt x="1503" y="1613"/>
                    </a:cubicBezTo>
                    <a:cubicBezTo>
                      <a:pt x="1406" y="1613"/>
                      <a:pt x="1308" y="1613"/>
                      <a:pt x="1211" y="1613"/>
                    </a:cubicBezTo>
                    <a:cubicBezTo>
                      <a:pt x="1211" y="1657"/>
                      <a:pt x="1211" y="1700"/>
                      <a:pt x="1211" y="1743"/>
                    </a:cubicBezTo>
                    <a:cubicBezTo>
                      <a:pt x="1491" y="1743"/>
                      <a:pt x="1770" y="1743"/>
                      <a:pt x="2050" y="1743"/>
                    </a:cubicBezTo>
                    <a:cubicBezTo>
                      <a:pt x="2050" y="1257"/>
                      <a:pt x="2050" y="772"/>
                      <a:pt x="2050" y="286"/>
                    </a:cubicBezTo>
                    <a:cubicBezTo>
                      <a:pt x="1770" y="286"/>
                      <a:pt x="1491" y="286"/>
                      <a:pt x="1211" y="286"/>
                    </a:cubicBezTo>
                    <a:cubicBezTo>
                      <a:pt x="1211" y="329"/>
                      <a:pt x="1211" y="373"/>
                      <a:pt x="1211" y="417"/>
                    </a:cubicBezTo>
                    <a:cubicBezTo>
                      <a:pt x="1309" y="417"/>
                      <a:pt x="1406" y="417"/>
                      <a:pt x="1503" y="417"/>
                    </a:cubicBezTo>
                    <a:cubicBezTo>
                      <a:pt x="1503" y="478"/>
                      <a:pt x="1503" y="539"/>
                      <a:pt x="1503" y="601"/>
                    </a:cubicBezTo>
                    <a:cubicBezTo>
                      <a:pt x="1406" y="601"/>
                      <a:pt x="1308" y="601"/>
                      <a:pt x="1211" y="601"/>
                    </a:cubicBezTo>
                    <a:cubicBezTo>
                      <a:pt x="1211" y="604"/>
                      <a:pt x="1211" y="607"/>
                      <a:pt x="1211" y="610"/>
                    </a:cubicBezTo>
                    <a:cubicBezTo>
                      <a:pt x="1211" y="627"/>
                      <a:pt x="1211" y="644"/>
                      <a:pt x="1211" y="661"/>
                    </a:cubicBezTo>
                    <a:cubicBezTo>
                      <a:pt x="1211" y="670"/>
                      <a:pt x="1211" y="670"/>
                      <a:pt x="1219" y="670"/>
                    </a:cubicBezTo>
                    <a:cubicBezTo>
                      <a:pt x="1311" y="670"/>
                      <a:pt x="1404" y="670"/>
                      <a:pt x="1496" y="670"/>
                    </a:cubicBezTo>
                    <a:cubicBezTo>
                      <a:pt x="1499" y="670"/>
                      <a:pt x="1501" y="670"/>
                      <a:pt x="1504" y="670"/>
                    </a:cubicBezTo>
                    <a:cubicBezTo>
                      <a:pt x="1504" y="731"/>
                      <a:pt x="1504" y="792"/>
                      <a:pt x="1504" y="854"/>
                    </a:cubicBezTo>
                    <a:cubicBezTo>
                      <a:pt x="1406" y="854"/>
                      <a:pt x="1309" y="854"/>
                      <a:pt x="1211" y="854"/>
                    </a:cubicBezTo>
                    <a:cubicBezTo>
                      <a:pt x="1211" y="879"/>
                      <a:pt x="1211" y="903"/>
                      <a:pt x="1211" y="927"/>
                    </a:cubicBezTo>
                    <a:cubicBezTo>
                      <a:pt x="1309" y="927"/>
                      <a:pt x="1407" y="927"/>
                      <a:pt x="1504" y="927"/>
                    </a:cubicBezTo>
                    <a:cubicBezTo>
                      <a:pt x="1504" y="989"/>
                      <a:pt x="1504" y="1050"/>
                      <a:pt x="1504" y="1111"/>
                    </a:cubicBezTo>
                    <a:cubicBezTo>
                      <a:pt x="1406" y="1111"/>
                      <a:pt x="1309" y="1111"/>
                      <a:pt x="1211" y="1111"/>
                    </a:cubicBezTo>
                    <a:cubicBezTo>
                      <a:pt x="1211" y="1135"/>
                      <a:pt x="1211" y="1157"/>
                      <a:pt x="1211" y="1181"/>
                    </a:cubicBezTo>
                    <a:close/>
                    <a:moveTo>
                      <a:pt x="840" y="1361"/>
                    </a:moveTo>
                    <a:cubicBezTo>
                      <a:pt x="838" y="1357"/>
                      <a:pt x="836" y="1354"/>
                      <a:pt x="835" y="1352"/>
                    </a:cubicBezTo>
                    <a:cubicBezTo>
                      <a:pt x="774" y="1236"/>
                      <a:pt x="712" y="1120"/>
                      <a:pt x="650" y="1004"/>
                    </a:cubicBezTo>
                    <a:cubicBezTo>
                      <a:pt x="648" y="999"/>
                      <a:pt x="648" y="996"/>
                      <a:pt x="650" y="991"/>
                    </a:cubicBezTo>
                    <a:cubicBezTo>
                      <a:pt x="711" y="877"/>
                      <a:pt x="771" y="762"/>
                      <a:pt x="831" y="648"/>
                    </a:cubicBezTo>
                    <a:cubicBezTo>
                      <a:pt x="832" y="646"/>
                      <a:pt x="833" y="644"/>
                      <a:pt x="834" y="641"/>
                    </a:cubicBezTo>
                    <a:cubicBezTo>
                      <a:pt x="829" y="641"/>
                      <a:pt x="826" y="641"/>
                      <a:pt x="822" y="641"/>
                    </a:cubicBezTo>
                    <a:cubicBezTo>
                      <a:pt x="802" y="643"/>
                      <a:pt x="782" y="644"/>
                      <a:pt x="762" y="646"/>
                    </a:cubicBezTo>
                    <a:cubicBezTo>
                      <a:pt x="735" y="648"/>
                      <a:pt x="708" y="650"/>
                      <a:pt x="681" y="651"/>
                    </a:cubicBezTo>
                    <a:cubicBezTo>
                      <a:pt x="677" y="652"/>
                      <a:pt x="675" y="654"/>
                      <a:pt x="673" y="658"/>
                    </a:cubicBezTo>
                    <a:cubicBezTo>
                      <a:pt x="652" y="704"/>
                      <a:pt x="631" y="751"/>
                      <a:pt x="610" y="798"/>
                    </a:cubicBezTo>
                    <a:cubicBezTo>
                      <a:pt x="592" y="837"/>
                      <a:pt x="573" y="876"/>
                      <a:pt x="563" y="919"/>
                    </a:cubicBezTo>
                    <a:cubicBezTo>
                      <a:pt x="563" y="919"/>
                      <a:pt x="562" y="920"/>
                      <a:pt x="562" y="920"/>
                    </a:cubicBezTo>
                    <a:cubicBezTo>
                      <a:pt x="557" y="903"/>
                      <a:pt x="553" y="886"/>
                      <a:pt x="546" y="870"/>
                    </a:cubicBezTo>
                    <a:cubicBezTo>
                      <a:pt x="519" y="803"/>
                      <a:pt x="492" y="737"/>
                      <a:pt x="465" y="671"/>
                    </a:cubicBezTo>
                    <a:cubicBezTo>
                      <a:pt x="463" y="667"/>
                      <a:pt x="462" y="667"/>
                      <a:pt x="458" y="667"/>
                    </a:cubicBezTo>
                    <a:cubicBezTo>
                      <a:pt x="420" y="669"/>
                      <a:pt x="383" y="672"/>
                      <a:pt x="345" y="674"/>
                    </a:cubicBezTo>
                    <a:cubicBezTo>
                      <a:pt x="335" y="675"/>
                      <a:pt x="325" y="676"/>
                      <a:pt x="314" y="677"/>
                    </a:cubicBezTo>
                    <a:cubicBezTo>
                      <a:pt x="315" y="680"/>
                      <a:pt x="316" y="682"/>
                      <a:pt x="318" y="685"/>
                    </a:cubicBezTo>
                    <a:cubicBezTo>
                      <a:pt x="327" y="704"/>
                      <a:pt x="336" y="723"/>
                      <a:pt x="346" y="742"/>
                    </a:cubicBezTo>
                    <a:cubicBezTo>
                      <a:pt x="387" y="827"/>
                      <a:pt x="428" y="911"/>
                      <a:pt x="470" y="996"/>
                    </a:cubicBezTo>
                    <a:cubicBezTo>
                      <a:pt x="471" y="999"/>
                      <a:pt x="471" y="1002"/>
                      <a:pt x="470" y="1005"/>
                    </a:cubicBezTo>
                    <a:cubicBezTo>
                      <a:pt x="415" y="1106"/>
                      <a:pt x="361" y="1207"/>
                      <a:pt x="307" y="1308"/>
                    </a:cubicBezTo>
                    <a:cubicBezTo>
                      <a:pt x="305" y="1313"/>
                      <a:pt x="302" y="1318"/>
                      <a:pt x="300" y="1323"/>
                    </a:cubicBezTo>
                    <a:cubicBezTo>
                      <a:pt x="302" y="1324"/>
                      <a:pt x="304" y="1324"/>
                      <a:pt x="305" y="1324"/>
                    </a:cubicBezTo>
                    <a:cubicBezTo>
                      <a:pt x="318" y="1325"/>
                      <a:pt x="331" y="1326"/>
                      <a:pt x="345" y="1327"/>
                    </a:cubicBezTo>
                    <a:cubicBezTo>
                      <a:pt x="376" y="1329"/>
                      <a:pt x="407" y="1331"/>
                      <a:pt x="438" y="1334"/>
                    </a:cubicBezTo>
                    <a:cubicBezTo>
                      <a:pt x="443" y="1334"/>
                      <a:pt x="445" y="1333"/>
                      <a:pt x="447" y="1328"/>
                    </a:cubicBezTo>
                    <a:cubicBezTo>
                      <a:pt x="471" y="1276"/>
                      <a:pt x="496" y="1224"/>
                      <a:pt x="519" y="1171"/>
                    </a:cubicBezTo>
                    <a:cubicBezTo>
                      <a:pt x="530" y="1147"/>
                      <a:pt x="543" y="1124"/>
                      <a:pt x="550" y="1098"/>
                    </a:cubicBezTo>
                    <a:cubicBezTo>
                      <a:pt x="552" y="1091"/>
                      <a:pt x="554" y="1083"/>
                      <a:pt x="556" y="1076"/>
                    </a:cubicBezTo>
                    <a:cubicBezTo>
                      <a:pt x="557" y="1078"/>
                      <a:pt x="558" y="1081"/>
                      <a:pt x="558" y="1083"/>
                    </a:cubicBezTo>
                    <a:cubicBezTo>
                      <a:pt x="563" y="1098"/>
                      <a:pt x="566" y="1113"/>
                      <a:pt x="572" y="1128"/>
                    </a:cubicBezTo>
                    <a:cubicBezTo>
                      <a:pt x="602" y="1197"/>
                      <a:pt x="634" y="1265"/>
                      <a:pt x="664" y="1334"/>
                    </a:cubicBezTo>
                    <a:cubicBezTo>
                      <a:pt x="669" y="1345"/>
                      <a:pt x="674" y="1350"/>
                      <a:pt x="687" y="1351"/>
                    </a:cubicBezTo>
                    <a:cubicBezTo>
                      <a:pt x="730" y="1353"/>
                      <a:pt x="773" y="1356"/>
                      <a:pt x="816" y="1359"/>
                    </a:cubicBezTo>
                    <a:cubicBezTo>
                      <a:pt x="823" y="1360"/>
                      <a:pt x="831" y="1360"/>
                      <a:pt x="840" y="1361"/>
                    </a:cubicBezTo>
                    <a:close/>
                  </a:path>
                </a:pathLst>
              </a:custGeom>
              <a:solidFill>
                <a:schemeClr val="accent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2" name="TextBox 211"/>
              <p:cNvSpPr txBox="1"/>
              <p:nvPr/>
            </p:nvSpPr>
            <p:spPr>
              <a:xfrm>
                <a:off x="10453339" y="4866033"/>
                <a:ext cx="1649012"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Data analytics (Excel)</a:t>
                </a:r>
              </a:p>
            </p:txBody>
          </p:sp>
        </p:grpSp>
        <p:grpSp>
          <p:nvGrpSpPr>
            <p:cNvPr id="5" name="Group 4"/>
            <p:cNvGrpSpPr/>
            <p:nvPr/>
          </p:nvGrpSpPr>
          <p:grpSpPr>
            <a:xfrm>
              <a:off x="10577839" y="1941221"/>
              <a:ext cx="1338139" cy="1047889"/>
              <a:chOff x="10577839" y="1941221"/>
              <a:chExt cx="1338139" cy="1047889"/>
            </a:xfrm>
          </p:grpSpPr>
          <p:sp>
            <p:nvSpPr>
              <p:cNvPr id="213" name="Freeform 27"/>
              <p:cNvSpPr>
                <a:spLocks noChangeAspect="1" noEditPoints="1"/>
              </p:cNvSpPr>
              <p:nvPr/>
            </p:nvSpPr>
            <p:spPr bwMode="black">
              <a:xfrm>
                <a:off x="10789361"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2"/>
              </a:solidFill>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4" name="TextBox 213"/>
              <p:cNvSpPr txBox="1"/>
              <p:nvPr/>
            </p:nvSpPr>
            <p:spPr>
              <a:xfrm>
                <a:off x="10577839" y="2601384"/>
                <a:ext cx="1338139" cy="387726"/>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Web/thick client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dashboards</a:t>
                </a:r>
              </a:p>
            </p:txBody>
          </p:sp>
        </p:grpSp>
      </p:grpSp>
      <p:sp>
        <p:nvSpPr>
          <p:cNvPr id="225" name="Freeform 38"/>
          <p:cNvSpPr>
            <a:spLocks noEditPoints="1"/>
          </p:cNvSpPr>
          <p:nvPr/>
        </p:nvSpPr>
        <p:spPr bwMode="auto">
          <a:xfrm>
            <a:off x="9006724" y="2782205"/>
            <a:ext cx="809961" cy="2867812"/>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nvGrpSpPr>
          <p:cNvPr id="226" name="Group 225"/>
          <p:cNvGrpSpPr/>
          <p:nvPr/>
        </p:nvGrpSpPr>
        <p:grpSpPr>
          <a:xfrm>
            <a:off x="7976394" y="2916641"/>
            <a:ext cx="1165049" cy="2598940"/>
            <a:chOff x="8138456" y="2948621"/>
            <a:chExt cx="1188720" cy="2651745"/>
          </a:xfrm>
        </p:grpSpPr>
        <p:sp>
          <p:nvSpPr>
            <p:cNvPr id="216" name="Right Arrow 215"/>
            <p:cNvSpPr/>
            <p:nvPr/>
          </p:nvSpPr>
          <p:spPr bwMode="auto">
            <a:xfrm>
              <a:off x="8138456" y="294862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fontAlgn="base">
                <a:lnSpc>
                  <a:spcPct val="90000"/>
                </a:lnSpc>
                <a:spcBef>
                  <a:spcPct val="0"/>
                </a:spcBef>
                <a:spcAft>
                  <a:spcPct val="0"/>
                </a:spcAft>
              </a:pPr>
              <a:r>
                <a:rPr lang="en-US" sz="1176" dirty="0">
                  <a:gradFill>
                    <a:gsLst>
                      <a:gs pos="0">
                        <a:srgbClr val="FFFFFF"/>
                      </a:gs>
                      <a:gs pos="100000">
                        <a:srgbClr val="FFFFFF"/>
                      </a:gs>
                    </a:gsLst>
                    <a:lin ang="5400000" scaled="1"/>
                  </a:gradFill>
                  <a:ea typeface="Segoe UI" pitchFamily="34" charset="0"/>
                  <a:cs typeface="Segoe UI" pitchFamily="34" charset="0"/>
                </a:rPr>
                <a:t>Service bus</a:t>
              </a:r>
            </a:p>
          </p:txBody>
        </p:sp>
        <p:sp>
          <p:nvSpPr>
            <p:cNvPr id="217" name="Right Arrow 216"/>
            <p:cNvSpPr/>
            <p:nvPr/>
          </p:nvSpPr>
          <p:spPr bwMode="auto">
            <a:xfrm>
              <a:off x="8138456" y="361917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DBs</a:t>
              </a:r>
            </a:p>
          </p:txBody>
        </p:sp>
        <p:sp>
          <p:nvSpPr>
            <p:cNvPr id="218" name="Right Arrow 217"/>
            <p:cNvSpPr/>
            <p:nvPr/>
          </p:nvSpPr>
          <p:spPr bwMode="auto">
            <a:xfrm>
              <a:off x="8138456" y="428973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storage</a:t>
              </a:r>
            </a:p>
          </p:txBody>
        </p:sp>
        <p:sp>
          <p:nvSpPr>
            <p:cNvPr id="219" name="Right Arrow 218"/>
            <p:cNvSpPr/>
            <p:nvPr/>
          </p:nvSpPr>
          <p:spPr bwMode="auto">
            <a:xfrm>
              <a:off x="8138456" y="496028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err="1">
                  <a:gradFill>
                    <a:gsLst>
                      <a:gs pos="0">
                        <a:srgbClr val="FFFFFF"/>
                      </a:gs>
                      <a:gs pos="100000">
                        <a:srgbClr val="FFFFFF"/>
                      </a:gs>
                    </a:gsLst>
                    <a:lin ang="5400000" scaled="1"/>
                  </a:gradFill>
                  <a:ea typeface="Segoe UI" pitchFamily="34" charset="0"/>
                  <a:cs typeface="Segoe UI" pitchFamily="34" charset="0"/>
                </a:rPr>
                <a:t>HDInsight</a:t>
              </a:r>
              <a:endParaRPr lang="en-US" sz="1176" dirty="0">
                <a:gradFill>
                  <a:gsLst>
                    <a:gs pos="0">
                      <a:srgbClr val="FFFFFF"/>
                    </a:gs>
                    <a:gs pos="100000">
                      <a:srgbClr val="FFFFFF"/>
                    </a:gs>
                  </a:gsLst>
                  <a:lin ang="5400000" scaled="1"/>
                </a:gradFill>
                <a:ea typeface="Segoe UI" pitchFamily="34" charset="0"/>
                <a:cs typeface="Segoe UI" pitchFamily="34" charset="0"/>
              </a:endParaRPr>
            </a:p>
          </p:txBody>
        </p:sp>
      </p:grpSp>
      <p:cxnSp>
        <p:nvCxnSpPr>
          <p:cNvPr id="8" name="Straight Arrow Connector 7"/>
          <p:cNvCxnSpPr/>
          <p:nvPr/>
        </p:nvCxnSpPr>
        <p:spPr>
          <a:xfrm>
            <a:off x="1422820" y="2671476"/>
            <a:ext cx="3058466" cy="1132249"/>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747231" y="3966713"/>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27124" y="3733800"/>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45204" y="4454621"/>
            <a:ext cx="2434124" cy="67709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147221" y="4648642"/>
            <a:ext cx="1315258" cy="95471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27122" y="5867400"/>
            <a:ext cx="448096"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754913" y="3576475"/>
            <a:ext cx="716953" cy="35847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5754912" y="4526252"/>
            <a:ext cx="403286" cy="26885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bwMode="auto">
          <a:xfrm>
            <a:off x="6346616" y="2534436"/>
            <a:ext cx="1514383" cy="1560973"/>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6742832" y="3214919"/>
            <a:ext cx="629758" cy="728588"/>
          </a:xfrm>
          <a:prstGeom prst="rect">
            <a:avLst/>
          </a:prstGeom>
          <a:solidFill>
            <a:srgbClr val="FF0000"/>
          </a:solidFill>
        </p:spPr>
      </p:pic>
      <p:sp>
        <p:nvSpPr>
          <p:cNvPr id="79" name="Freeform 43"/>
          <p:cNvSpPr>
            <a:spLocks noChangeAspect="1" noEditPoints="1"/>
          </p:cNvSpPr>
          <p:nvPr/>
        </p:nvSpPr>
        <p:spPr bwMode="black">
          <a:xfrm>
            <a:off x="10830575" y="5249336"/>
            <a:ext cx="446543" cy="860804"/>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00827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81" name="TextBox 80"/>
          <p:cNvSpPr txBox="1"/>
          <p:nvPr/>
        </p:nvSpPr>
        <p:spPr>
          <a:xfrm>
            <a:off x="10216849" y="6110139"/>
            <a:ext cx="1697074" cy="19000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Devices to take action</a:t>
            </a:r>
          </a:p>
        </p:txBody>
      </p:sp>
    </p:spTree>
    <p:extLst>
      <p:ext uri="{BB962C8B-B14F-4D97-AF65-F5344CB8AC3E}">
        <p14:creationId xmlns:p14="http://schemas.microsoft.com/office/powerpoint/2010/main" val="49041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4458727" y="2662392"/>
            <a:ext cx="3283591" cy="3752580"/>
          </a:xfrm>
          <a:prstGeom prst="rect">
            <a:avLst/>
          </a:prstGeom>
          <a:gradFill>
            <a:gsLst>
              <a:gs pos="2000">
                <a:srgbClr val="008272"/>
              </a:gs>
              <a:gs pos="100000">
                <a:srgbClr val="00188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Automatic Orchestration</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Hybrid Operation</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Self-Healing</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Self-sufficient</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Comprehensive</a:t>
            </a:r>
          </a:p>
          <a:p>
            <a:pPr marL="336076" indent="-336076" defTabSz="913916" fontAlgn="base">
              <a:lnSpc>
                <a:spcPct val="90000"/>
              </a:lnSpc>
              <a:spcBef>
                <a:spcPct val="0"/>
              </a:spcBef>
              <a:spcAft>
                <a:spcPct val="0"/>
              </a:spcAft>
              <a:buFont typeface="Arial" panose="020B0604020202020204" pitchFamily="34" charset="0"/>
              <a:buChar char="•"/>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7959033" y="2662392"/>
            <a:ext cx="3283591" cy="3752580"/>
          </a:xfrm>
          <a:prstGeom prst="rect">
            <a:avLst/>
          </a:prstGeom>
          <a:gradFill>
            <a:gsLst>
              <a:gs pos="2000">
                <a:srgbClr val="008272"/>
              </a:gs>
              <a:gs pos="100000">
                <a:srgbClr val="00188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The same technology Microsoft uses</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Proven more than 5 years</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Investment &amp; Roadmap</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938867" y="2682174"/>
            <a:ext cx="3283591" cy="3752580"/>
          </a:xfrm>
          <a:prstGeom prst="rect">
            <a:avLst/>
          </a:prstGeom>
          <a:gradFill>
            <a:gsLst>
              <a:gs pos="2000">
                <a:srgbClr val="008272"/>
              </a:gs>
              <a:gs pos="100000">
                <a:srgbClr val="00188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Stateless or </a:t>
            </a:r>
            <a:r>
              <a:rPr lang="en-US" sz="1764" dirty="0" err="1">
                <a:gradFill>
                  <a:gsLst>
                    <a:gs pos="0">
                      <a:srgbClr val="FFFFFF"/>
                    </a:gs>
                    <a:gs pos="100000">
                      <a:srgbClr val="FFFFFF"/>
                    </a:gs>
                  </a:gsLst>
                  <a:lin ang="5400000" scaled="0"/>
                </a:gradFill>
                <a:ea typeface="Segoe UI" pitchFamily="34" charset="0"/>
                <a:cs typeface="Segoe UI" pitchFamily="34" charset="0"/>
              </a:rPr>
              <a:t>Stateful</a:t>
            </a: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Visual Studio tools</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Focus on features not infrastructure</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Rolling upgrades</a:t>
            </a:r>
          </a:p>
          <a:p>
            <a:pPr marL="336076" indent="-336076" defTabSz="913916" fontAlgn="base">
              <a:lnSpc>
                <a:spcPct val="90000"/>
              </a:lnSpc>
              <a:spcBef>
                <a:spcPct val="0"/>
              </a:spcBef>
              <a:spcAft>
                <a:spcPct val="0"/>
              </a:spcAft>
              <a:buFont typeface="Arial" panose="020B0604020202020204" pitchFamily="34" charset="0"/>
              <a:buChar char="•"/>
            </a:pPr>
            <a:endParaRPr lang="en-US" sz="1764" dirty="0">
              <a:gradFill>
                <a:gsLst>
                  <a:gs pos="0">
                    <a:srgbClr val="FFFFFF"/>
                  </a:gs>
                  <a:gs pos="100000">
                    <a:srgbClr val="FFFFFF"/>
                  </a:gs>
                </a:gsLst>
                <a:lin ang="5400000" scaled="0"/>
              </a:gradFill>
              <a:ea typeface="Segoe UI" pitchFamily="34" charset="0"/>
              <a:cs typeface="Segoe UI" pitchFamily="34" charset="0"/>
            </a:endParaRPr>
          </a:p>
          <a:p>
            <a:pPr marL="336076" indent="-336076" defTabSz="913916" fontAlgn="base">
              <a:lnSpc>
                <a:spcPct val="90000"/>
              </a:lnSpc>
              <a:spcBef>
                <a:spcPct val="0"/>
              </a:spcBef>
              <a:spcAft>
                <a:spcPct val="0"/>
              </a:spcAft>
              <a:buFont typeface="Arial" panose="020B0604020202020204" pitchFamily="34" charset="0"/>
              <a:buChar char="•"/>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Azure Service Fabric</a:t>
            </a:r>
          </a:p>
        </p:txBody>
      </p:sp>
      <p:sp>
        <p:nvSpPr>
          <p:cNvPr id="3" name="Hexagon 2"/>
          <p:cNvSpPr/>
          <p:nvPr/>
        </p:nvSpPr>
        <p:spPr bwMode="auto">
          <a:xfrm>
            <a:off x="938867" y="1243422"/>
            <a:ext cx="3286035" cy="2837939"/>
          </a:xfrm>
          <a:prstGeom prst="hexagon">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r>
              <a:rPr lang="en-US" sz="2352" dirty="0">
                <a:gradFill>
                  <a:gsLst>
                    <a:gs pos="0">
                      <a:srgbClr val="FFFFFF"/>
                    </a:gs>
                    <a:gs pos="100000">
                      <a:srgbClr val="FFFFFF"/>
                    </a:gs>
                  </a:gsLst>
                  <a:lin ang="5400000" scaled="0"/>
                </a:gradFill>
                <a:ea typeface="Segoe UI" pitchFamily="34" charset="0"/>
                <a:cs typeface="Segoe UI" pitchFamily="34" charset="0"/>
              </a:rPr>
              <a:t>Rapidly develop </a:t>
            </a:r>
            <a:r>
              <a:rPr lang="en-US" sz="2352" dirty="0" err="1">
                <a:gradFill>
                  <a:gsLst>
                    <a:gs pos="0">
                      <a:srgbClr val="FFFFFF"/>
                    </a:gs>
                    <a:gs pos="100000">
                      <a:srgbClr val="FFFFFF"/>
                    </a:gs>
                  </a:gsLst>
                  <a:lin ang="5400000" scaled="0"/>
                </a:gradFill>
                <a:ea typeface="Segoe UI" pitchFamily="34" charset="0"/>
                <a:cs typeface="Segoe UI" pitchFamily="34" charset="0"/>
              </a:rPr>
              <a:t>microservice</a:t>
            </a:r>
            <a:r>
              <a:rPr lang="en-US" sz="2352" dirty="0">
                <a:gradFill>
                  <a:gsLst>
                    <a:gs pos="0">
                      <a:srgbClr val="FFFFFF"/>
                    </a:gs>
                    <a:gs pos="100000">
                      <a:srgbClr val="FFFFFF"/>
                    </a:gs>
                  </a:gsLst>
                  <a:lin ang="5400000" scaled="0"/>
                </a:gradFill>
                <a:ea typeface="Segoe UI" pitchFamily="34" charset="0"/>
                <a:cs typeface="Segoe UI" pitchFamily="34" charset="0"/>
              </a:rPr>
              <a:t> based applications</a:t>
            </a:r>
          </a:p>
        </p:txBody>
      </p:sp>
      <p:sp>
        <p:nvSpPr>
          <p:cNvPr id="4" name="Hexagon 3"/>
          <p:cNvSpPr/>
          <p:nvPr/>
        </p:nvSpPr>
        <p:spPr bwMode="auto">
          <a:xfrm>
            <a:off x="4448950" y="1224973"/>
            <a:ext cx="3286035" cy="2837939"/>
          </a:xfrm>
          <a:prstGeom prst="hexagon">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r>
              <a:rPr lang="en-US" sz="2352" dirty="0">
                <a:gradFill>
                  <a:gsLst>
                    <a:gs pos="0">
                      <a:srgbClr val="FFFFFF"/>
                    </a:gs>
                    <a:gs pos="100000">
                      <a:srgbClr val="FFFFFF"/>
                    </a:gs>
                  </a:gsLst>
                  <a:lin ang="5400000" scaled="0"/>
                </a:gradFill>
                <a:ea typeface="Segoe UI" pitchFamily="34" charset="0"/>
                <a:cs typeface="Segoe UI" pitchFamily="34" charset="0"/>
              </a:rPr>
              <a:t>Operate reliable, scalable services</a:t>
            </a:r>
          </a:p>
        </p:txBody>
      </p:sp>
      <p:sp>
        <p:nvSpPr>
          <p:cNvPr id="5" name="Hexagon 4"/>
          <p:cNvSpPr/>
          <p:nvPr/>
        </p:nvSpPr>
        <p:spPr bwMode="auto">
          <a:xfrm>
            <a:off x="7961477" y="1246312"/>
            <a:ext cx="3286035" cy="2837939"/>
          </a:xfrm>
          <a:prstGeom prst="hexagon">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r>
              <a:rPr lang="en-US" sz="2352" dirty="0">
                <a:gradFill>
                  <a:gsLst>
                    <a:gs pos="0">
                      <a:srgbClr val="FFFFFF"/>
                    </a:gs>
                    <a:gs pos="100000">
                      <a:srgbClr val="FFFFFF"/>
                    </a:gs>
                  </a:gsLst>
                  <a:lin ang="5400000" scaled="0"/>
                </a:gradFill>
                <a:ea typeface="Segoe UI" pitchFamily="34" charset="0"/>
                <a:cs typeface="Segoe UI" pitchFamily="34" charset="0"/>
              </a:rPr>
              <a:t>Enjoy the confidence of a battle-tested platform</a:t>
            </a:r>
          </a:p>
        </p:txBody>
      </p:sp>
      <p:sp>
        <p:nvSpPr>
          <p:cNvPr id="9" name="Isosceles Triangle 8"/>
          <p:cNvSpPr/>
          <p:nvPr/>
        </p:nvSpPr>
        <p:spPr bwMode="auto">
          <a:xfrm>
            <a:off x="933979" y="5012449"/>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Isosceles Triangle 9"/>
          <p:cNvSpPr/>
          <p:nvPr/>
        </p:nvSpPr>
        <p:spPr bwMode="auto">
          <a:xfrm>
            <a:off x="4446506" y="4994000"/>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Isosceles Triangle 10"/>
          <p:cNvSpPr/>
          <p:nvPr/>
        </p:nvSpPr>
        <p:spPr bwMode="auto">
          <a:xfrm>
            <a:off x="7954144" y="4992667"/>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Isosceles Triangle 11"/>
          <p:cNvSpPr/>
          <p:nvPr/>
        </p:nvSpPr>
        <p:spPr bwMode="auto">
          <a:xfrm flipH="1">
            <a:off x="10490909" y="5027560"/>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Isosceles Triangle 12"/>
          <p:cNvSpPr/>
          <p:nvPr/>
        </p:nvSpPr>
        <p:spPr bwMode="auto">
          <a:xfrm flipH="1">
            <a:off x="6989381" y="4992666"/>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Isosceles Triangle 13"/>
          <p:cNvSpPr/>
          <p:nvPr/>
        </p:nvSpPr>
        <p:spPr bwMode="auto">
          <a:xfrm flipH="1">
            <a:off x="3478076" y="5027561"/>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21412928"/>
      </p:ext>
    </p:extLst>
  </p:cSld>
  <p:clrMapOvr>
    <a:masterClrMapping/>
  </p:clrMapOvr>
  <p:transition advTm="51516">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dirty="0"/>
          </a:p>
        </p:txBody>
      </p:sp>
      <p:sp>
        <p:nvSpPr>
          <p:cNvPr id="3" name="Title 2"/>
          <p:cNvSpPr>
            <a:spLocks noGrp="1"/>
          </p:cNvSpPr>
          <p:nvPr>
            <p:ph type="title"/>
          </p:nvPr>
        </p:nvSpPr>
        <p:spPr/>
        <p:txBody>
          <a:bodyPr/>
          <a:lstStyle/>
          <a:p>
            <a:r>
              <a:rPr lang="en-US" dirty="0"/>
              <a:t>Key Scenarios to Get Started with Microsoft Azure</a:t>
            </a:r>
          </a:p>
        </p:txBody>
      </p:sp>
    </p:spTree>
    <p:extLst>
      <p:ext uri="{BB962C8B-B14F-4D97-AF65-F5344CB8AC3E}">
        <p14:creationId xmlns:p14="http://schemas.microsoft.com/office/powerpoint/2010/main" val="132002185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75649" y="5576546"/>
            <a:ext cx="8066963" cy="917575"/>
          </a:xfrm>
        </p:spPr>
        <p:txBody>
          <a:bodyPr>
            <a:noAutofit/>
          </a:bodyPr>
          <a:lstStyle/>
          <a:p>
            <a:r>
              <a:rPr lang="en-US" sz="4000" dirty="0"/>
              <a:t>Key Scenarios to get started with Microsoft Azure</a:t>
            </a:r>
          </a:p>
        </p:txBody>
      </p:sp>
      <p:sp>
        <p:nvSpPr>
          <p:cNvPr id="62" name="Freeform 61"/>
          <p:cNvSpPr/>
          <p:nvPr/>
        </p:nvSpPr>
        <p:spPr bwMode="auto">
          <a:xfrm flipH="1" flipV="1">
            <a:off x="2723408" y="2748394"/>
            <a:ext cx="3654580" cy="71005"/>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63" name="Freeform 62"/>
          <p:cNvSpPr/>
          <p:nvPr/>
        </p:nvSpPr>
        <p:spPr bwMode="auto">
          <a:xfrm flipH="1" flipV="1">
            <a:off x="2793034" y="4114800"/>
            <a:ext cx="3697747" cy="167783"/>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9" name="Group 8"/>
          <p:cNvGrpSpPr>
            <a:grpSpLocks noChangeAspect="1"/>
          </p:cNvGrpSpPr>
          <p:nvPr/>
        </p:nvGrpSpPr>
        <p:grpSpPr>
          <a:xfrm>
            <a:off x="1354429" y="141318"/>
            <a:ext cx="1801522" cy="4990318"/>
            <a:chOff x="2067582" y="44848"/>
            <a:chExt cx="1834547" cy="5062474"/>
          </a:xfrm>
        </p:grpSpPr>
        <p:sp>
          <p:nvSpPr>
            <p:cNvPr id="5" name="Rounded Rectangle 4"/>
            <p:cNvSpPr/>
            <p:nvPr/>
          </p:nvSpPr>
          <p:spPr bwMode="auto">
            <a:xfrm rot="5400000">
              <a:off x="436196" y="2166707"/>
              <a:ext cx="4572001" cy="130923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2297136" y="44848"/>
              <a:ext cx="1604993" cy="4850164"/>
              <a:chOff x="2297136" y="44848"/>
              <a:chExt cx="1604993" cy="4850164"/>
            </a:xfrm>
          </p:grpSpPr>
          <p:grpSp>
            <p:nvGrpSpPr>
              <p:cNvPr id="4" name="Group 3"/>
              <p:cNvGrpSpPr/>
              <p:nvPr/>
            </p:nvGrpSpPr>
            <p:grpSpPr>
              <a:xfrm>
                <a:off x="2297136" y="762000"/>
                <a:ext cx="838200" cy="952577"/>
                <a:chOff x="5899314" y="2304171"/>
                <a:chExt cx="838200" cy="952577"/>
              </a:xfrm>
            </p:grpSpPr>
            <p:pic>
              <p:nvPicPr>
                <p:cNvPr id="24" name="Picture 23"/>
                <p:cNvPicPr>
                  <a:picLocks noChangeAspect="1"/>
                </p:cNvPicPr>
                <p:nvPr>
                  <p:custDataLst>
                    <p:custData r:id="rId3"/>
                  </p:custDataLst>
                </p:nvPr>
              </p:nvPicPr>
              <p:blipFill>
                <a:blip r:embed="rId6"/>
                <a:stretch>
                  <a:fillRect/>
                </a:stretch>
              </p:blipFill>
              <p:spPr>
                <a:xfrm>
                  <a:off x="5975443" y="2304171"/>
                  <a:ext cx="699995" cy="735892"/>
                </a:xfrm>
                <a:prstGeom prst="rect">
                  <a:avLst/>
                </a:prstGeom>
              </p:spPr>
            </p:pic>
            <p:sp>
              <p:nvSpPr>
                <p:cNvPr id="35" name="TextBox 77"/>
                <p:cNvSpPr txBox="1"/>
                <p:nvPr/>
              </p:nvSpPr>
              <p:spPr>
                <a:xfrm>
                  <a:off x="5899314" y="3062849"/>
                  <a:ext cx="838200"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FFFFFF"/>
                      </a:solidFill>
                    </a:rPr>
                    <a:t>Production</a:t>
                  </a:r>
                </a:p>
              </p:txBody>
            </p:sp>
          </p:grpSp>
          <p:grpSp>
            <p:nvGrpSpPr>
              <p:cNvPr id="43" name="Group 42"/>
              <p:cNvGrpSpPr/>
              <p:nvPr/>
            </p:nvGrpSpPr>
            <p:grpSpPr>
              <a:xfrm>
                <a:off x="2373265" y="2335469"/>
                <a:ext cx="699995" cy="953222"/>
                <a:chOff x="5975443" y="2304171"/>
                <a:chExt cx="699995" cy="953222"/>
              </a:xfrm>
            </p:grpSpPr>
            <p:pic>
              <p:nvPicPr>
                <p:cNvPr id="44" name="Picture 43"/>
                <p:cNvPicPr>
                  <a:picLocks noChangeAspect="1"/>
                </p:cNvPicPr>
                <p:nvPr>
                  <p:custDataLst>
                    <p:custData r:id="rId2"/>
                  </p:custDataLst>
                </p:nvPr>
              </p:nvPicPr>
              <p:blipFill>
                <a:blip r:embed="rId6"/>
                <a:stretch>
                  <a:fillRect/>
                </a:stretch>
              </p:blipFill>
              <p:spPr>
                <a:xfrm>
                  <a:off x="5975443" y="2304171"/>
                  <a:ext cx="699995" cy="735892"/>
                </a:xfrm>
                <a:prstGeom prst="rect">
                  <a:avLst/>
                </a:prstGeom>
              </p:spPr>
            </p:pic>
            <p:sp>
              <p:nvSpPr>
                <p:cNvPr id="45" name="TextBox 77"/>
                <p:cNvSpPr txBox="1"/>
                <p:nvPr/>
              </p:nvSpPr>
              <p:spPr>
                <a:xfrm>
                  <a:off x="6038991" y="3063494"/>
                  <a:ext cx="572898"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FFFFFF"/>
                      </a:solidFill>
                    </a:rPr>
                    <a:t>Staging</a:t>
                  </a:r>
                </a:p>
              </p:txBody>
            </p:sp>
          </p:grpSp>
          <p:grpSp>
            <p:nvGrpSpPr>
              <p:cNvPr id="46" name="Group 45"/>
              <p:cNvGrpSpPr/>
              <p:nvPr/>
            </p:nvGrpSpPr>
            <p:grpSpPr>
              <a:xfrm>
                <a:off x="2360613" y="3945048"/>
                <a:ext cx="844514" cy="949964"/>
                <a:chOff x="5962791" y="2304171"/>
                <a:chExt cx="844514" cy="949964"/>
              </a:xfrm>
            </p:grpSpPr>
            <p:pic>
              <p:nvPicPr>
                <p:cNvPr id="47" name="Picture 46"/>
                <p:cNvPicPr>
                  <a:picLocks noChangeAspect="1"/>
                </p:cNvPicPr>
                <p:nvPr>
                  <p:custDataLst>
                    <p:custData r:id="rId1"/>
                  </p:custDataLst>
                </p:nvPr>
              </p:nvPicPr>
              <p:blipFill>
                <a:blip r:embed="rId6"/>
                <a:stretch>
                  <a:fillRect/>
                </a:stretch>
              </p:blipFill>
              <p:spPr>
                <a:xfrm>
                  <a:off x="5975443" y="2304171"/>
                  <a:ext cx="699995" cy="735892"/>
                </a:xfrm>
                <a:prstGeom prst="rect">
                  <a:avLst/>
                </a:prstGeom>
              </p:spPr>
            </p:pic>
            <p:sp>
              <p:nvSpPr>
                <p:cNvPr id="48" name="TextBox 77"/>
                <p:cNvSpPr txBox="1"/>
                <p:nvPr/>
              </p:nvSpPr>
              <p:spPr>
                <a:xfrm>
                  <a:off x="5962791" y="3060236"/>
                  <a:ext cx="844514"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FFFFFF"/>
                      </a:solidFill>
                    </a:rPr>
                    <a:t>Dev/Test</a:t>
                  </a:r>
                </a:p>
              </p:txBody>
            </p:sp>
          </p:grpSp>
          <p:pic>
            <p:nvPicPr>
              <p:cNvPr id="56" name="Picture 55"/>
              <p:cNvPicPr>
                <a:picLocks noChangeAspect="1"/>
              </p:cNvPicPr>
              <p:nvPr/>
            </p:nvPicPr>
            <p:blipFill>
              <a:blip r:embed="rId7"/>
              <a:stretch>
                <a:fillRect/>
              </a:stretch>
            </p:blipFill>
            <p:spPr>
              <a:xfrm>
                <a:off x="2589165" y="1854214"/>
                <a:ext cx="331740" cy="357258"/>
              </a:xfrm>
              <a:prstGeom prst="rect">
                <a:avLst/>
              </a:prstGeom>
            </p:spPr>
          </p:pic>
          <p:pic>
            <p:nvPicPr>
              <p:cNvPr id="57" name="Picture 56"/>
              <p:cNvPicPr>
                <a:picLocks noChangeAspect="1"/>
              </p:cNvPicPr>
              <p:nvPr/>
            </p:nvPicPr>
            <p:blipFill>
              <a:blip r:embed="rId7"/>
              <a:stretch>
                <a:fillRect/>
              </a:stretch>
            </p:blipFill>
            <p:spPr>
              <a:xfrm>
                <a:off x="2556326" y="3424909"/>
                <a:ext cx="331740" cy="357258"/>
              </a:xfrm>
              <a:prstGeom prst="rect">
                <a:avLst/>
              </a:prstGeom>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63929" y="44848"/>
                <a:ext cx="838200" cy="838200"/>
              </a:xfrm>
              <a:prstGeom prst="rect">
                <a:avLst/>
              </a:prstGeom>
              <a:noFill/>
              <a:ln>
                <a:noFill/>
              </a:ln>
              <a:effectLst>
                <a:outerShdw blurRad="50800" dist="38100" dir="5400000" algn="t" rotWithShape="0">
                  <a:schemeClr val="bg1">
                    <a:alpha val="40000"/>
                  </a:schemeClr>
                </a:outerShdw>
              </a:effectLst>
            </p:spPr>
          </p:pic>
        </p:grpSp>
      </p:grpSp>
      <p:sp>
        <p:nvSpPr>
          <p:cNvPr id="64" name="Freeform 63"/>
          <p:cNvSpPr/>
          <p:nvPr/>
        </p:nvSpPr>
        <p:spPr bwMode="auto">
          <a:xfrm rot="5400000" flipH="1">
            <a:off x="5732570" y="3527728"/>
            <a:ext cx="1469226" cy="47195"/>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65" name="TextBox 77"/>
          <p:cNvSpPr txBox="1"/>
          <p:nvPr/>
        </p:nvSpPr>
        <p:spPr>
          <a:xfrm>
            <a:off x="4338719" y="4020535"/>
            <a:ext cx="1015837"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2060"/>
                </a:solidFill>
              </a:rPr>
              <a:t>Test branch</a:t>
            </a:r>
          </a:p>
        </p:txBody>
      </p:sp>
      <p:sp>
        <p:nvSpPr>
          <p:cNvPr id="66" name="TextBox 77"/>
          <p:cNvSpPr txBox="1"/>
          <p:nvPr/>
        </p:nvSpPr>
        <p:spPr>
          <a:xfrm>
            <a:off x="4252190" y="2881075"/>
            <a:ext cx="1188896"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2060"/>
                </a:solidFill>
              </a:rPr>
              <a:t>Master branch</a:t>
            </a:r>
          </a:p>
        </p:txBody>
      </p:sp>
      <p:sp>
        <p:nvSpPr>
          <p:cNvPr id="67" name="Freeform 66"/>
          <p:cNvSpPr/>
          <p:nvPr/>
        </p:nvSpPr>
        <p:spPr bwMode="auto">
          <a:xfrm rot="10800000" flipH="1">
            <a:off x="6491776" y="2770995"/>
            <a:ext cx="2298488" cy="4571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12" name="Group 11"/>
          <p:cNvGrpSpPr/>
          <p:nvPr/>
        </p:nvGrpSpPr>
        <p:grpSpPr>
          <a:xfrm>
            <a:off x="8671520" y="1338486"/>
            <a:ext cx="2604492" cy="1861914"/>
            <a:chOff x="7736923" y="1143000"/>
            <a:chExt cx="2604492" cy="1861914"/>
          </a:xfrm>
        </p:grpSpPr>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13663" y="2224624"/>
              <a:ext cx="780290" cy="780290"/>
            </a:xfrm>
            <a:prstGeom prst="rect">
              <a:avLst/>
            </a:prstGeom>
          </p:spPr>
        </p:pic>
        <p:pic>
          <p:nvPicPr>
            <p:cNvPr id="58" name="Picture 57"/>
            <p:cNvPicPr>
              <a:picLocks noChangeAspect="1"/>
            </p:cNvPicPr>
            <p:nvPr/>
          </p:nvPicPr>
          <p:blipFill>
            <a:blip r:embed="rId10"/>
            <a:stretch>
              <a:fillRect/>
            </a:stretch>
          </p:blipFill>
          <p:spPr>
            <a:xfrm>
              <a:off x="7877435" y="1143000"/>
              <a:ext cx="663637" cy="556207"/>
            </a:xfrm>
            <a:prstGeom prst="rect">
              <a:avLst/>
            </a:prstGeom>
            <a:effectLst>
              <a:outerShdw blurRad="50800" dist="50800" dir="5400000" algn="ctr" rotWithShape="0">
                <a:srgbClr val="0072C6"/>
              </a:outerShdw>
            </a:effectLst>
          </p:spPr>
        </p:pic>
        <p:sp>
          <p:nvSpPr>
            <p:cNvPr id="59" name="TextBox 77"/>
            <p:cNvSpPr txBox="1"/>
            <p:nvPr/>
          </p:nvSpPr>
          <p:spPr>
            <a:xfrm>
              <a:off x="8317809" y="1166683"/>
              <a:ext cx="572898"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2060"/>
                  </a:solidFill>
                </a:rPr>
                <a:t>Build</a:t>
              </a:r>
            </a:p>
          </p:txBody>
        </p:sp>
        <p:sp>
          <p:nvSpPr>
            <p:cNvPr id="60" name="TextBox 77"/>
            <p:cNvSpPr txBox="1"/>
            <p:nvPr/>
          </p:nvSpPr>
          <p:spPr>
            <a:xfrm>
              <a:off x="8627465" y="2437194"/>
              <a:ext cx="1713950"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2060"/>
                  </a:solidFill>
                </a:rPr>
                <a:t>Visual Studio Online</a:t>
              </a:r>
            </a:p>
          </p:txBody>
        </p:sp>
        <p:sp>
          <p:nvSpPr>
            <p:cNvPr id="61" name="TextBox 77"/>
            <p:cNvSpPr txBox="1"/>
            <p:nvPr/>
          </p:nvSpPr>
          <p:spPr>
            <a:xfrm>
              <a:off x="8751949" y="2660921"/>
              <a:ext cx="780775"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b="1" spc="-50" dirty="0">
                  <a:solidFill>
                    <a:srgbClr val="002060"/>
                  </a:solidFill>
                </a:rPr>
                <a:t>GIT / TFS</a:t>
              </a:r>
            </a:p>
          </p:txBody>
        </p:sp>
        <p:sp>
          <p:nvSpPr>
            <p:cNvPr id="7" name="Arc 6"/>
            <p:cNvSpPr/>
            <p:nvPr/>
          </p:nvSpPr>
          <p:spPr>
            <a:xfrm rot="15298052">
              <a:off x="7516436" y="1720248"/>
              <a:ext cx="1075877" cy="634904"/>
            </a:xfrm>
            <a:prstGeom prst="arc">
              <a:avLst>
                <a:gd name="adj1" fmla="val 13619450"/>
                <a:gd name="adj2" fmla="val 20527924"/>
              </a:avLst>
            </a:prstGeom>
            <a:ln>
              <a:solidFill>
                <a:schemeClr val="tx1"/>
              </a:solidFill>
              <a:headEnd type="stealth" w="sm"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sp>
          <p:nvSpPr>
            <p:cNvPr id="68" name="Arc 67"/>
            <p:cNvSpPr/>
            <p:nvPr/>
          </p:nvSpPr>
          <p:spPr>
            <a:xfrm rot="15504807" flipV="1">
              <a:off x="8108695" y="1556979"/>
              <a:ext cx="934584" cy="558903"/>
            </a:xfrm>
            <a:prstGeom prst="arc">
              <a:avLst>
                <a:gd name="adj1" fmla="val 11645508"/>
                <a:gd name="adj2" fmla="val 20702189"/>
              </a:avLst>
            </a:prstGeom>
            <a:ln>
              <a:solidFill>
                <a:schemeClr val="tx1"/>
              </a:solidFill>
              <a:headEnd type="none"/>
              <a:tailEnd type="stealth"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grpSp>
      <p:sp>
        <p:nvSpPr>
          <p:cNvPr id="71" name="TextBox 70"/>
          <p:cNvSpPr txBox="1"/>
          <p:nvPr/>
        </p:nvSpPr>
        <p:spPr>
          <a:xfrm>
            <a:off x="2782378" y="1055860"/>
            <a:ext cx="5993500" cy="794064"/>
          </a:xfrm>
          <a:prstGeom prst="rect">
            <a:avLst/>
          </a:prstGeom>
          <a:noFill/>
        </p:spPr>
        <p:txBody>
          <a:bodyPr wrap="none" lIns="182880" tIns="146304" rIns="182880" bIns="146304" rtlCol="0">
            <a:spAutoFit/>
          </a:bodyPr>
          <a:lstStyle/>
          <a:p>
            <a:pPr>
              <a:lnSpc>
                <a:spcPct val="90000"/>
              </a:lnSpc>
              <a:spcAft>
                <a:spcPts val="600"/>
              </a:spcAft>
            </a:pPr>
            <a:r>
              <a:rPr lang="en-US" sz="3600" dirty="0">
                <a:solidFill>
                  <a:srgbClr val="002060"/>
                </a:solidFill>
              </a:rPr>
              <a:t>Full Dev/Test environments </a:t>
            </a:r>
          </a:p>
        </p:txBody>
      </p:sp>
      <p:grpSp>
        <p:nvGrpSpPr>
          <p:cNvPr id="13" name="Group 12"/>
          <p:cNvGrpSpPr>
            <a:grpSpLocks noChangeAspect="1"/>
          </p:cNvGrpSpPr>
          <p:nvPr/>
        </p:nvGrpSpPr>
        <p:grpSpPr>
          <a:xfrm>
            <a:off x="8295263" y="3200400"/>
            <a:ext cx="1990149" cy="1931236"/>
            <a:chOff x="8278805" y="3271489"/>
            <a:chExt cx="1990149" cy="1931236"/>
          </a:xfrm>
        </p:grpSpPr>
        <p:grpSp>
          <p:nvGrpSpPr>
            <p:cNvPr id="10" name="Group 9"/>
            <p:cNvGrpSpPr>
              <a:grpSpLocks noChangeAspect="1"/>
            </p:cNvGrpSpPr>
            <p:nvPr/>
          </p:nvGrpSpPr>
          <p:grpSpPr>
            <a:xfrm>
              <a:off x="8278805" y="3271489"/>
              <a:ext cx="1990149" cy="1931236"/>
              <a:chOff x="8266689" y="3078548"/>
              <a:chExt cx="1990149" cy="1931236"/>
            </a:xfrm>
          </p:grpSpPr>
          <p:grpSp>
            <p:nvGrpSpPr>
              <p:cNvPr id="49" name="Group 48"/>
              <p:cNvGrpSpPr>
                <a:grpSpLocks noChangeAspect="1"/>
              </p:cNvGrpSpPr>
              <p:nvPr/>
            </p:nvGrpSpPr>
            <p:grpSpPr>
              <a:xfrm>
                <a:off x="8266689" y="3078548"/>
                <a:ext cx="1990149" cy="1763514"/>
                <a:chOff x="685800" y="3317319"/>
                <a:chExt cx="3132178" cy="2775489"/>
              </a:xfrm>
            </p:grpSpPr>
            <p:sp>
              <p:nvSpPr>
                <p:cNvPr id="50" name="Right Arrow 49"/>
                <p:cNvSpPr/>
                <p:nvPr/>
              </p:nvSpPr>
              <p:spPr>
                <a:xfrm rot="16200000">
                  <a:off x="1330871" y="4396659"/>
                  <a:ext cx="2590415" cy="431736"/>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00" dirty="0" err="1">
                    <a:solidFill>
                      <a:srgbClr val="FFFFFF"/>
                    </a:solidFill>
                  </a:endParaRPr>
                </a:p>
              </p:txBody>
            </p:sp>
            <p:sp>
              <p:nvSpPr>
                <p:cNvPr id="51" name="Right Arrow 50"/>
                <p:cNvSpPr/>
                <p:nvPr/>
              </p:nvSpPr>
              <p:spPr>
                <a:xfrm rot="16200000">
                  <a:off x="578251" y="4400541"/>
                  <a:ext cx="2590221" cy="424174"/>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00" dirty="0" err="1">
                    <a:solidFill>
                      <a:srgbClr val="FFFFFF"/>
                    </a:solidFill>
                  </a:endParaRPr>
                </a:p>
              </p:txBody>
            </p:sp>
            <p:pic>
              <p:nvPicPr>
                <p:cNvPr id="53" name="Picture 52"/>
                <p:cNvPicPr>
                  <a:picLocks noChangeAspect="1"/>
                </p:cNvPicPr>
                <p:nvPr/>
              </p:nvPicPr>
              <p:blipFill>
                <a:blip r:embed="rId11"/>
                <a:stretch>
                  <a:fillRect/>
                </a:stretch>
              </p:blipFill>
              <p:spPr>
                <a:xfrm>
                  <a:off x="685800" y="5029200"/>
                  <a:ext cx="3132178" cy="1063608"/>
                </a:xfrm>
                <a:prstGeom prst="rect">
                  <a:avLst/>
                </a:prstGeom>
              </p:spPr>
            </p:pic>
          </p:grpSp>
          <p:sp>
            <p:nvSpPr>
              <p:cNvPr id="69" name="TextBox 77"/>
              <p:cNvSpPr txBox="1"/>
              <p:nvPr/>
            </p:nvSpPr>
            <p:spPr>
              <a:xfrm rot="16200000">
                <a:off x="8909891" y="3484467"/>
                <a:ext cx="711037"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2060"/>
                    </a:solidFill>
                  </a:rPr>
                  <a:t>Check-in</a:t>
                </a:r>
              </a:p>
            </p:txBody>
          </p:sp>
          <p:sp>
            <p:nvSpPr>
              <p:cNvPr id="70" name="TextBox 77"/>
              <p:cNvSpPr txBox="1"/>
              <p:nvPr/>
            </p:nvSpPr>
            <p:spPr>
              <a:xfrm>
                <a:off x="8730486" y="4815885"/>
                <a:ext cx="1015837"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2060"/>
                    </a:solidFill>
                  </a:rPr>
                  <a:t>Developers</a:t>
                </a:r>
              </a:p>
            </p:txBody>
          </p:sp>
        </p:grpSp>
        <p:pic>
          <p:nvPicPr>
            <p:cNvPr id="11" name="Picture 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33327" y="4139184"/>
              <a:ext cx="356616" cy="356616"/>
            </a:xfrm>
            <a:prstGeom prst="rect">
              <a:avLst/>
            </a:prstGeom>
            <a:solidFill>
              <a:schemeClr val="bg1"/>
            </a:solidFill>
          </p:spPr>
        </p:pic>
        <p:pic>
          <p:nvPicPr>
            <p:cNvPr id="55" name="Picture 5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860125" y="4139184"/>
              <a:ext cx="356616" cy="356616"/>
            </a:xfrm>
            <a:prstGeom prst="rect">
              <a:avLst/>
            </a:prstGeom>
            <a:solidFill>
              <a:schemeClr val="bg1"/>
            </a:solidFill>
          </p:spPr>
        </p:pic>
      </p:grpSp>
    </p:spTree>
    <p:extLst>
      <p:ext uri="{BB962C8B-B14F-4D97-AF65-F5344CB8AC3E}">
        <p14:creationId xmlns:p14="http://schemas.microsoft.com/office/powerpoint/2010/main" val="321102773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92"/>
          <p:cNvSpPr/>
          <p:nvPr/>
        </p:nvSpPr>
        <p:spPr bwMode="auto">
          <a:xfrm>
            <a:off x="4265612" y="3912001"/>
            <a:ext cx="3393153" cy="1004952"/>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Freeform 9"/>
          <p:cNvSpPr>
            <a:spLocks noChangeAspect="1"/>
          </p:cNvSpPr>
          <p:nvPr/>
        </p:nvSpPr>
        <p:spPr bwMode="auto">
          <a:xfrm>
            <a:off x="6671129" y="228600"/>
            <a:ext cx="5191954" cy="276093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lumMod val="85000"/>
            </a:schemeClr>
          </a:solidFill>
          <a:ln w="31750">
            <a:solidFill>
              <a:srgbClr val="0078D7"/>
            </a:solidFill>
          </a:ln>
        </p:spPr>
        <p:txBody>
          <a:bodyPr vert="horz" wrap="square" lIns="87880" tIns="43940" rIns="87880" bIns="43940" numCol="1" anchor="t" anchorCtr="0" compatLnSpc="1">
            <a:prstTxWarp prst="textNoShape">
              <a:avLst/>
            </a:prstTxWarp>
          </a:bodyPr>
          <a:lstStyle/>
          <a:p>
            <a:pPr marL="0" marR="0" lvl="0" indent="0" defTabSz="896354"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endParaRPr>
          </a:p>
        </p:txBody>
      </p:sp>
      <p:sp>
        <p:nvSpPr>
          <p:cNvPr id="4" name="Rectangle 3"/>
          <p:cNvSpPr/>
          <p:nvPr/>
        </p:nvSpPr>
        <p:spPr>
          <a:xfrm>
            <a:off x="9514685" y="1141169"/>
            <a:ext cx="2522372" cy="937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14367"/>
            <a:r>
              <a:rPr lang="en-US" sz="2745" dirty="0">
                <a:gradFill>
                  <a:gsLst>
                    <a:gs pos="0">
                      <a:srgbClr val="0078D7"/>
                    </a:gs>
                    <a:gs pos="100000">
                      <a:srgbClr val="0078D7"/>
                    </a:gs>
                  </a:gsLst>
                  <a:lin ang="5400000" scaled="0"/>
                </a:gradFill>
              </a:rPr>
              <a:t>Microsoft Azure</a:t>
            </a:r>
          </a:p>
        </p:txBody>
      </p:sp>
      <p:sp>
        <p:nvSpPr>
          <p:cNvPr id="11" name="Flowchart: Alternate Process 10"/>
          <p:cNvSpPr/>
          <p:nvPr/>
        </p:nvSpPr>
        <p:spPr>
          <a:xfrm>
            <a:off x="379412" y="990600"/>
            <a:ext cx="3833688" cy="2264049"/>
          </a:xfrm>
          <a:prstGeom prst="flowChartAlternateProcess">
            <a:avLst/>
          </a:prstGeom>
          <a:noFill/>
          <a:ln w="57150" cap="flat" cmpd="sng" algn="ctr">
            <a:solidFill>
              <a:srgbClr val="FFFFFF"/>
            </a:solidFill>
            <a:prstDash val="solid"/>
            <a:miter lim="800000"/>
          </a:ln>
          <a:effectLst/>
        </p:spPr>
        <p:txBody>
          <a:bodyPr rtlCol="0" anchor="ctr"/>
          <a:lstStyle/>
          <a:p>
            <a:pPr algn="ctr" defTabSz="896386">
              <a:defRPr/>
            </a:pPr>
            <a:r>
              <a:rPr lang="en-US" sz="1765" kern="0" dirty="0">
                <a:solidFill>
                  <a:srgbClr val="FFFFFF"/>
                </a:solidFill>
                <a:latin typeface="Segoe UI"/>
              </a:rPr>
              <a:t> </a:t>
            </a:r>
          </a:p>
        </p:txBody>
      </p:sp>
      <p:sp>
        <p:nvSpPr>
          <p:cNvPr id="12" name="TextBox 11"/>
          <p:cNvSpPr txBox="1"/>
          <p:nvPr/>
        </p:nvSpPr>
        <p:spPr>
          <a:xfrm>
            <a:off x="545898" y="2474380"/>
            <a:ext cx="1202468" cy="635559"/>
          </a:xfrm>
          <a:prstGeom prst="rect">
            <a:avLst/>
          </a:prstGeom>
          <a:noFill/>
        </p:spPr>
        <p:txBody>
          <a:bodyPr wrap="square" rtlCol="0">
            <a:spAutoFit/>
          </a:bodyPr>
          <a:lstStyle/>
          <a:p>
            <a:pPr defTabSz="896386">
              <a:defRPr/>
            </a:pPr>
            <a:r>
              <a:rPr lang="en-US" sz="1765" kern="0" dirty="0">
                <a:solidFill>
                  <a:srgbClr val="FFFFFF"/>
                </a:solidFill>
              </a:rPr>
              <a:t>Corporate </a:t>
            </a:r>
          </a:p>
          <a:p>
            <a:pPr defTabSz="896386">
              <a:defRPr/>
            </a:pPr>
            <a:r>
              <a:rPr lang="en-US" sz="1765" kern="0" dirty="0">
                <a:solidFill>
                  <a:srgbClr val="FFFFFF"/>
                </a:solidFill>
              </a:rPr>
              <a:t>Network</a:t>
            </a:r>
          </a:p>
        </p:txBody>
      </p:sp>
      <p:sp>
        <p:nvSpPr>
          <p:cNvPr id="13" name="TextBox 12"/>
          <p:cNvSpPr txBox="1"/>
          <p:nvPr/>
        </p:nvSpPr>
        <p:spPr>
          <a:xfrm>
            <a:off x="713940" y="1079176"/>
            <a:ext cx="2522537" cy="523220"/>
          </a:xfrm>
          <a:prstGeom prst="rect">
            <a:avLst/>
          </a:prstGeom>
          <a:noFill/>
        </p:spPr>
        <p:txBody>
          <a:bodyPr wrap="square" rtlCol="0">
            <a:spAutoFit/>
          </a:bodyPr>
          <a:lstStyle/>
          <a:p>
            <a:pPr algn="r" defTabSz="896386">
              <a:defRPr/>
            </a:pPr>
            <a:r>
              <a:rPr lang="en-US" sz="1400" kern="0" dirty="0">
                <a:solidFill>
                  <a:srgbClr val="00B0F0"/>
                </a:solidFill>
              </a:rPr>
              <a:t>Microsoft SQL Server </a:t>
            </a:r>
          </a:p>
          <a:p>
            <a:pPr algn="r" defTabSz="896386">
              <a:defRPr/>
            </a:pPr>
            <a:r>
              <a:rPr lang="en-US" sz="1400" kern="0" dirty="0">
                <a:solidFill>
                  <a:srgbClr val="00B0F0"/>
                </a:solidFill>
              </a:rPr>
              <a:t>VM </a:t>
            </a:r>
          </a:p>
        </p:txBody>
      </p:sp>
      <p:pic>
        <p:nvPicPr>
          <p:cNvPr id="14" name="Picture 13"/>
          <p:cNvPicPr>
            <a:picLocks noChangeAspect="1"/>
          </p:cNvPicPr>
          <p:nvPr/>
        </p:nvPicPr>
        <p:blipFill>
          <a:blip r:embed="rId4">
            <a:biLevel thresh="25000"/>
          </a:blip>
          <a:stretch>
            <a:fillRect/>
          </a:stretch>
        </p:blipFill>
        <p:spPr>
          <a:xfrm>
            <a:off x="633287" y="1711922"/>
            <a:ext cx="517094" cy="802678"/>
          </a:xfrm>
          <a:prstGeom prst="rect">
            <a:avLst/>
          </a:prstGeom>
        </p:spPr>
      </p:pic>
      <p:sp>
        <p:nvSpPr>
          <p:cNvPr id="18" name="TextBox 311"/>
          <p:cNvSpPr txBox="1"/>
          <p:nvPr/>
        </p:nvSpPr>
        <p:spPr>
          <a:xfrm>
            <a:off x="1595150" y="2523764"/>
            <a:ext cx="1608137" cy="542981"/>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a:solidFill>
                  <a:srgbClr val="00B0F0"/>
                </a:solidFill>
              </a:rPr>
              <a:t>Application VM</a:t>
            </a:r>
          </a:p>
        </p:txBody>
      </p:sp>
      <p:sp>
        <p:nvSpPr>
          <p:cNvPr id="21" name="Title 2"/>
          <p:cNvSpPr>
            <a:spLocks noGrp="1"/>
          </p:cNvSpPr>
          <p:nvPr>
            <p:ph type="title"/>
          </p:nvPr>
        </p:nvSpPr>
        <p:spPr>
          <a:xfrm>
            <a:off x="2517955" y="5576546"/>
            <a:ext cx="8066963" cy="917575"/>
          </a:xfrm>
        </p:spPr>
        <p:txBody>
          <a:bodyPr>
            <a:noAutofit/>
          </a:bodyPr>
          <a:lstStyle/>
          <a:p>
            <a:pPr algn="l"/>
            <a:r>
              <a:rPr lang="en-US" sz="4000" dirty="0"/>
              <a:t>Key Scenarios to get started with Microsoft Azure</a:t>
            </a:r>
          </a:p>
        </p:txBody>
      </p:sp>
      <p:sp>
        <p:nvSpPr>
          <p:cNvPr id="23" name="Text Placeholder 1"/>
          <p:cNvSpPr txBox="1">
            <a:spLocks/>
          </p:cNvSpPr>
          <p:nvPr/>
        </p:nvSpPr>
        <p:spPr>
          <a:xfrm>
            <a:off x="109333" y="3539729"/>
            <a:ext cx="6316663" cy="1648281"/>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buClr>
                <a:schemeClr val="tx1"/>
              </a:buClr>
            </a:pPr>
            <a:endParaRPr lang="en-US" sz="1800" dirty="0"/>
          </a:p>
        </p:txBody>
      </p:sp>
      <p:sp>
        <p:nvSpPr>
          <p:cNvPr id="24" name="Rectangle 23"/>
          <p:cNvSpPr/>
          <p:nvPr/>
        </p:nvSpPr>
        <p:spPr>
          <a:xfrm>
            <a:off x="4890627" y="1286462"/>
            <a:ext cx="1602555" cy="369332"/>
          </a:xfrm>
          <a:prstGeom prst="rect">
            <a:avLst/>
          </a:prstGeom>
        </p:spPr>
        <p:txBody>
          <a:bodyPr wrap="none">
            <a:spAutoFit/>
          </a:bodyPr>
          <a:lstStyle/>
          <a:p>
            <a:pPr>
              <a:buClr>
                <a:schemeClr val="tx1"/>
              </a:buClr>
            </a:pPr>
            <a:r>
              <a:rPr lang="en-US" b="1" dirty="0">
                <a:solidFill>
                  <a:schemeClr val="bg1"/>
                </a:solidFill>
              </a:rPr>
              <a:t>Lift and Shift</a:t>
            </a:r>
            <a:endParaRPr lang="en-US" dirty="0">
              <a:solidFill>
                <a:schemeClr val="bg1"/>
              </a:solidFill>
            </a:endParaRPr>
          </a:p>
        </p:txBody>
      </p:sp>
      <p:sp>
        <p:nvSpPr>
          <p:cNvPr id="25" name="Rectangle 24"/>
          <p:cNvSpPr/>
          <p:nvPr/>
        </p:nvSpPr>
        <p:spPr>
          <a:xfrm>
            <a:off x="7648089" y="3672858"/>
            <a:ext cx="6092825" cy="369332"/>
          </a:xfrm>
          <a:prstGeom prst="rect">
            <a:avLst/>
          </a:prstGeom>
        </p:spPr>
        <p:txBody>
          <a:bodyPr>
            <a:spAutoFit/>
          </a:bodyPr>
          <a:lstStyle/>
          <a:p>
            <a:pPr lvl="1">
              <a:buClr>
                <a:schemeClr val="tx1"/>
              </a:buClr>
            </a:pPr>
            <a:r>
              <a:rPr lang="en-US" b="1" dirty="0">
                <a:solidFill>
                  <a:schemeClr val="bg1"/>
                </a:solidFill>
              </a:rPr>
              <a:t>Archive </a:t>
            </a:r>
          </a:p>
        </p:txBody>
      </p: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3490" y="1865734"/>
            <a:ext cx="780290" cy="780290"/>
          </a:xfrm>
          <a:prstGeom prst="rect">
            <a:avLst/>
          </a:prstGeom>
        </p:spPr>
      </p:pic>
      <p:grpSp>
        <p:nvGrpSpPr>
          <p:cNvPr id="27" name="Group 26"/>
          <p:cNvGrpSpPr/>
          <p:nvPr>
            <p:custDataLst>
              <p:custData r:id="rId1"/>
            </p:custDataLst>
          </p:nvPr>
        </p:nvGrpSpPr>
        <p:grpSpPr>
          <a:xfrm>
            <a:off x="3178036" y="1201558"/>
            <a:ext cx="820044" cy="961228"/>
            <a:chOff x="1901403" y="1722829"/>
            <a:chExt cx="820044" cy="961228"/>
          </a:xfrm>
        </p:grpSpPr>
        <p:sp>
          <p:nvSpPr>
            <p:cNvPr id="19" name="Freeform 18"/>
            <p:cNvSpPr>
              <a:spLocks noChangeAspect="1" noEditPoints="1"/>
            </p:cNvSpPr>
            <p:nvPr/>
          </p:nvSpPr>
          <p:spPr bwMode="auto">
            <a:xfrm>
              <a:off x="1901403" y="1722829"/>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pic>
          <p:nvPicPr>
            <p:cNvPr id="10" name="Picture 9"/>
            <p:cNvPicPr>
              <a:picLocks noChangeAspect="1"/>
            </p:cNvPicPr>
            <p:nvPr/>
          </p:nvPicPr>
          <p:blipFill>
            <a:blip r:embed="rId6">
              <a:biLevel thresh="50000"/>
            </a:blip>
            <a:stretch>
              <a:fillRect/>
            </a:stretch>
          </p:blipFill>
          <p:spPr>
            <a:xfrm>
              <a:off x="2226312" y="2041854"/>
              <a:ext cx="495135" cy="642203"/>
            </a:xfrm>
            <a:prstGeom prst="rect">
              <a:avLst/>
            </a:prstGeom>
            <a:noFill/>
            <a:ln w="63500">
              <a:noFill/>
            </a:ln>
            <a:effectLst>
              <a:outerShdw blurRad="50800" dist="38100" dir="10800000" algn="r" rotWithShape="0">
                <a:prstClr val="black">
                  <a:alpha val="40000"/>
                </a:prstClr>
              </a:outerShdw>
              <a:softEdge rad="0"/>
            </a:effectLst>
          </p:spPr>
        </p:pic>
      </p:grpSp>
      <p:sp>
        <p:nvSpPr>
          <p:cNvPr id="28" name="Freeform 27"/>
          <p:cNvSpPr>
            <a:spLocks noChangeAspect="1" noEditPoints="1"/>
          </p:cNvSpPr>
          <p:nvPr/>
        </p:nvSpPr>
        <p:spPr bwMode="auto">
          <a:xfrm>
            <a:off x="3193925" y="2225362"/>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025" y="1085444"/>
            <a:ext cx="780290" cy="780290"/>
          </a:xfrm>
          <a:prstGeom prst="rect">
            <a:avLst/>
          </a:prstGeom>
        </p:spPr>
      </p:pic>
      <p:pic>
        <p:nvPicPr>
          <p:cNvPr id="30" name="Picture 29"/>
          <p:cNvPicPr>
            <a:picLocks noChangeAspect="1"/>
          </p:cNvPicPr>
          <p:nvPr/>
        </p:nvPicPr>
        <p:blipFill>
          <a:blip r:embed="rId6">
            <a:biLevel thresh="50000"/>
          </a:blip>
          <a:stretch>
            <a:fillRect/>
          </a:stretch>
        </p:blipFill>
        <p:spPr>
          <a:xfrm>
            <a:off x="8830455" y="888118"/>
            <a:ext cx="495135" cy="651076"/>
          </a:xfrm>
          <a:prstGeom prst="rect">
            <a:avLst/>
          </a:prstGeom>
          <a:noFill/>
          <a:ln w="63500">
            <a:noFill/>
          </a:ln>
          <a:effectLst>
            <a:outerShdw blurRad="50800" dist="38100" dir="10800000" algn="r" rotWithShape="0">
              <a:prstClr val="black">
                <a:alpha val="40000"/>
              </a:prstClr>
            </a:outerShdw>
            <a:softEdge rad="0"/>
          </a:effectLst>
        </p:spPr>
      </p:pic>
      <p:cxnSp>
        <p:nvCxnSpPr>
          <p:cNvPr id="37" name="Straight Connector 36"/>
          <p:cNvCxnSpPr/>
          <p:nvPr/>
        </p:nvCxnSpPr>
        <p:spPr>
          <a:xfrm flipH="1" flipV="1">
            <a:off x="2986643" y="1828800"/>
            <a:ext cx="188584" cy="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2979613" y="2435272"/>
            <a:ext cx="256866" cy="312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986643" y="1828800"/>
            <a:ext cx="1147" cy="613513"/>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311"/>
          <p:cNvSpPr txBox="1"/>
          <p:nvPr/>
        </p:nvSpPr>
        <p:spPr>
          <a:xfrm>
            <a:off x="7587942" y="2013176"/>
            <a:ext cx="1608137" cy="542981"/>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a:solidFill>
                  <a:srgbClr val="00B0F0"/>
                </a:solidFill>
              </a:rPr>
              <a:t>Application VM</a:t>
            </a:r>
          </a:p>
        </p:txBody>
      </p:sp>
      <p:sp>
        <p:nvSpPr>
          <p:cNvPr id="60" name="TextBox 59"/>
          <p:cNvSpPr txBox="1"/>
          <p:nvPr/>
        </p:nvSpPr>
        <p:spPr>
          <a:xfrm>
            <a:off x="7406554" y="652576"/>
            <a:ext cx="2522537" cy="523220"/>
          </a:xfrm>
          <a:prstGeom prst="rect">
            <a:avLst/>
          </a:prstGeom>
          <a:noFill/>
        </p:spPr>
        <p:txBody>
          <a:bodyPr wrap="square" rtlCol="0">
            <a:spAutoFit/>
          </a:bodyPr>
          <a:lstStyle/>
          <a:p>
            <a:pPr algn="r" defTabSz="896386">
              <a:defRPr/>
            </a:pPr>
            <a:r>
              <a:rPr lang="en-US" sz="1400" kern="0" dirty="0">
                <a:solidFill>
                  <a:srgbClr val="00B0F0"/>
                </a:solidFill>
              </a:rPr>
              <a:t>Microsoft SQL Server </a:t>
            </a:r>
          </a:p>
          <a:p>
            <a:pPr algn="r" defTabSz="896386">
              <a:defRPr/>
            </a:pPr>
            <a:r>
              <a:rPr lang="en-US" sz="1400" kern="0" dirty="0">
                <a:solidFill>
                  <a:srgbClr val="00B0F0"/>
                </a:solidFill>
              </a:rPr>
              <a:t>VM</a:t>
            </a:r>
          </a:p>
        </p:txBody>
      </p:sp>
      <p:cxnSp>
        <p:nvCxnSpPr>
          <p:cNvPr id="64" name="Straight Connector 63"/>
          <p:cNvCxnSpPr/>
          <p:nvPr/>
        </p:nvCxnSpPr>
        <p:spPr>
          <a:xfrm flipH="1">
            <a:off x="7693196" y="1520583"/>
            <a:ext cx="502624"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693196" y="1520583"/>
            <a:ext cx="0" cy="3451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Arc 73"/>
          <p:cNvSpPr/>
          <p:nvPr/>
        </p:nvSpPr>
        <p:spPr>
          <a:xfrm>
            <a:off x="4161203" y="1672510"/>
            <a:ext cx="2974616" cy="509532"/>
          </a:xfrm>
          <a:prstGeom prst="arc">
            <a:avLst>
              <a:gd name="adj1" fmla="val 11287506"/>
              <a:gd name="adj2" fmla="val 21162513"/>
            </a:avLst>
          </a:prstGeom>
          <a:ln>
            <a:solidFill>
              <a:schemeClr val="bg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7" name="Group 76"/>
          <p:cNvGrpSpPr>
            <a:grpSpLocks noChangeAspect="1"/>
          </p:cNvGrpSpPr>
          <p:nvPr/>
        </p:nvGrpSpPr>
        <p:grpSpPr>
          <a:xfrm>
            <a:off x="9551421" y="2013176"/>
            <a:ext cx="905089" cy="805771"/>
            <a:chOff x="10220208" y="3863854"/>
            <a:chExt cx="1047610" cy="932653"/>
          </a:xfrm>
        </p:grpSpPr>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20208" y="3863854"/>
              <a:ext cx="682900" cy="655693"/>
            </a:xfrm>
            <a:prstGeom prst="rect">
              <a:avLst/>
            </a:prstGeom>
            <a:solidFill>
              <a:schemeClr val="bg1">
                <a:lumMod val="95000"/>
              </a:schemeClr>
            </a:solidFill>
          </p:spPr>
        </p:pic>
        <p:pic>
          <p:nvPicPr>
            <p:cNvPr id="75" name="Picture 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32518" y="3988414"/>
              <a:ext cx="682900" cy="655693"/>
            </a:xfrm>
            <a:prstGeom prst="rect">
              <a:avLst/>
            </a:prstGeom>
            <a:solidFill>
              <a:schemeClr val="bg1">
                <a:lumMod val="95000"/>
              </a:schemeClr>
            </a:solidFill>
          </p:spPr>
        </p:pic>
        <p:pic>
          <p:nvPicPr>
            <p:cNvPr id="76" name="Picture 7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84918" y="4140814"/>
              <a:ext cx="682900" cy="655693"/>
            </a:xfrm>
            <a:prstGeom prst="rect">
              <a:avLst/>
            </a:prstGeom>
            <a:solidFill>
              <a:schemeClr val="bg1">
                <a:lumMod val="95000"/>
              </a:schemeClr>
            </a:solidFill>
          </p:spPr>
        </p:pic>
      </p:grpSp>
      <p:pic>
        <p:nvPicPr>
          <p:cNvPr id="82" name="Picture 8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71782" y="4038303"/>
            <a:ext cx="576072" cy="576072"/>
          </a:xfrm>
          <a:prstGeom prst="rect">
            <a:avLst/>
          </a:prstGeom>
        </p:spPr>
      </p:pic>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78408" y="4038395"/>
            <a:ext cx="575980" cy="575980"/>
          </a:xfrm>
          <a:prstGeom prst="rect">
            <a:avLst/>
          </a:prstGeom>
        </p:spPr>
      </p:pic>
      <p:sp>
        <p:nvSpPr>
          <p:cNvPr id="86" name="TextBox 311"/>
          <p:cNvSpPr txBox="1"/>
          <p:nvPr/>
        </p:nvSpPr>
        <p:spPr>
          <a:xfrm>
            <a:off x="3845951" y="4575393"/>
            <a:ext cx="1108437"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a:solidFill>
                  <a:srgbClr val="00B0F0"/>
                </a:solidFill>
              </a:rPr>
              <a:t>PDF</a:t>
            </a:r>
          </a:p>
        </p:txBody>
      </p:sp>
      <p:sp>
        <p:nvSpPr>
          <p:cNvPr id="88" name="TextBox 311"/>
          <p:cNvSpPr txBox="1"/>
          <p:nvPr/>
        </p:nvSpPr>
        <p:spPr>
          <a:xfrm>
            <a:off x="4532160" y="4589415"/>
            <a:ext cx="1186321"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a:solidFill>
                  <a:srgbClr val="00B0F0"/>
                </a:solidFill>
              </a:rPr>
              <a:t>DOCX</a:t>
            </a:r>
          </a:p>
        </p:txBody>
      </p:sp>
      <p:sp>
        <p:nvSpPr>
          <p:cNvPr id="89" name="TextBox 311"/>
          <p:cNvSpPr txBox="1"/>
          <p:nvPr/>
        </p:nvSpPr>
        <p:spPr>
          <a:xfrm>
            <a:off x="5083495" y="4575393"/>
            <a:ext cx="1186321"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a:solidFill>
                  <a:srgbClr val="00B0F0"/>
                </a:solidFill>
              </a:rPr>
              <a:t>JPG</a:t>
            </a:r>
          </a:p>
        </p:txBody>
      </p:sp>
      <p:sp>
        <p:nvSpPr>
          <p:cNvPr id="91" name="TextBox 311"/>
          <p:cNvSpPr txBox="1"/>
          <p:nvPr/>
        </p:nvSpPr>
        <p:spPr>
          <a:xfrm>
            <a:off x="5819184" y="4558891"/>
            <a:ext cx="1328296"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00" dirty="0">
                <a:solidFill>
                  <a:srgbClr val="00B0F0"/>
                </a:solidFill>
              </a:rPr>
              <a:t>VIDEO</a:t>
            </a:r>
          </a:p>
        </p:txBody>
      </p:sp>
      <p:pic>
        <p:nvPicPr>
          <p:cNvPr id="95" name="Picture 9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42888" y="4038395"/>
            <a:ext cx="575980" cy="575980"/>
          </a:xfrm>
          <a:prstGeom prst="rect">
            <a:avLst/>
          </a:prstGeom>
        </p:spPr>
      </p:pic>
      <p:pic>
        <p:nvPicPr>
          <p:cNvPr id="96" name="Picture 9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00489" y="4039007"/>
            <a:ext cx="575980" cy="575980"/>
          </a:xfrm>
          <a:prstGeom prst="rect">
            <a:avLst/>
          </a:prstGeom>
        </p:spPr>
      </p:pic>
      <p:pic>
        <p:nvPicPr>
          <p:cNvPr id="97" name="Picture 9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20318" y="4030710"/>
            <a:ext cx="575980" cy="575980"/>
          </a:xfrm>
          <a:prstGeom prst="rect">
            <a:avLst/>
          </a:prstGeom>
        </p:spPr>
      </p:pic>
      <p:sp>
        <p:nvSpPr>
          <p:cNvPr id="98" name="TextBox 311"/>
          <p:cNvSpPr txBox="1"/>
          <p:nvPr/>
        </p:nvSpPr>
        <p:spPr>
          <a:xfrm>
            <a:off x="6616212" y="4551993"/>
            <a:ext cx="1328296"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00" dirty="0">
                <a:solidFill>
                  <a:srgbClr val="00B0F0"/>
                </a:solidFill>
              </a:rPr>
              <a:t>DB</a:t>
            </a:r>
          </a:p>
        </p:txBody>
      </p:sp>
      <p:sp>
        <p:nvSpPr>
          <p:cNvPr id="99" name="Arc 98"/>
          <p:cNvSpPr/>
          <p:nvPr/>
        </p:nvSpPr>
        <p:spPr>
          <a:xfrm rot="8666236">
            <a:off x="7355378" y="3061918"/>
            <a:ext cx="2883232" cy="940546"/>
          </a:xfrm>
          <a:prstGeom prst="arc">
            <a:avLst>
              <a:gd name="adj1" fmla="val 11568521"/>
              <a:gd name="adj2" fmla="val 21162513"/>
            </a:avLst>
          </a:prstGeom>
          <a:ln>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TextBox 311"/>
          <p:cNvSpPr txBox="1"/>
          <p:nvPr/>
        </p:nvSpPr>
        <p:spPr>
          <a:xfrm>
            <a:off x="9623304" y="2303116"/>
            <a:ext cx="1608137"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a:solidFill>
                  <a:srgbClr val="00B0F0"/>
                </a:solidFill>
              </a:rPr>
              <a:t>Storage</a:t>
            </a:r>
          </a:p>
        </p:txBody>
      </p:sp>
      <p:sp>
        <p:nvSpPr>
          <p:cNvPr id="116" name="Rectangle 115"/>
          <p:cNvSpPr/>
          <p:nvPr/>
        </p:nvSpPr>
        <p:spPr>
          <a:xfrm>
            <a:off x="8317857" y="3995282"/>
            <a:ext cx="2975943" cy="369332"/>
          </a:xfrm>
          <a:prstGeom prst="rect">
            <a:avLst/>
          </a:prstGeom>
        </p:spPr>
        <p:txBody>
          <a:bodyPr wrap="none">
            <a:spAutoFit/>
          </a:bodyPr>
          <a:lstStyle/>
          <a:p>
            <a:pPr lvl="1">
              <a:buClr>
                <a:schemeClr val="tx1"/>
              </a:buClr>
            </a:pPr>
            <a:r>
              <a:rPr lang="en-US" dirty="0">
                <a:solidFill>
                  <a:schemeClr val="bg1"/>
                </a:solidFill>
              </a:rPr>
              <a:t>key data inexpensively </a:t>
            </a:r>
          </a:p>
        </p:txBody>
      </p:sp>
    </p:spTree>
    <p:extLst>
      <p:ext uri="{BB962C8B-B14F-4D97-AF65-F5344CB8AC3E}">
        <p14:creationId xmlns:p14="http://schemas.microsoft.com/office/powerpoint/2010/main" val="166832537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ircular Arrow 36"/>
          <p:cNvSpPr>
            <a:spLocks/>
          </p:cNvSpPr>
          <p:nvPr/>
        </p:nvSpPr>
        <p:spPr bwMode="auto">
          <a:xfrm>
            <a:off x="3858625" y="228600"/>
            <a:ext cx="4216987" cy="3923317"/>
          </a:xfrm>
          <a:prstGeom prst="circularArrow">
            <a:avLst>
              <a:gd name="adj1" fmla="val 1989"/>
              <a:gd name="adj2" fmla="val 236455"/>
              <a:gd name="adj3" fmla="val 20323603"/>
              <a:gd name="adj4" fmla="val 10609299"/>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Circular Arrow 35"/>
          <p:cNvSpPr>
            <a:spLocks/>
          </p:cNvSpPr>
          <p:nvPr/>
        </p:nvSpPr>
        <p:spPr bwMode="auto">
          <a:xfrm rot="11883020">
            <a:off x="3839056" y="742355"/>
            <a:ext cx="4255861" cy="3875261"/>
          </a:xfrm>
          <a:prstGeom prst="circularArrow">
            <a:avLst>
              <a:gd name="adj1" fmla="val 1989"/>
              <a:gd name="adj2" fmla="val 358372"/>
              <a:gd name="adj3" fmla="val 20323603"/>
              <a:gd name="adj4" fmla="val 11107266"/>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noAutofit/>
          </a:bodyPr>
          <a:lstStyle/>
          <a:p>
            <a:r>
              <a:rPr lang="en-US" sz="4000" dirty="0"/>
              <a:t>Key Scenarios to get started with Microsoft Azure</a:t>
            </a:r>
          </a:p>
        </p:txBody>
      </p:sp>
      <p:sp>
        <p:nvSpPr>
          <p:cNvPr id="8" name="Rectangle 7"/>
          <p:cNvSpPr/>
          <p:nvPr/>
        </p:nvSpPr>
        <p:spPr bwMode="auto">
          <a:xfrm>
            <a:off x="4174781" y="1019555"/>
            <a:ext cx="2133600" cy="28194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err="1">
                <a:solidFill>
                  <a:srgbClr val="343434"/>
                </a:solidFill>
                <a:ea typeface="Segoe UI" pitchFamily="34" charset="0"/>
                <a:cs typeface="Segoe UI" pitchFamily="34" charset="0"/>
              </a:rPr>
              <a:t>HDInsight</a:t>
            </a:r>
            <a:endParaRPr lang="en-US" sz="1200" b="1" dirty="0">
              <a:solidFill>
                <a:srgbClr val="343434"/>
              </a:solidFill>
              <a:ea typeface="Segoe UI" pitchFamily="34" charset="0"/>
              <a:cs typeface="Segoe UI" pitchFamily="34"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1812" y="1371600"/>
            <a:ext cx="780290" cy="780290"/>
          </a:xfrm>
          <a:prstGeom prst="rect">
            <a:avLst/>
          </a:prstGeom>
        </p:spPr>
      </p:pic>
      <p:grpSp>
        <p:nvGrpSpPr>
          <p:cNvPr id="16" name="Group 15"/>
          <p:cNvGrpSpPr/>
          <p:nvPr/>
        </p:nvGrpSpPr>
        <p:grpSpPr>
          <a:xfrm>
            <a:off x="5180012" y="2852732"/>
            <a:ext cx="1066800" cy="489365"/>
            <a:chOff x="7328739" y="2454091"/>
            <a:chExt cx="1066800" cy="489365"/>
          </a:xfrm>
        </p:grpSpPr>
        <p:sp>
          <p:nvSpPr>
            <p:cNvPr id="10" name="Rectangle 9"/>
            <p:cNvSpPr/>
            <p:nvPr/>
          </p:nvSpPr>
          <p:spPr bwMode="auto">
            <a:xfrm>
              <a:off x="7328739" y="2546978"/>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7328739" y="2454091"/>
              <a:ext cx="106680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rgbClr val="FFFFFF"/>
                  </a:solidFill>
                </a:rPr>
                <a:t>Results</a:t>
              </a:r>
            </a:p>
          </p:txBody>
        </p:sp>
      </p:grpSp>
      <p:grpSp>
        <p:nvGrpSpPr>
          <p:cNvPr id="14" name="Group 13"/>
          <p:cNvGrpSpPr/>
          <p:nvPr/>
        </p:nvGrpSpPr>
        <p:grpSpPr>
          <a:xfrm>
            <a:off x="5120514" y="2209762"/>
            <a:ext cx="1066800" cy="489365"/>
            <a:chOff x="7417846" y="2032776"/>
            <a:chExt cx="1066800" cy="489365"/>
          </a:xfrm>
        </p:grpSpPr>
        <p:sp>
          <p:nvSpPr>
            <p:cNvPr id="13" name="Rectangle 12"/>
            <p:cNvSpPr/>
            <p:nvPr/>
          </p:nvSpPr>
          <p:spPr bwMode="auto">
            <a:xfrm>
              <a:off x="7460588" y="2125663"/>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p:cNvSpPr txBox="1"/>
            <p:nvPr/>
          </p:nvSpPr>
          <p:spPr>
            <a:xfrm>
              <a:off x="7417846" y="2032776"/>
              <a:ext cx="106680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rgbClr val="FFFFFF"/>
                  </a:solidFill>
                </a:rPr>
                <a:t>Process</a:t>
              </a:r>
            </a:p>
          </p:txBody>
        </p:sp>
      </p:grpSp>
      <p:cxnSp>
        <p:nvCxnSpPr>
          <p:cNvPr id="18" name="Straight Arrow Connector 17"/>
          <p:cNvCxnSpPr/>
          <p:nvPr/>
        </p:nvCxnSpPr>
        <p:spPr>
          <a:xfrm>
            <a:off x="5976805" y="3097414"/>
            <a:ext cx="1260607"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7157990" y="1618771"/>
            <a:ext cx="1323093" cy="1772837"/>
            <a:chOff x="8241884" y="1666999"/>
            <a:chExt cx="1323093" cy="1772837"/>
          </a:xfrm>
        </p:grpSpPr>
        <p:sp>
          <p:nvSpPr>
            <p:cNvPr id="21" name="Rectangle 20"/>
            <p:cNvSpPr/>
            <p:nvPr/>
          </p:nvSpPr>
          <p:spPr bwMode="auto">
            <a:xfrm>
              <a:off x="8322456" y="1698550"/>
              <a:ext cx="1161953" cy="1741286"/>
            </a:xfrm>
            <a:prstGeom prst="rect">
              <a:avLst/>
            </a:prstGeom>
            <a:solidFill>
              <a:schemeClr val="tx1">
                <a:lumMod val="20000"/>
                <a:lumOff val="80000"/>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b="1" dirty="0">
                <a:solidFill>
                  <a:srgbClr val="343434"/>
                </a:solidFill>
                <a:ea typeface="Segoe UI" pitchFamily="34" charset="0"/>
                <a:cs typeface="Segoe UI" pitchFamily="34" charset="0"/>
              </a:endParaRPr>
            </a:p>
          </p:txBody>
        </p:sp>
        <p:sp>
          <p:nvSpPr>
            <p:cNvPr id="19" name="TextBox 18"/>
            <p:cNvSpPr txBox="1"/>
            <p:nvPr/>
          </p:nvSpPr>
          <p:spPr>
            <a:xfrm>
              <a:off x="8241884" y="1666999"/>
              <a:ext cx="1323093" cy="864852"/>
            </a:xfrm>
            <a:prstGeom prst="rect">
              <a:avLst/>
            </a:prstGeom>
            <a:noFill/>
          </p:spPr>
          <p:txBody>
            <a:bodyPr wrap="square" lIns="182880" tIns="146304" rIns="182880" bIns="146304" rtlCol="0">
              <a:spAutoFit/>
            </a:bodyPr>
            <a:lstStyle/>
            <a:p>
              <a:pPr algn="ctr">
                <a:lnSpc>
                  <a:spcPct val="90000"/>
                </a:lnSpc>
                <a:spcAft>
                  <a:spcPts val="600"/>
                </a:spcAft>
              </a:pPr>
              <a:r>
                <a:rPr lang="en-US" sz="1000" b="1" dirty="0">
                  <a:gradFill>
                    <a:gsLst>
                      <a:gs pos="2917">
                        <a:srgbClr val="343434"/>
                      </a:gs>
                      <a:gs pos="30000">
                        <a:srgbClr val="343434"/>
                      </a:gs>
                    </a:gsLst>
                    <a:lin ang="5400000" scaled="0"/>
                  </a:gradFill>
                </a:rPr>
                <a:t>Visualization </a:t>
              </a:r>
            </a:p>
            <a:p>
              <a:pPr algn="ctr">
                <a:lnSpc>
                  <a:spcPct val="90000"/>
                </a:lnSpc>
                <a:spcAft>
                  <a:spcPts val="600"/>
                </a:spcAft>
              </a:pPr>
              <a:r>
                <a:rPr lang="en-US" sz="1000" b="1" dirty="0">
                  <a:gradFill>
                    <a:gsLst>
                      <a:gs pos="2917">
                        <a:srgbClr val="343434"/>
                      </a:gs>
                      <a:gs pos="30000">
                        <a:srgbClr val="343434"/>
                      </a:gs>
                    </a:gsLst>
                    <a:lin ang="5400000" scaled="0"/>
                  </a:gradFill>
                </a:rPr>
                <a:t>and reporting </a:t>
              </a:r>
            </a:p>
            <a:p>
              <a:pPr algn="ctr">
                <a:lnSpc>
                  <a:spcPct val="90000"/>
                </a:lnSpc>
                <a:spcAft>
                  <a:spcPts val="600"/>
                </a:spcAft>
              </a:pPr>
              <a:r>
                <a:rPr lang="en-US" sz="1000" b="1" dirty="0">
                  <a:gradFill>
                    <a:gsLst>
                      <a:gs pos="2917">
                        <a:srgbClr val="343434"/>
                      </a:gs>
                      <a:gs pos="30000">
                        <a:srgbClr val="343434"/>
                      </a:gs>
                    </a:gsLst>
                    <a:lin ang="5400000" scaled="0"/>
                  </a:gradFill>
                </a:rPr>
                <a:t>tools</a:t>
              </a: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3286" y="2531851"/>
              <a:ext cx="780290" cy="780290"/>
            </a:xfrm>
            <a:prstGeom prst="rect">
              <a:avLst/>
            </a:prstGeom>
          </p:spPr>
        </p:pic>
      </p:grpSp>
      <p:sp>
        <p:nvSpPr>
          <p:cNvPr id="23" name="TextBox 22"/>
          <p:cNvSpPr txBox="1"/>
          <p:nvPr/>
        </p:nvSpPr>
        <p:spPr>
          <a:xfrm>
            <a:off x="6251284" y="2743200"/>
            <a:ext cx="887102" cy="461665"/>
          </a:xfrm>
          <a:prstGeom prst="rect">
            <a:avLst/>
          </a:prstGeom>
          <a:noFill/>
        </p:spPr>
        <p:txBody>
          <a:bodyPr wrap="none" lIns="182880" tIns="146304" rIns="182880" bIns="146304" rtlCol="0">
            <a:spAutoFit/>
          </a:bodyPr>
          <a:lstStyle/>
          <a:p>
            <a:pPr>
              <a:lnSpc>
                <a:spcPct val="90000"/>
              </a:lnSpc>
              <a:spcAft>
                <a:spcPts val="600"/>
              </a:spcAft>
            </a:pPr>
            <a:r>
              <a:rPr lang="en-US" sz="1200" b="1" dirty="0">
                <a:gradFill>
                  <a:gsLst>
                    <a:gs pos="2917">
                      <a:srgbClr val="343434"/>
                    </a:gs>
                    <a:gs pos="30000">
                      <a:srgbClr val="343434"/>
                    </a:gs>
                  </a:gsLst>
                  <a:lin ang="5400000" scaled="0"/>
                </a:gradFill>
              </a:rPr>
              <a:t>Output</a:t>
            </a:r>
          </a:p>
        </p:txBody>
      </p:sp>
      <p:cxnSp>
        <p:nvCxnSpPr>
          <p:cNvPr id="25" name="Straight Arrow Connector 24"/>
          <p:cNvCxnSpPr/>
          <p:nvPr/>
        </p:nvCxnSpPr>
        <p:spPr>
          <a:xfrm>
            <a:off x="2436812" y="2454444"/>
            <a:ext cx="2683702"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255396" y="2096032"/>
            <a:ext cx="758862" cy="461665"/>
          </a:xfrm>
          <a:prstGeom prst="rect">
            <a:avLst/>
          </a:prstGeom>
          <a:noFill/>
        </p:spPr>
        <p:txBody>
          <a:bodyPr wrap="none" lIns="182880" tIns="146304" rIns="182880" bIns="146304" rtlCol="0">
            <a:spAutoFit/>
          </a:bodyPr>
          <a:lstStyle/>
          <a:p>
            <a:pPr>
              <a:lnSpc>
                <a:spcPct val="90000"/>
              </a:lnSpc>
              <a:spcAft>
                <a:spcPts val="600"/>
              </a:spcAft>
            </a:pPr>
            <a:r>
              <a:rPr lang="en-US" sz="1200" b="1" dirty="0">
                <a:gradFill>
                  <a:gsLst>
                    <a:gs pos="2917">
                      <a:srgbClr val="343434"/>
                    </a:gs>
                    <a:gs pos="30000">
                      <a:srgbClr val="343434"/>
                    </a:gs>
                  </a:gsLst>
                  <a:lin ang="5400000" scaled="0"/>
                </a:gradFill>
              </a:rPr>
              <a:t>Input</a:t>
            </a:r>
          </a:p>
        </p:txBody>
      </p:sp>
      <p:cxnSp>
        <p:nvCxnSpPr>
          <p:cNvPr id="40" name="Straight Arrow Connector 39"/>
          <p:cNvCxnSpPr/>
          <p:nvPr/>
        </p:nvCxnSpPr>
        <p:spPr>
          <a:xfrm>
            <a:off x="5589954" y="2606241"/>
            <a:ext cx="0" cy="384117"/>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030" name="Rectangle 1029"/>
          <p:cNvSpPr/>
          <p:nvPr/>
        </p:nvSpPr>
        <p:spPr>
          <a:xfrm>
            <a:off x="2160752" y="4722631"/>
            <a:ext cx="8424166" cy="369332"/>
          </a:xfrm>
          <a:prstGeom prst="rect">
            <a:avLst/>
          </a:prstGeom>
        </p:spPr>
        <p:txBody>
          <a:bodyPr wrap="none">
            <a:spAutoFit/>
          </a:bodyPr>
          <a:lstStyle/>
          <a:p>
            <a:r>
              <a:rPr lang="en-US" b="1" dirty="0">
                <a:solidFill>
                  <a:srgbClr val="343434"/>
                </a:solidFill>
              </a:rPr>
              <a:t>Iterative exploration - </a:t>
            </a:r>
            <a:r>
              <a:rPr lang="en-US" dirty="0">
                <a:solidFill>
                  <a:srgbClr val="343434"/>
                </a:solidFill>
              </a:rPr>
              <a:t>Process key data into business intelligence using Hadoop</a:t>
            </a:r>
            <a:endParaRPr lang="en-US" b="1" dirty="0">
              <a:solidFill>
                <a:srgbClr val="343434"/>
              </a:solidFill>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6308" y="2089804"/>
            <a:ext cx="678901" cy="678901"/>
          </a:xfrm>
          <a:prstGeom prst="rect">
            <a:avLst/>
          </a:prstGeom>
          <a:solidFill>
            <a:schemeClr val="bg1"/>
          </a:solidFill>
        </p:spPr>
      </p:pic>
    </p:spTree>
    <p:extLst>
      <p:ext uri="{BB962C8B-B14F-4D97-AF65-F5344CB8AC3E}">
        <p14:creationId xmlns:p14="http://schemas.microsoft.com/office/powerpoint/2010/main" val="45634237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9" name="Group 28"/>
          <p:cNvGrpSpPr/>
          <p:nvPr/>
        </p:nvGrpSpPr>
        <p:grpSpPr>
          <a:xfrm>
            <a:off x="1415187" y="2430703"/>
            <a:ext cx="2705069" cy="3399366"/>
            <a:chOff x="8165905" y="2383769"/>
            <a:chExt cx="2760422" cy="3468927"/>
          </a:xfrm>
        </p:grpSpPr>
        <p:sp>
          <p:nvSpPr>
            <p:cNvPr id="30" name="TextBox 29"/>
            <p:cNvSpPr txBox="1"/>
            <p:nvPr/>
          </p:nvSpPr>
          <p:spPr>
            <a:xfrm>
              <a:off x="8165905" y="5058305"/>
              <a:ext cx="2760422" cy="794391"/>
            </a:xfrm>
            <a:prstGeom prst="rect">
              <a:avLst/>
            </a:prstGeom>
            <a:noFill/>
          </p:spPr>
          <p:txBody>
            <a:bodyPr wrap="square" lIns="179213" tIns="143370" rIns="179213" bIns="143370" rtlCol="0">
              <a:spAutoFit/>
            </a:bodyPr>
            <a:lstStyle/>
            <a:p>
              <a:pPr algn="ctr" defTabSz="914121">
                <a:lnSpc>
                  <a:spcPct val="90000"/>
                </a:lnSpc>
                <a:spcAft>
                  <a:spcPts val="588"/>
                </a:spcAft>
                <a:defRPr/>
              </a:pP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Build the</a:t>
              </a:r>
              <a:b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intelligent cloud </a:t>
              </a:r>
            </a:p>
          </p:txBody>
        </p:sp>
        <p:sp>
          <p:nvSpPr>
            <p:cNvPr id="31" name="Oval 30"/>
            <p:cNvSpPr/>
            <p:nvPr/>
          </p:nvSpPr>
          <p:spPr bwMode="auto">
            <a:xfrm>
              <a:off x="8322227" y="2383769"/>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pic>
          <p:nvPicPr>
            <p:cNvPr id="32" name="Picture 3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69997" y="3250740"/>
              <a:ext cx="1164197" cy="677668"/>
            </a:xfrm>
            <a:prstGeom prst="rect">
              <a:avLst/>
            </a:prstGeom>
          </p:spPr>
        </p:pic>
      </p:grpSp>
      <p:grpSp>
        <p:nvGrpSpPr>
          <p:cNvPr id="4" name="Group 3"/>
          <p:cNvGrpSpPr/>
          <p:nvPr/>
        </p:nvGrpSpPr>
        <p:grpSpPr>
          <a:xfrm>
            <a:off x="4577266" y="2430704"/>
            <a:ext cx="2823355" cy="3399367"/>
            <a:chOff x="4670046" y="2478536"/>
            <a:chExt cx="2881128" cy="3468927"/>
          </a:xfrm>
        </p:grpSpPr>
        <p:sp>
          <p:nvSpPr>
            <p:cNvPr id="16" name="Oval 15"/>
            <p:cNvSpPr/>
            <p:nvPr/>
          </p:nvSpPr>
          <p:spPr bwMode="auto">
            <a:xfrm>
              <a:off x="4928236" y="2478536"/>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sp>
          <p:nvSpPr>
            <p:cNvPr id="13" name="TextBox 12"/>
            <p:cNvSpPr txBox="1"/>
            <p:nvPr/>
          </p:nvSpPr>
          <p:spPr>
            <a:xfrm>
              <a:off x="4670046" y="5153072"/>
              <a:ext cx="2881128" cy="794391"/>
            </a:xfrm>
            <a:prstGeom prst="rect">
              <a:avLst/>
            </a:prstGeom>
            <a:noFill/>
          </p:spPr>
          <p:txBody>
            <a:bodyPr wrap="square" lIns="179213" tIns="143370" rIns="179213" bIns="143370" rtlCol="0">
              <a:spAutoFit/>
            </a:bodyPr>
            <a:lstStyle/>
            <a:p>
              <a:pPr algn="ctr" defTabSz="914121">
                <a:lnSpc>
                  <a:spcPct val="90000"/>
                </a:lnSpc>
                <a:spcAft>
                  <a:spcPts val="588"/>
                </a:spcAft>
                <a:defRPr/>
              </a:pP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Reinvent productivity</a:t>
              </a:r>
              <a:b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&amp; business process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8853" y="3276509"/>
              <a:ext cx="883780" cy="852216"/>
            </a:xfrm>
            <a:prstGeom prst="rect">
              <a:avLst/>
            </a:prstGeom>
          </p:spPr>
        </p:pic>
      </p:grpSp>
      <p:grpSp>
        <p:nvGrpSpPr>
          <p:cNvPr id="3" name="Group 2"/>
          <p:cNvGrpSpPr/>
          <p:nvPr/>
        </p:nvGrpSpPr>
        <p:grpSpPr>
          <a:xfrm>
            <a:off x="8020627" y="2430705"/>
            <a:ext cx="2687468" cy="3399367"/>
            <a:chOff x="8183867" y="2478536"/>
            <a:chExt cx="2742460" cy="3468927"/>
          </a:xfrm>
        </p:grpSpPr>
        <p:sp>
          <p:nvSpPr>
            <p:cNvPr id="15" name="Oval 14"/>
            <p:cNvSpPr/>
            <p:nvPr/>
          </p:nvSpPr>
          <p:spPr bwMode="auto">
            <a:xfrm>
              <a:off x="8324303" y="2478536"/>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sp>
          <p:nvSpPr>
            <p:cNvPr id="19" name="TextBox 18"/>
            <p:cNvSpPr txBox="1"/>
            <p:nvPr/>
          </p:nvSpPr>
          <p:spPr>
            <a:xfrm>
              <a:off x="8183867" y="5153072"/>
              <a:ext cx="2742460" cy="794391"/>
            </a:xfrm>
            <a:prstGeom prst="rect">
              <a:avLst/>
            </a:prstGeom>
            <a:noFill/>
          </p:spPr>
          <p:txBody>
            <a:bodyPr wrap="square" lIns="179213" tIns="143370" rIns="179213" bIns="143370" rtlCol="0">
              <a:spAutoFit/>
            </a:bodyPr>
            <a:lstStyle/>
            <a:p>
              <a:pPr algn="ctr" defTabSz="914121">
                <a:lnSpc>
                  <a:spcPct val="90000"/>
                </a:lnSpc>
                <a:spcAft>
                  <a:spcPts val="588"/>
                </a:spcAft>
                <a:defRPr/>
              </a:pP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Create more</a:t>
              </a:r>
              <a:b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personal computing</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1695" y="3285928"/>
              <a:ext cx="844952" cy="844952"/>
            </a:xfrm>
            <a:prstGeom prst="rect">
              <a:avLst/>
            </a:prstGeom>
          </p:spPr>
        </p:pic>
      </p:grpSp>
      <p:sp>
        <p:nvSpPr>
          <p:cNvPr id="17" name="Rectangle 16"/>
          <p:cNvSpPr/>
          <p:nvPr/>
        </p:nvSpPr>
        <p:spPr>
          <a:xfrm>
            <a:off x="1640538" y="1076251"/>
            <a:ext cx="8907750" cy="999711"/>
          </a:xfrm>
          <a:prstGeom prst="rect">
            <a:avLst/>
          </a:prstGeom>
        </p:spPr>
        <p:txBody>
          <a:bodyPr wrap="square">
            <a:spAutoFit/>
          </a:bodyPr>
          <a:lstStyle/>
          <a:p>
            <a:pPr algn="ctr" defTabSz="913856" fontAlgn="base">
              <a:lnSpc>
                <a:spcPct val="90000"/>
              </a:lnSpc>
              <a:spcBef>
                <a:spcPct val="0"/>
              </a:spcBef>
              <a:spcAft>
                <a:spcPct val="0"/>
              </a:spcAft>
              <a:defRPr/>
            </a:pPr>
            <a:r>
              <a:rPr lang="en-US" sz="3282" dirty="0">
                <a:gradFill>
                  <a:gsLst>
                    <a:gs pos="0">
                      <a:srgbClr val="496B87"/>
                    </a:gs>
                    <a:gs pos="74000">
                      <a:srgbClr val="496B87"/>
                    </a:gs>
                  </a:gsLst>
                  <a:lin ang="5400000" scaled="1"/>
                </a:gradFill>
                <a:latin typeface="Segoe UI Semibold" panose="020B0702040204020203" pitchFamily="34" charset="0"/>
                <a:ea typeface="Segoe UI" pitchFamily="34" charset="0"/>
                <a:cs typeface="Segoe UI Semibold" panose="020B0702040204020203" pitchFamily="34" charset="0"/>
              </a:rPr>
              <a:t>E</a:t>
            </a:r>
            <a:r>
              <a:rPr lang="en-US" sz="3282" spc="-10" dirty="0">
                <a:gradFill>
                  <a:gsLst>
                    <a:gs pos="0">
                      <a:srgbClr val="496B87"/>
                    </a:gs>
                    <a:gs pos="74000">
                      <a:srgbClr val="496B87"/>
                    </a:gs>
                  </a:gsLst>
                  <a:lin ang="5400000" scaled="1"/>
                </a:gradFill>
                <a:latin typeface="Segoe UI Semibold" panose="020B0702040204020203" pitchFamily="34" charset="0"/>
                <a:ea typeface="Segoe UI" pitchFamily="34" charset="0"/>
                <a:cs typeface="Segoe UI Semibold" panose="020B0702040204020203" pitchFamily="34" charset="0"/>
              </a:rPr>
              <a:t>m</a:t>
            </a:r>
            <a:r>
              <a:rPr lang="en-US" sz="3282" dirty="0">
                <a:gradFill>
                  <a:gsLst>
                    <a:gs pos="0">
                      <a:srgbClr val="496B87"/>
                    </a:gs>
                    <a:gs pos="74000">
                      <a:srgbClr val="496B87"/>
                    </a:gs>
                  </a:gsLst>
                  <a:lin ang="5400000" scaled="1"/>
                </a:gradFill>
                <a:latin typeface="Segoe UI Semibold" panose="020B0702040204020203" pitchFamily="34" charset="0"/>
                <a:ea typeface="Segoe UI" pitchFamily="34" charset="0"/>
                <a:cs typeface="Segoe UI Semibold" panose="020B0702040204020203" pitchFamily="34" charset="0"/>
              </a:rPr>
              <a:t>power</a:t>
            </a:r>
            <a:r>
              <a:rPr lang="en-US" sz="3282" dirty="0">
                <a:gradFill>
                  <a:gsLst>
                    <a:gs pos="0">
                      <a:srgbClr val="496B87"/>
                    </a:gs>
                    <a:gs pos="74000">
                      <a:srgbClr val="496B87"/>
                    </a:gs>
                  </a:gsLst>
                  <a:lin ang="5400000" scaled="1"/>
                </a:gradFill>
                <a:latin typeface="Segoe UI Light"/>
                <a:ea typeface="Segoe UI" pitchFamily="34" charset="0"/>
                <a:cs typeface="Segoe UI" pitchFamily="34" charset="0"/>
              </a:rPr>
              <a:t> </a:t>
            </a:r>
            <a:r>
              <a:rPr lang="en-US" sz="3282" spc="-99" dirty="0">
                <a:gradFill>
                  <a:gsLst>
                    <a:gs pos="0">
                      <a:srgbClr val="496B87"/>
                    </a:gs>
                    <a:gs pos="74000">
                      <a:srgbClr val="496B87"/>
                    </a:gs>
                  </a:gsLst>
                  <a:lin ang="5400000" scaled="1"/>
                </a:gradFill>
                <a:latin typeface="Segoe UI Light"/>
                <a:ea typeface="Segoe UI" pitchFamily="34" charset="0"/>
                <a:cs typeface="Segoe UI" pitchFamily="34" charset="0"/>
              </a:rPr>
              <a:t>every person and every organization </a:t>
            </a:r>
            <a:br>
              <a:rPr lang="en-US" sz="3282" spc="-99" dirty="0">
                <a:gradFill>
                  <a:gsLst>
                    <a:gs pos="0">
                      <a:srgbClr val="496B87"/>
                    </a:gs>
                    <a:gs pos="74000">
                      <a:srgbClr val="496B87"/>
                    </a:gs>
                  </a:gsLst>
                  <a:lin ang="5400000" scaled="1"/>
                </a:gradFill>
                <a:latin typeface="Segoe UI Light"/>
                <a:ea typeface="Segoe UI" pitchFamily="34" charset="0"/>
                <a:cs typeface="Segoe UI" pitchFamily="34" charset="0"/>
              </a:rPr>
            </a:br>
            <a:r>
              <a:rPr lang="en-US" sz="3282" spc="-99" dirty="0">
                <a:gradFill>
                  <a:gsLst>
                    <a:gs pos="0">
                      <a:srgbClr val="496B87"/>
                    </a:gs>
                    <a:gs pos="74000">
                      <a:srgbClr val="496B87"/>
                    </a:gs>
                  </a:gsLst>
                  <a:lin ang="5400000" scaled="1"/>
                </a:gradFill>
                <a:latin typeface="Segoe UI Light"/>
                <a:ea typeface="Segoe UI" pitchFamily="34" charset="0"/>
                <a:cs typeface="Segoe UI" pitchFamily="34" charset="0"/>
              </a:rPr>
              <a:t>on the planet to achieve more</a:t>
            </a:r>
          </a:p>
        </p:txBody>
      </p:sp>
    </p:spTree>
    <p:extLst>
      <p:ext uri="{BB962C8B-B14F-4D97-AF65-F5344CB8AC3E}">
        <p14:creationId xmlns:p14="http://schemas.microsoft.com/office/powerpoint/2010/main" val="1477115222"/>
      </p:ext>
    </p:extLst>
  </p:cSld>
  <p:clrMapOvr>
    <a:masterClrMapping/>
  </p:clrMapOvr>
  <mc:AlternateContent xmlns:mc="http://schemas.openxmlformats.org/markup-compatibility/2006" xmlns:p14="http://schemas.microsoft.com/office/powerpoint/2010/main">
    <mc:Choice Requires="p14">
      <p:transition p14:dur="400">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42" presetClass="path" presetSubtype="0" accel="18000" decel="82000" fill="hold" grpId="1" nodeType="withEffect">
                                  <p:stCondLst>
                                    <p:cond delay="0"/>
                                  </p:stCondLst>
                                  <p:childTnLst>
                                    <p:animMotion origin="layout" path="M 6.51008E-7 -2.42397E-6 L 6.51008E-7 -0.04062 " pathEditMode="relative" rAng="0" ptsTypes="AA">
                                      <p:cBhvr>
                                        <p:cTn id="9" dur="750" spd="-100000" fill="hold"/>
                                        <p:tgtEl>
                                          <p:spTgt spid="17"/>
                                        </p:tgtEl>
                                        <p:attrNameLst>
                                          <p:attrName>ppt_x</p:attrName>
                                          <p:attrName>ppt_y</p:attrName>
                                        </p:attrNameLst>
                                      </p:cBhvr>
                                      <p:rCtr x="0" y="-2043"/>
                                    </p:animMotion>
                                  </p:childTnLst>
                                </p:cTn>
                              </p:par>
                              <p:par>
                                <p:cTn id="10" presetID="10" presetClass="entr" presetSubtype="0" fill="hold" nodeType="withEffect">
                                  <p:stCondLst>
                                    <p:cond delay="95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250"/>
                                        <p:tgtEl>
                                          <p:spTgt spid="29"/>
                                        </p:tgtEl>
                                      </p:cBhvr>
                                    </p:animEffect>
                                  </p:childTnLst>
                                </p:cTn>
                              </p:par>
                              <p:par>
                                <p:cTn id="13" presetID="6" presetClass="emph" presetSubtype="0" accel="100000" autoRev="1" fill="hold" nodeType="withEffect">
                                  <p:stCondLst>
                                    <p:cond delay="250"/>
                                  </p:stCondLst>
                                  <p:childTnLst>
                                    <p:animScale>
                                      <p:cBhvr>
                                        <p:cTn id="14" dur="750" fill="hold"/>
                                        <p:tgtEl>
                                          <p:spTgt spid="29"/>
                                        </p:tgtEl>
                                      </p:cBhvr>
                                      <p:by x="95000" y="95000"/>
                                    </p:animScale>
                                  </p:childTnLst>
                                </p:cTn>
                              </p:par>
                              <p:par>
                                <p:cTn id="15" presetID="10" presetClass="entr" presetSubtype="0" fill="hold" nodeType="withEffect">
                                  <p:stCondLst>
                                    <p:cond delay="11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6" presetClass="emph" presetSubtype="0" accel="100000" autoRev="1" fill="hold" nodeType="withEffect">
                                  <p:stCondLst>
                                    <p:cond delay="350"/>
                                  </p:stCondLst>
                                  <p:childTnLst>
                                    <p:animScale>
                                      <p:cBhvr>
                                        <p:cTn id="19" dur="750" fill="hold"/>
                                        <p:tgtEl>
                                          <p:spTgt spid="4"/>
                                        </p:tgtEl>
                                      </p:cBhvr>
                                      <p:by x="95000" y="95000"/>
                                    </p:animScale>
                                  </p:childTnLst>
                                </p:cTn>
                              </p:par>
                              <p:par>
                                <p:cTn id="20" presetID="10" presetClass="entr" presetSubtype="0" fill="hold" nodeType="withEffect">
                                  <p:stCondLst>
                                    <p:cond delay="12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250"/>
                                        <p:tgtEl>
                                          <p:spTgt spid="3"/>
                                        </p:tgtEl>
                                      </p:cBhvr>
                                    </p:animEffect>
                                  </p:childTnLst>
                                </p:cTn>
                              </p:par>
                              <p:par>
                                <p:cTn id="23" presetID="6" presetClass="emph" presetSubtype="0" accel="100000" autoRev="1" fill="hold" nodeType="withEffect">
                                  <p:stCondLst>
                                    <p:cond delay="500"/>
                                  </p:stCondLst>
                                  <p:childTnLst>
                                    <p:animScale>
                                      <p:cBhvr>
                                        <p:cTn id="24" dur="750" fill="hold"/>
                                        <p:tgtEl>
                                          <p:spTgt spid="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80"/>
          <p:cNvSpPr>
            <a:spLocks noChangeAspect="1"/>
          </p:cNvSpPr>
          <p:nvPr/>
        </p:nvSpPr>
        <p:spPr bwMode="black">
          <a:xfrm>
            <a:off x="4067945" y="1043957"/>
            <a:ext cx="4191279" cy="231532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dirty="0">
              <a:solidFill>
                <a:srgbClr val="505050"/>
              </a:solidFill>
            </a:endParaRPr>
          </a:p>
        </p:txBody>
      </p:sp>
      <p:sp>
        <p:nvSpPr>
          <p:cNvPr id="82" name="Freeform 81"/>
          <p:cNvSpPr/>
          <p:nvPr/>
        </p:nvSpPr>
        <p:spPr bwMode="auto">
          <a:xfrm>
            <a:off x="2911195" y="2222758"/>
            <a:ext cx="2693697" cy="62802"/>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83" name="Group 82"/>
          <p:cNvGrpSpPr/>
          <p:nvPr/>
        </p:nvGrpSpPr>
        <p:grpSpPr>
          <a:xfrm rot="900000">
            <a:off x="4168506" y="1826810"/>
            <a:ext cx="801928" cy="791897"/>
            <a:chOff x="3242937" y="2319398"/>
            <a:chExt cx="796924" cy="786956"/>
          </a:xfrm>
        </p:grpSpPr>
        <p:sp>
          <p:nvSpPr>
            <p:cNvPr id="84" name="Oval 83"/>
            <p:cNvSpPr/>
            <p:nvPr/>
          </p:nvSpPr>
          <p:spPr bwMode="auto">
            <a:xfrm>
              <a:off x="3247921" y="2319398"/>
              <a:ext cx="786956" cy="786956"/>
            </a:xfrm>
            <a:prstGeom prst="ellipse">
              <a:avLst/>
            </a:prstGeom>
            <a:solidFill>
              <a:srgbClr val="FFFFFF"/>
            </a:solidFill>
            <a:ln w="1079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a:gradFill>
                  <a:gsLst>
                    <a:gs pos="1250">
                      <a:srgbClr val="EFEFEF"/>
                    </a:gs>
                    <a:gs pos="10417">
                      <a:srgbClr val="EFEFEF"/>
                    </a:gs>
                  </a:gsLst>
                  <a:lin ang="5400000" scaled="0"/>
                </a:gradFill>
              </a:endParaRPr>
            </a:p>
          </p:txBody>
        </p:sp>
        <p:sp>
          <p:nvSpPr>
            <p:cNvPr id="85" name="Freeform 84"/>
            <p:cNvSpPr>
              <a:spLocks noEditPoints="1"/>
            </p:cNvSpPr>
            <p:nvPr/>
          </p:nvSpPr>
          <p:spPr bwMode="auto">
            <a:xfrm>
              <a:off x="3242937" y="2381026"/>
              <a:ext cx="796924" cy="663700"/>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grpSp>
      <p:grpSp>
        <p:nvGrpSpPr>
          <p:cNvPr id="86" name="Group 85"/>
          <p:cNvGrpSpPr>
            <a:grpSpLocks noChangeAspect="1"/>
          </p:cNvGrpSpPr>
          <p:nvPr/>
        </p:nvGrpSpPr>
        <p:grpSpPr>
          <a:xfrm>
            <a:off x="4878812" y="3965912"/>
            <a:ext cx="2216091" cy="1263392"/>
            <a:chOff x="3063990" y="4892436"/>
            <a:chExt cx="2706624" cy="1543044"/>
          </a:xfrm>
        </p:grpSpPr>
        <p:sp>
          <p:nvSpPr>
            <p:cNvPr id="87" name="Rectangle 86"/>
            <p:cNvSpPr/>
            <p:nvPr/>
          </p:nvSpPr>
          <p:spPr bwMode="auto">
            <a:xfrm>
              <a:off x="3063990" y="4892436"/>
              <a:ext cx="2706624" cy="1543044"/>
            </a:xfrm>
            <a:prstGeom prst="rect">
              <a:avLst/>
            </a:prstGeom>
            <a:noFill/>
            <a:ln w="19050" cap="flat" cmpd="sng" algn="ctr">
              <a:noFill/>
              <a:prstDash val="dash"/>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a:gradFill>
                  <a:gsLst>
                    <a:gs pos="1250">
                      <a:srgbClr val="EFEFEF"/>
                    </a:gs>
                    <a:gs pos="10417">
                      <a:srgbClr val="EFEFEF"/>
                    </a:gs>
                  </a:gsLst>
                  <a:lin ang="5400000" scaled="0"/>
                </a:gradFill>
              </a:endParaRPr>
            </a:p>
          </p:txBody>
        </p:sp>
        <p:sp>
          <p:nvSpPr>
            <p:cNvPr id="88" name="TextBox 77"/>
            <p:cNvSpPr txBox="1"/>
            <p:nvPr/>
          </p:nvSpPr>
          <p:spPr>
            <a:xfrm>
              <a:off x="3366714" y="6154876"/>
              <a:ext cx="2106932" cy="23681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2060"/>
                  </a:solidFill>
                </a:rPr>
                <a:t>PCs and devices</a:t>
              </a:r>
            </a:p>
          </p:txBody>
        </p:sp>
        <p:sp>
          <p:nvSpPr>
            <p:cNvPr id="89" name="Freeform 88"/>
            <p:cNvSpPr>
              <a:spLocks noEditPoints="1"/>
            </p:cNvSpPr>
            <p:nvPr/>
          </p:nvSpPr>
          <p:spPr bwMode="auto">
            <a:xfrm>
              <a:off x="3788044"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sp>
          <p:nvSpPr>
            <p:cNvPr id="90" name="Freeform 89"/>
            <p:cNvSpPr>
              <a:spLocks noEditPoints="1"/>
            </p:cNvSpPr>
            <p:nvPr/>
          </p:nvSpPr>
          <p:spPr bwMode="auto">
            <a:xfrm>
              <a:off x="5257762"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sp>
          <p:nvSpPr>
            <p:cNvPr id="91" name="Freeform 90"/>
            <p:cNvSpPr>
              <a:spLocks noEditPoints="1"/>
            </p:cNvSpPr>
            <p:nvPr/>
          </p:nvSpPr>
          <p:spPr bwMode="auto">
            <a:xfrm>
              <a:off x="4559011"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pic>
          <p:nvPicPr>
            <p:cNvPr id="92" name="Picture 91"/>
            <p:cNvPicPr>
              <a:picLocks noChangeAspect="1"/>
            </p:cNvPicPr>
            <p:nvPr/>
          </p:nvPicPr>
          <p:blipFill rotWithShape="1">
            <a:blip r:embed="rId3">
              <a:extLst>
                <a:ext uri="{28A0092B-C50C-407E-A947-70E740481C1C}">
                  <a14:useLocalDpi xmlns:a14="http://schemas.microsoft.com/office/drawing/2010/main" val="0"/>
                </a:ext>
              </a:extLst>
            </a:blip>
            <a:srcRect t="1" r="1947" b="8924"/>
            <a:stretch/>
          </p:blipFill>
          <p:spPr>
            <a:xfrm>
              <a:off x="4315866" y="5335070"/>
              <a:ext cx="704088" cy="502920"/>
            </a:xfrm>
            <a:prstGeom prst="rect">
              <a:avLst/>
            </a:prstGeom>
          </p:spPr>
        </p:pic>
        <p:pic>
          <p:nvPicPr>
            <p:cNvPr id="93" name="Picture 92"/>
            <p:cNvPicPr>
              <a:picLocks noChangeAspect="1"/>
            </p:cNvPicPr>
            <p:nvPr/>
          </p:nvPicPr>
          <p:blipFill rotWithShape="1">
            <a:blip r:embed="rId3">
              <a:extLst>
                <a:ext uri="{28A0092B-C50C-407E-A947-70E740481C1C}">
                  <a14:useLocalDpi xmlns:a14="http://schemas.microsoft.com/office/drawing/2010/main" val="0"/>
                </a:ext>
              </a:extLst>
            </a:blip>
            <a:srcRect l="2" r="59168" b="8924"/>
            <a:stretch/>
          </p:blipFill>
          <p:spPr>
            <a:xfrm>
              <a:off x="5222104" y="5466632"/>
              <a:ext cx="228600" cy="392115"/>
            </a:xfrm>
            <a:prstGeom prst="rect">
              <a:avLst/>
            </a:prstGeom>
          </p:spPr>
        </p:pic>
        <p:pic>
          <p:nvPicPr>
            <p:cNvPr id="94" name="Picture 93"/>
            <p:cNvPicPr>
              <a:picLocks noChangeAspect="1"/>
            </p:cNvPicPr>
            <p:nvPr/>
          </p:nvPicPr>
          <p:blipFill rotWithShape="1">
            <a:blip r:embed="rId3">
              <a:extLst>
                <a:ext uri="{28A0092B-C50C-407E-A947-70E740481C1C}">
                  <a14:useLocalDpi xmlns:a14="http://schemas.microsoft.com/office/drawing/2010/main" val="0"/>
                </a:ext>
              </a:extLst>
            </a:blip>
            <a:srcRect t="1" r="53472" b="8924"/>
            <a:stretch/>
          </p:blipFill>
          <p:spPr>
            <a:xfrm>
              <a:off x="3716019" y="5331840"/>
              <a:ext cx="402472" cy="605833"/>
            </a:xfrm>
            <a:prstGeom prst="rect">
              <a:avLst/>
            </a:prstGeom>
          </p:spPr>
        </p:pic>
        <p:sp>
          <p:nvSpPr>
            <p:cNvPr id="95" name="Freeform 94"/>
            <p:cNvSpPr>
              <a:spLocks noEditPoints="1"/>
            </p:cNvSpPr>
            <p:nvPr/>
          </p:nvSpPr>
          <p:spPr bwMode="black">
            <a:xfrm>
              <a:off x="3360958"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grpSp>
      <p:sp>
        <p:nvSpPr>
          <p:cNvPr id="96" name="Freeform 95"/>
          <p:cNvSpPr/>
          <p:nvPr/>
        </p:nvSpPr>
        <p:spPr bwMode="auto">
          <a:xfrm flipH="1">
            <a:off x="9056605" y="1836272"/>
            <a:ext cx="182966" cy="1973728"/>
          </a:xfrm>
          <a:custGeom>
            <a:avLst/>
            <a:gdLst>
              <a:gd name="connsiteX0" fmla="*/ 38100 w 180975"/>
              <a:gd name="connsiteY0" fmla="*/ 0 h 1666875"/>
              <a:gd name="connsiteX1" fmla="*/ 180975 w 180975"/>
              <a:gd name="connsiteY1" fmla="*/ 0 h 1666875"/>
              <a:gd name="connsiteX2" fmla="*/ 180975 w 180975"/>
              <a:gd name="connsiteY2" fmla="*/ 1666875 h 1666875"/>
              <a:gd name="connsiteX3" fmla="*/ 0 w 180975"/>
              <a:gd name="connsiteY3" fmla="*/ 1666875 h 1666875"/>
            </a:gdLst>
            <a:ahLst/>
            <a:cxnLst>
              <a:cxn ang="0">
                <a:pos x="connsiteX0" y="connsiteY0"/>
              </a:cxn>
              <a:cxn ang="0">
                <a:pos x="connsiteX1" y="connsiteY1"/>
              </a:cxn>
              <a:cxn ang="0">
                <a:pos x="connsiteX2" y="connsiteY2"/>
              </a:cxn>
              <a:cxn ang="0">
                <a:pos x="connsiteX3" y="connsiteY3"/>
              </a:cxn>
            </a:cxnLst>
            <a:rect l="l" t="t" r="r" b="b"/>
            <a:pathLst>
              <a:path w="180975" h="1666875">
                <a:moveTo>
                  <a:pt x="38100" y="0"/>
                </a:moveTo>
                <a:lnTo>
                  <a:pt x="180975" y="0"/>
                </a:lnTo>
                <a:lnTo>
                  <a:pt x="180975" y="1666875"/>
                </a:lnTo>
                <a:lnTo>
                  <a:pt x="0" y="1666875"/>
                </a:lnTo>
              </a:path>
            </a:pathLst>
          </a:custGeom>
          <a:noFill/>
          <a:ln w="22225" cap="flat" cmpd="sng" algn="ctr">
            <a:solidFill>
              <a:srgbClr val="0072C6"/>
            </a:solidFill>
            <a:prstDash val="solid"/>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97" name="Freeform 96"/>
          <p:cNvSpPr/>
          <p:nvPr/>
        </p:nvSpPr>
        <p:spPr bwMode="auto">
          <a:xfrm flipH="1" flipV="1">
            <a:off x="6645802" y="2222758"/>
            <a:ext cx="2277117" cy="83818"/>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98" name="Freeform 97"/>
          <p:cNvSpPr/>
          <p:nvPr/>
        </p:nvSpPr>
        <p:spPr bwMode="auto">
          <a:xfrm flipH="1" flipV="1">
            <a:off x="6399212" y="2031619"/>
            <a:ext cx="2561889" cy="4571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99" name="Group 98"/>
          <p:cNvGrpSpPr/>
          <p:nvPr/>
        </p:nvGrpSpPr>
        <p:grpSpPr>
          <a:xfrm>
            <a:off x="9335075" y="714240"/>
            <a:ext cx="2598472" cy="3896089"/>
            <a:chOff x="9174813" y="1235154"/>
            <a:chExt cx="2598472" cy="3896089"/>
          </a:xfrm>
        </p:grpSpPr>
        <p:sp>
          <p:nvSpPr>
            <p:cNvPr id="101" name="Freeform 100"/>
            <p:cNvSpPr>
              <a:spLocks noChangeAspect="1"/>
            </p:cNvSpPr>
            <p:nvPr/>
          </p:nvSpPr>
          <p:spPr bwMode="black">
            <a:xfrm>
              <a:off x="9174813" y="1235154"/>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sz="1400">
                <a:solidFill>
                  <a:srgbClr val="505050"/>
                </a:solidFill>
              </a:endParaRPr>
            </a:p>
          </p:txBody>
        </p:sp>
        <p:sp>
          <p:nvSpPr>
            <p:cNvPr id="103" name="TextBox 66"/>
            <p:cNvSpPr txBox="1"/>
            <p:nvPr/>
          </p:nvSpPr>
          <p:spPr>
            <a:xfrm>
              <a:off x="9407750" y="2702551"/>
              <a:ext cx="1885342" cy="193899"/>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2060"/>
                  </a:solidFill>
                </a:rPr>
                <a:t>SaaS</a:t>
              </a:r>
            </a:p>
          </p:txBody>
        </p:sp>
        <p:sp>
          <p:nvSpPr>
            <p:cNvPr id="104" name="TextBox 70"/>
            <p:cNvSpPr txBox="1"/>
            <p:nvPr/>
          </p:nvSpPr>
          <p:spPr>
            <a:xfrm>
              <a:off x="9296955" y="4743445"/>
              <a:ext cx="2106932" cy="387798"/>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2060"/>
                  </a:solidFill>
                </a:rPr>
                <a:t>Azure </a:t>
              </a:r>
              <a:r>
                <a:rPr lang="en-US" sz="1400" spc="-50">
                  <a:solidFill>
                    <a:srgbClr val="002060"/>
                  </a:solidFill>
                </a:rPr>
                <a:t>App Service and </a:t>
              </a:r>
              <a:r>
                <a:rPr lang="en-US" sz="1400" spc="-50" dirty="0">
                  <a:solidFill>
                    <a:srgbClr val="002060"/>
                  </a:solidFill>
                </a:rPr>
                <a:t>Non-MS cloud-based apps</a:t>
              </a:r>
            </a:p>
          </p:txBody>
        </p:sp>
        <p:sp>
          <p:nvSpPr>
            <p:cNvPr id="105" name="Freeform 104"/>
            <p:cNvSpPr>
              <a:spLocks noChangeAspect="1"/>
            </p:cNvSpPr>
            <p:nvPr/>
          </p:nvSpPr>
          <p:spPr bwMode="black">
            <a:xfrm>
              <a:off x="9174813" y="3178567"/>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sz="1400">
                <a:solidFill>
                  <a:srgbClr val="505050"/>
                </a:solidFill>
              </a:endParaRPr>
            </a:p>
          </p:txBody>
        </p:sp>
        <p:sp>
          <p:nvSpPr>
            <p:cNvPr id="106" name="TextBox 146"/>
            <p:cNvSpPr txBox="1"/>
            <p:nvPr/>
          </p:nvSpPr>
          <p:spPr>
            <a:xfrm>
              <a:off x="9450055" y="4223198"/>
              <a:ext cx="1195386" cy="25853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43038">
                <a:lnSpc>
                  <a:spcPct val="80000"/>
                </a:lnSpc>
                <a:buSzPct val="80000"/>
                <a:defRPr/>
              </a:pPr>
              <a:r>
                <a:rPr lang="en-US" sz="1050" dirty="0">
                  <a:gradFill>
                    <a:gsLst>
                      <a:gs pos="11250">
                        <a:srgbClr val="EFEFEF">
                          <a:lumMod val="50000"/>
                        </a:srgbClr>
                      </a:gs>
                      <a:gs pos="34000">
                        <a:srgbClr val="EFEFEF">
                          <a:lumMod val="50000"/>
                        </a:srgbClr>
                      </a:gs>
                    </a:gsLst>
                    <a:lin ang="5400000" scaled="0"/>
                  </a:gradFill>
                </a:rPr>
                <a:t>Custom </a:t>
              </a:r>
              <a:br>
                <a:rPr lang="en-US" sz="1050" dirty="0">
                  <a:gradFill>
                    <a:gsLst>
                      <a:gs pos="11250">
                        <a:srgbClr val="EFEFEF">
                          <a:lumMod val="50000"/>
                        </a:srgbClr>
                      </a:gs>
                      <a:gs pos="34000">
                        <a:srgbClr val="EFEFEF">
                          <a:lumMod val="50000"/>
                        </a:srgbClr>
                      </a:gs>
                    </a:gsLst>
                    <a:lin ang="5400000" scaled="0"/>
                  </a:gradFill>
                </a:rPr>
              </a:br>
              <a:r>
                <a:rPr lang="en-US" sz="1050" dirty="0">
                  <a:gradFill>
                    <a:gsLst>
                      <a:gs pos="11250">
                        <a:srgbClr val="EFEFEF">
                          <a:lumMod val="50000"/>
                        </a:srgbClr>
                      </a:gs>
                      <a:gs pos="34000">
                        <a:srgbClr val="EFEFEF">
                          <a:lumMod val="50000"/>
                        </a:srgbClr>
                      </a:gs>
                    </a:gsLst>
                    <a:lin ang="5400000" scaled="0"/>
                  </a:gradFill>
                </a:rPr>
                <a:t>LOB apps</a:t>
              </a:r>
            </a:p>
          </p:txBody>
        </p:sp>
        <p:sp>
          <p:nvSpPr>
            <p:cNvPr id="107" name="Rectangle 106"/>
            <p:cNvSpPr/>
            <p:nvPr/>
          </p:nvSpPr>
          <p:spPr bwMode="auto">
            <a:xfrm>
              <a:off x="9601293"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1600" spc="-50" dirty="0">
                <a:gradFill>
                  <a:gsLst>
                    <a:gs pos="1250">
                      <a:srgbClr val="EFEFEF"/>
                    </a:gs>
                    <a:gs pos="10417">
                      <a:srgbClr val="EFEFEF"/>
                    </a:gs>
                  </a:gsLst>
                  <a:lin ang="5400000" scaled="0"/>
                </a:gradFill>
              </a:endParaRPr>
            </a:p>
          </p:txBody>
        </p:sp>
        <p:pic>
          <p:nvPicPr>
            <p:cNvPr id="124" name="Picture 123"/>
            <p:cNvPicPr>
              <a:picLocks noChangeAspect="1"/>
            </p:cNvPicPr>
            <p:nvPr/>
          </p:nvPicPr>
          <p:blipFill>
            <a:blip r:embed="rId4">
              <a:duotone>
                <a:srgbClr val="0072C6">
                  <a:shade val="45000"/>
                  <a:satMod val="135000"/>
                </a:srgbClr>
                <a:prstClr val="white"/>
              </a:duotone>
              <a:extLst>
                <a:ext uri="{28A0092B-C50C-407E-A947-70E740481C1C}">
                  <a14:useLocalDpi xmlns:a14="http://schemas.microsoft.com/office/drawing/2010/main" val="0"/>
                </a:ext>
              </a:extLst>
            </a:blip>
            <a:stretch>
              <a:fillRect/>
            </a:stretch>
          </p:blipFill>
          <p:spPr>
            <a:xfrm>
              <a:off x="9814295" y="1562589"/>
              <a:ext cx="1110009" cy="384504"/>
            </a:xfrm>
            <a:prstGeom prst="rect">
              <a:avLst/>
            </a:prstGeom>
            <a:ln>
              <a:noFill/>
            </a:ln>
          </p:spPr>
        </p:pic>
        <p:grpSp>
          <p:nvGrpSpPr>
            <p:cNvPr id="109" name="Group 108"/>
            <p:cNvGrpSpPr/>
            <p:nvPr/>
          </p:nvGrpSpPr>
          <p:grpSpPr>
            <a:xfrm>
              <a:off x="9666829" y="3928967"/>
              <a:ext cx="717510" cy="308948"/>
              <a:chOff x="3096005" y="909698"/>
              <a:chExt cx="6564589" cy="2826597"/>
            </a:xfrm>
          </p:grpSpPr>
          <p:pic>
            <p:nvPicPr>
              <p:cNvPr id="118" name="Picture 117"/>
              <p:cNvPicPr>
                <a:picLocks noChangeAspect="1"/>
              </p:cNvPicPr>
              <p:nvPr/>
            </p:nvPicPr>
            <p:blipFill rotWithShape="1">
              <a:blip r:embed="rId5">
                <a:extLst>
                  <a:ext uri="{28A0092B-C50C-407E-A947-70E740481C1C}">
                    <a14:useLocalDpi xmlns:a14="http://schemas.microsoft.com/office/drawing/2010/main" val="0"/>
                  </a:ext>
                </a:extLst>
              </a:blip>
              <a:srcRect t="1475" b="67991"/>
              <a:stretch/>
            </p:blipFill>
            <p:spPr>
              <a:xfrm>
                <a:off x="3096005" y="975535"/>
                <a:ext cx="3972212" cy="1212861"/>
              </a:xfrm>
              <a:prstGeom prst="rect">
                <a:avLst/>
              </a:prstGeom>
              <a:ln>
                <a:solidFill>
                  <a:schemeClr val="bg2">
                    <a:lumMod val="90000"/>
                  </a:schemeClr>
                </a:solidFill>
              </a:ln>
            </p:spPr>
          </p:pic>
          <p:pic>
            <p:nvPicPr>
              <p:cNvPr id="119" name="Picture 118"/>
              <p:cNvPicPr>
                <a:picLocks noChangeAspect="1"/>
              </p:cNvPicPr>
              <p:nvPr/>
            </p:nvPicPr>
            <p:blipFill rotWithShape="1">
              <a:blip r:embed="rId5">
                <a:extLst>
                  <a:ext uri="{28A0092B-C50C-407E-A947-70E740481C1C}">
                    <a14:useLocalDpi xmlns:a14="http://schemas.microsoft.com/office/drawing/2010/main" val="0"/>
                  </a:ext>
                </a:extLst>
              </a:blip>
              <a:srcRect t="67186" b="1715"/>
              <a:stretch/>
            </p:blipFill>
            <p:spPr>
              <a:xfrm>
                <a:off x="3096005" y="2181010"/>
                <a:ext cx="3972212" cy="1235323"/>
              </a:xfrm>
              <a:prstGeom prst="rect">
                <a:avLst/>
              </a:prstGeom>
              <a:ln>
                <a:solidFill>
                  <a:schemeClr val="bg2">
                    <a:lumMod val="90000"/>
                  </a:schemeClr>
                </a:solidFill>
              </a:ln>
            </p:spPr>
          </p:pic>
          <p:pic>
            <p:nvPicPr>
              <p:cNvPr id="120" name="Picture 119"/>
              <p:cNvPicPr>
                <a:picLocks noChangeAspect="1"/>
              </p:cNvPicPr>
              <p:nvPr/>
            </p:nvPicPr>
            <p:blipFill rotWithShape="1">
              <a:blip r:embed="rId5">
                <a:extLst>
                  <a:ext uri="{28A0092B-C50C-407E-A947-70E740481C1C}">
                    <a14:useLocalDpi xmlns:a14="http://schemas.microsoft.com/office/drawing/2010/main" val="0"/>
                  </a:ext>
                </a:extLst>
              </a:blip>
              <a:srcRect l="66903" t="32009" b="32814"/>
              <a:stretch/>
            </p:blipFill>
            <p:spPr>
              <a:xfrm>
                <a:off x="7068217" y="909698"/>
                <a:ext cx="2592377" cy="2826597"/>
              </a:xfrm>
              <a:prstGeom prst="rect">
                <a:avLst/>
              </a:prstGeom>
              <a:ln>
                <a:solidFill>
                  <a:schemeClr val="bg2">
                    <a:lumMod val="90000"/>
                  </a:schemeClr>
                </a:solidFill>
              </a:ln>
            </p:spPr>
          </p:pic>
          <p:sp>
            <p:nvSpPr>
              <p:cNvPr id="121" name="Rectangle 120"/>
              <p:cNvSpPr/>
              <p:nvPr/>
            </p:nvSpPr>
            <p:spPr bwMode="auto">
              <a:xfrm>
                <a:off x="7564694" y="1703145"/>
                <a:ext cx="2041371" cy="1677772"/>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a:gradFill>
                    <a:gsLst>
                      <a:gs pos="1250">
                        <a:srgbClr val="EFEFEF"/>
                      </a:gs>
                      <a:gs pos="10417">
                        <a:srgbClr val="EFEFEF"/>
                      </a:gs>
                    </a:gsLst>
                    <a:lin ang="5400000" scaled="0"/>
                  </a:gradFill>
                </a:endParaRPr>
              </a:p>
            </p:txBody>
          </p:sp>
          <p:sp>
            <p:nvSpPr>
              <p:cNvPr id="122" name="Freeform 121"/>
              <p:cNvSpPr>
                <a:spLocks noEditPoints="1"/>
              </p:cNvSpPr>
              <p:nvPr/>
            </p:nvSpPr>
            <p:spPr bwMode="auto">
              <a:xfrm>
                <a:off x="7710110" y="1628351"/>
                <a:ext cx="1389295" cy="1389291"/>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grpSp>
        <p:sp>
          <p:nvSpPr>
            <p:cNvPr id="110" name="TextBox 71"/>
            <p:cNvSpPr txBox="1"/>
            <p:nvPr/>
          </p:nvSpPr>
          <p:spPr>
            <a:xfrm>
              <a:off x="10350422" y="4223198"/>
              <a:ext cx="1195386" cy="25853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43038">
                <a:lnSpc>
                  <a:spcPct val="80000"/>
                </a:lnSpc>
                <a:buSzPct val="80000"/>
                <a:defRPr/>
              </a:pPr>
              <a:r>
                <a:rPr lang="en-US" sz="1050" dirty="0">
                  <a:gradFill>
                    <a:gsLst>
                      <a:gs pos="11250">
                        <a:srgbClr val="EFEFEF">
                          <a:lumMod val="50000"/>
                        </a:srgbClr>
                      </a:gs>
                      <a:gs pos="34000">
                        <a:srgbClr val="EFEFEF">
                          <a:lumMod val="50000"/>
                        </a:srgbClr>
                      </a:gs>
                    </a:gsLst>
                    <a:lin ang="5400000" scaled="0"/>
                  </a:gradFill>
                </a:rPr>
                <a:t>ISV/CSV</a:t>
              </a:r>
              <a:br>
                <a:rPr lang="en-US" sz="1050" dirty="0">
                  <a:gradFill>
                    <a:gsLst>
                      <a:gs pos="11250">
                        <a:srgbClr val="EFEFEF">
                          <a:lumMod val="50000"/>
                        </a:srgbClr>
                      </a:gs>
                      <a:gs pos="34000">
                        <a:srgbClr val="EFEFEF">
                          <a:lumMod val="50000"/>
                        </a:srgbClr>
                      </a:gs>
                    </a:gsLst>
                    <a:lin ang="5400000" scaled="0"/>
                  </a:gradFill>
                </a:rPr>
              </a:br>
              <a:r>
                <a:rPr lang="en-US" sz="1050" dirty="0">
                  <a:gradFill>
                    <a:gsLst>
                      <a:gs pos="11250">
                        <a:srgbClr val="EFEFEF">
                          <a:lumMod val="50000"/>
                        </a:srgbClr>
                      </a:gs>
                      <a:gs pos="34000">
                        <a:srgbClr val="EFEFEF">
                          <a:lumMod val="50000"/>
                        </a:srgbClr>
                      </a:gs>
                    </a:gsLst>
                    <a:lin ang="5400000" scaled="0"/>
                  </a:gradFill>
                </a:rPr>
                <a:t>apps</a:t>
              </a:r>
            </a:p>
          </p:txBody>
        </p:sp>
        <p:sp>
          <p:nvSpPr>
            <p:cNvPr id="111" name="Rectangle 110"/>
            <p:cNvSpPr/>
            <p:nvPr/>
          </p:nvSpPr>
          <p:spPr bwMode="auto">
            <a:xfrm>
              <a:off x="10501660"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1600" spc="-50" dirty="0">
                <a:gradFill>
                  <a:gsLst>
                    <a:gs pos="1250">
                      <a:srgbClr val="EFEFEF"/>
                    </a:gs>
                    <a:gs pos="10417">
                      <a:srgbClr val="EFEFEF"/>
                    </a:gs>
                  </a:gsLst>
                  <a:lin ang="5400000" scaled="0"/>
                </a:gradFill>
              </a:endParaRPr>
            </a:p>
          </p:txBody>
        </p:sp>
        <p:grpSp>
          <p:nvGrpSpPr>
            <p:cNvPr id="112" name="Group 111"/>
            <p:cNvGrpSpPr/>
            <p:nvPr/>
          </p:nvGrpSpPr>
          <p:grpSpPr>
            <a:xfrm>
              <a:off x="10567196" y="3913360"/>
              <a:ext cx="712748" cy="299972"/>
              <a:chOff x="3096005" y="766908"/>
              <a:chExt cx="6521021" cy="2744475"/>
            </a:xfrm>
          </p:grpSpPr>
          <p:pic>
            <p:nvPicPr>
              <p:cNvPr id="113" name="Picture 112"/>
              <p:cNvPicPr>
                <a:picLocks noChangeAspect="1"/>
              </p:cNvPicPr>
              <p:nvPr/>
            </p:nvPicPr>
            <p:blipFill rotWithShape="1">
              <a:blip r:embed="rId5">
                <a:extLst>
                  <a:ext uri="{28A0092B-C50C-407E-A947-70E740481C1C}">
                    <a14:useLocalDpi xmlns:a14="http://schemas.microsoft.com/office/drawing/2010/main" val="0"/>
                  </a:ext>
                </a:extLst>
              </a:blip>
              <a:srcRect t="1475" b="67991"/>
              <a:stretch/>
            </p:blipFill>
            <p:spPr>
              <a:xfrm>
                <a:off x="3096005" y="975535"/>
                <a:ext cx="3972212" cy="1212861"/>
              </a:xfrm>
              <a:prstGeom prst="rect">
                <a:avLst/>
              </a:prstGeom>
              <a:ln>
                <a:solidFill>
                  <a:schemeClr val="bg2">
                    <a:lumMod val="90000"/>
                  </a:schemeClr>
                </a:solidFill>
              </a:ln>
            </p:spPr>
          </p:pic>
          <p:pic>
            <p:nvPicPr>
              <p:cNvPr id="114" name="Picture 113"/>
              <p:cNvPicPr>
                <a:picLocks noChangeAspect="1"/>
              </p:cNvPicPr>
              <p:nvPr/>
            </p:nvPicPr>
            <p:blipFill rotWithShape="1">
              <a:blip r:embed="rId5">
                <a:extLst>
                  <a:ext uri="{28A0092B-C50C-407E-A947-70E740481C1C}">
                    <a14:useLocalDpi xmlns:a14="http://schemas.microsoft.com/office/drawing/2010/main" val="0"/>
                  </a:ext>
                </a:extLst>
              </a:blip>
              <a:srcRect t="67186" b="1715"/>
              <a:stretch/>
            </p:blipFill>
            <p:spPr>
              <a:xfrm>
                <a:off x="3096005" y="2181010"/>
                <a:ext cx="3972212" cy="1235323"/>
              </a:xfrm>
              <a:prstGeom prst="rect">
                <a:avLst/>
              </a:prstGeom>
              <a:ln>
                <a:solidFill>
                  <a:schemeClr val="bg2">
                    <a:lumMod val="90000"/>
                  </a:schemeClr>
                </a:solidFill>
              </a:ln>
            </p:spPr>
          </p:pic>
          <p:pic>
            <p:nvPicPr>
              <p:cNvPr id="115" name="Picture 114"/>
              <p:cNvPicPr>
                <a:picLocks noChangeAspect="1"/>
              </p:cNvPicPr>
              <p:nvPr/>
            </p:nvPicPr>
            <p:blipFill rotWithShape="1">
              <a:blip r:embed="rId5">
                <a:extLst>
                  <a:ext uri="{28A0092B-C50C-407E-A947-70E740481C1C}">
                    <a14:useLocalDpi xmlns:a14="http://schemas.microsoft.com/office/drawing/2010/main" val="0"/>
                  </a:ext>
                </a:extLst>
              </a:blip>
              <a:srcRect l="66903" t="32009" b="32814"/>
              <a:stretch/>
            </p:blipFill>
            <p:spPr>
              <a:xfrm>
                <a:off x="7099964" y="766908"/>
                <a:ext cx="2517062" cy="2744475"/>
              </a:xfrm>
              <a:prstGeom prst="rect">
                <a:avLst/>
              </a:prstGeom>
              <a:ln>
                <a:solidFill>
                  <a:schemeClr val="bg2">
                    <a:lumMod val="90000"/>
                  </a:schemeClr>
                </a:solidFill>
              </a:ln>
            </p:spPr>
          </p:pic>
          <p:sp>
            <p:nvSpPr>
              <p:cNvPr id="116" name="Rectangle 115"/>
              <p:cNvSpPr/>
              <p:nvPr/>
            </p:nvSpPr>
            <p:spPr bwMode="auto">
              <a:xfrm>
                <a:off x="7572142" y="1488626"/>
                <a:ext cx="1747483" cy="1671651"/>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a:gradFill>
                    <a:gsLst>
                      <a:gs pos="1250">
                        <a:srgbClr val="EFEFEF"/>
                      </a:gs>
                      <a:gs pos="10417">
                        <a:srgbClr val="EFEFEF"/>
                      </a:gs>
                    </a:gsLst>
                    <a:lin ang="5400000" scaled="0"/>
                  </a:gradFill>
                </a:endParaRPr>
              </a:p>
            </p:txBody>
          </p:sp>
          <p:sp>
            <p:nvSpPr>
              <p:cNvPr id="117" name="Freeform 116"/>
              <p:cNvSpPr>
                <a:spLocks noEditPoints="1"/>
              </p:cNvSpPr>
              <p:nvPr/>
            </p:nvSpPr>
            <p:spPr bwMode="auto">
              <a:xfrm>
                <a:off x="7667814" y="1606137"/>
                <a:ext cx="1372177" cy="1372173"/>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grpSp>
      </p:grpSp>
      <p:grpSp>
        <p:nvGrpSpPr>
          <p:cNvPr id="126" name="Group 125"/>
          <p:cNvGrpSpPr/>
          <p:nvPr/>
        </p:nvGrpSpPr>
        <p:grpSpPr>
          <a:xfrm>
            <a:off x="5155864" y="1520073"/>
            <a:ext cx="1742644" cy="1638834"/>
            <a:chOff x="4872551" y="2534458"/>
            <a:chExt cx="1742644" cy="1638834"/>
          </a:xfrm>
        </p:grpSpPr>
        <p:sp>
          <p:nvSpPr>
            <p:cNvPr id="127" name="Rectangle 126"/>
            <p:cNvSpPr/>
            <p:nvPr/>
          </p:nvSpPr>
          <p:spPr>
            <a:xfrm>
              <a:off x="4872551" y="3927071"/>
              <a:ext cx="1436292" cy="246221"/>
            </a:xfrm>
            <a:prstGeom prst="rect">
              <a:avLst/>
            </a:prstGeom>
            <a:ln>
              <a:noFill/>
            </a:ln>
          </p:spPr>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18538" fontAlgn="base">
                <a:spcAft>
                  <a:spcPct val="0"/>
                </a:spcAft>
                <a:defRPr/>
              </a:pPr>
              <a:r>
                <a:rPr lang="en-US" sz="1600" dirty="0">
                  <a:ln>
                    <a:solidFill>
                      <a:srgbClr val="FFFFFF">
                        <a:alpha val="0"/>
                      </a:srgbClr>
                    </a:solidFill>
                  </a:ln>
                  <a:solidFill>
                    <a:srgbClr val="000000"/>
                  </a:solidFill>
                  <a:latin typeface="Segoe"/>
                </a:rPr>
                <a:t>Active Directory</a:t>
              </a:r>
            </a:p>
          </p:txBody>
        </p:sp>
        <p:grpSp>
          <p:nvGrpSpPr>
            <p:cNvPr id="128" name="Group 127"/>
            <p:cNvGrpSpPr/>
            <p:nvPr/>
          </p:nvGrpSpPr>
          <p:grpSpPr>
            <a:xfrm>
              <a:off x="5085223" y="2534458"/>
              <a:ext cx="1350118" cy="1163895"/>
              <a:chOff x="5148777" y="2688135"/>
              <a:chExt cx="1350118" cy="1163895"/>
            </a:xfrm>
          </p:grpSpPr>
          <p:sp>
            <p:nvSpPr>
              <p:cNvPr id="130" name="Isosceles Triangle 129"/>
              <p:cNvSpPr/>
              <p:nvPr/>
            </p:nvSpPr>
            <p:spPr bwMode="auto">
              <a:xfrm>
                <a:off x="5148777" y="2688135"/>
                <a:ext cx="1350118" cy="1163895"/>
              </a:xfrm>
              <a:prstGeom prst="triangle">
                <a:avLst/>
              </a:prstGeom>
              <a:solidFill>
                <a:srgbClr val="0072C6"/>
              </a:solidFill>
              <a:ln w="1079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a:gradFill>
                    <a:gsLst>
                      <a:gs pos="1250">
                        <a:srgbClr val="EFEFEF"/>
                      </a:gs>
                      <a:gs pos="10417">
                        <a:srgbClr val="EFEFEF"/>
                      </a:gs>
                    </a:gsLst>
                    <a:lin ang="5400000" scaled="0"/>
                  </a:gradFill>
                </a:endParaRPr>
              </a:p>
            </p:txBody>
          </p:sp>
          <p:pic>
            <p:nvPicPr>
              <p:cNvPr id="131" name="Picture 130" descr="Windows Azure Active Directory"/>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5396115" y="2977056"/>
                <a:ext cx="863508" cy="863508"/>
              </a:xfrm>
              <a:prstGeom prst="rect">
                <a:avLst/>
              </a:prstGeom>
              <a:noFill/>
              <a:ln>
                <a:noFill/>
              </a:ln>
            </p:spPr>
          </p:pic>
        </p:grpSp>
        <p:sp>
          <p:nvSpPr>
            <p:cNvPr id="129" name="Freeform 128"/>
            <p:cNvSpPr>
              <a:spLocks noEditPoints="1"/>
            </p:cNvSpPr>
            <p:nvPr/>
          </p:nvSpPr>
          <p:spPr bwMode="auto">
            <a:xfrm>
              <a:off x="4889638" y="3717056"/>
              <a:ext cx="1725557" cy="224596"/>
            </a:xfrm>
            <a:custGeom>
              <a:avLst/>
              <a:gdLst>
                <a:gd name="T0" fmla="*/ 0 w 1840"/>
                <a:gd name="T1" fmla="*/ 20 h 237"/>
                <a:gd name="T2" fmla="*/ 103 w 1840"/>
                <a:gd name="T3" fmla="*/ 183 h 237"/>
                <a:gd name="T4" fmla="*/ 179 w 1840"/>
                <a:gd name="T5" fmla="*/ 19 h 237"/>
                <a:gd name="T6" fmla="*/ 182 w 1840"/>
                <a:gd name="T7" fmla="*/ 54 h 237"/>
                <a:gd name="T8" fmla="*/ 95 w 1840"/>
                <a:gd name="T9" fmla="*/ 218 h 237"/>
                <a:gd name="T10" fmla="*/ 1088 w 1840"/>
                <a:gd name="T11" fmla="*/ 77 h 237"/>
                <a:gd name="T12" fmla="*/ 1029 w 1840"/>
                <a:gd name="T13" fmla="*/ 46 h 237"/>
                <a:gd name="T14" fmla="*/ 973 w 1840"/>
                <a:gd name="T15" fmla="*/ 41 h 237"/>
                <a:gd name="T16" fmla="*/ 1007 w 1840"/>
                <a:gd name="T17" fmla="*/ 7 h 237"/>
                <a:gd name="T18" fmla="*/ 923 w 1840"/>
                <a:gd name="T19" fmla="*/ 77 h 237"/>
                <a:gd name="T20" fmla="*/ 971 w 1840"/>
                <a:gd name="T21" fmla="*/ 221 h 237"/>
                <a:gd name="T22" fmla="*/ 1029 w 1840"/>
                <a:gd name="T23" fmla="*/ 189 h 237"/>
                <a:gd name="T24" fmla="*/ 1088 w 1840"/>
                <a:gd name="T25" fmla="*/ 200 h 237"/>
                <a:gd name="T26" fmla="*/ 1052 w 1840"/>
                <a:gd name="T27" fmla="*/ 97 h 237"/>
                <a:gd name="T28" fmla="*/ 1479 w 1840"/>
                <a:gd name="T29" fmla="*/ 183 h 237"/>
                <a:gd name="T30" fmla="*/ 1574 w 1840"/>
                <a:gd name="T31" fmla="*/ 221 h 237"/>
                <a:gd name="T32" fmla="*/ 1574 w 1840"/>
                <a:gd name="T33" fmla="*/ 83 h 237"/>
                <a:gd name="T34" fmla="*/ 1501 w 1840"/>
                <a:gd name="T35" fmla="*/ 162 h 237"/>
                <a:gd name="T36" fmla="*/ 1478 w 1840"/>
                <a:gd name="T37" fmla="*/ 81 h 237"/>
                <a:gd name="T38" fmla="*/ 1458 w 1840"/>
                <a:gd name="T39" fmla="*/ 221 h 237"/>
                <a:gd name="T40" fmla="*/ 1457 w 1840"/>
                <a:gd name="T41" fmla="*/ 88 h 237"/>
                <a:gd name="T42" fmla="*/ 1425 w 1840"/>
                <a:gd name="T43" fmla="*/ 97 h 237"/>
                <a:gd name="T44" fmla="*/ 692 w 1840"/>
                <a:gd name="T45" fmla="*/ 81 h 237"/>
                <a:gd name="T46" fmla="*/ 735 w 1840"/>
                <a:gd name="T47" fmla="*/ 190 h 237"/>
                <a:gd name="T48" fmla="*/ 671 w 1840"/>
                <a:gd name="T49" fmla="*/ 214 h 237"/>
                <a:gd name="T50" fmla="*/ 742 w 1840"/>
                <a:gd name="T51" fmla="*/ 151 h 237"/>
                <a:gd name="T52" fmla="*/ 716 w 1840"/>
                <a:gd name="T53" fmla="*/ 94 h 237"/>
                <a:gd name="T54" fmla="*/ 403 w 1840"/>
                <a:gd name="T55" fmla="*/ 79 h 237"/>
                <a:gd name="T56" fmla="*/ 403 w 1840"/>
                <a:gd name="T57" fmla="*/ 217 h 237"/>
                <a:gd name="T58" fmla="*/ 326 w 1840"/>
                <a:gd name="T59" fmla="*/ 174 h 237"/>
                <a:gd name="T60" fmla="*/ 407 w 1840"/>
                <a:gd name="T61" fmla="*/ 85 h 237"/>
                <a:gd name="T62" fmla="*/ 457 w 1840"/>
                <a:gd name="T63" fmla="*/ 149 h 237"/>
                <a:gd name="T64" fmla="*/ 509 w 1840"/>
                <a:gd name="T65" fmla="*/ 80 h 237"/>
                <a:gd name="T66" fmla="*/ 457 w 1840"/>
                <a:gd name="T67" fmla="*/ 105 h 237"/>
                <a:gd name="T68" fmla="*/ 1712 w 1840"/>
                <a:gd name="T69" fmla="*/ 81 h 237"/>
                <a:gd name="T70" fmla="*/ 1659 w 1840"/>
                <a:gd name="T71" fmla="*/ 104 h 237"/>
                <a:gd name="T72" fmla="*/ 1660 w 1840"/>
                <a:gd name="T73" fmla="*/ 221 h 237"/>
                <a:gd name="T74" fmla="*/ 1692 w 1840"/>
                <a:gd name="T75" fmla="*/ 96 h 237"/>
                <a:gd name="T76" fmla="*/ 270 w 1840"/>
                <a:gd name="T77" fmla="*/ 221 h 237"/>
                <a:gd name="T78" fmla="*/ 260 w 1840"/>
                <a:gd name="T79" fmla="*/ 11 h 237"/>
                <a:gd name="T80" fmla="*/ 260 w 1840"/>
                <a:gd name="T81" fmla="*/ 11 h 237"/>
                <a:gd name="T82" fmla="*/ 1284 w 1840"/>
                <a:gd name="T83" fmla="*/ 169 h 237"/>
                <a:gd name="T84" fmla="*/ 1178 w 1840"/>
                <a:gd name="T85" fmla="*/ 217 h 237"/>
                <a:gd name="T86" fmla="*/ 1226 w 1840"/>
                <a:gd name="T87" fmla="*/ 24 h 237"/>
                <a:gd name="T88" fmla="*/ 1329 w 1840"/>
                <a:gd name="T89" fmla="*/ 218 h 237"/>
                <a:gd name="T90" fmla="*/ 1205 w 1840"/>
                <a:gd name="T91" fmla="*/ 143 h 237"/>
                <a:gd name="T92" fmla="*/ 1826 w 1840"/>
                <a:gd name="T93" fmla="*/ 213 h 237"/>
                <a:gd name="T94" fmla="*/ 1801 w 1840"/>
                <a:gd name="T95" fmla="*/ 77 h 237"/>
                <a:gd name="T96" fmla="*/ 1790 w 1840"/>
                <a:gd name="T97" fmla="*/ 205 h 237"/>
                <a:gd name="T98" fmla="*/ 1816 w 1840"/>
                <a:gd name="T99" fmla="*/ 135 h 237"/>
                <a:gd name="T100" fmla="*/ 653 w 1840"/>
                <a:gd name="T101" fmla="*/ 147 h 237"/>
                <a:gd name="T102" fmla="*/ 516 w 1840"/>
                <a:gd name="T103" fmla="*/ 119 h 237"/>
                <a:gd name="T104" fmla="*/ 653 w 1840"/>
                <a:gd name="T105" fmla="*/ 147 h 237"/>
                <a:gd name="T106" fmla="*/ 539 w 1840"/>
                <a:gd name="T107" fmla="*/ 126 h 237"/>
                <a:gd name="T108" fmla="*/ 630 w 1840"/>
                <a:gd name="T109" fmla="*/ 151 h 237"/>
                <a:gd name="T110" fmla="*/ 777 w 1840"/>
                <a:gd name="T111" fmla="*/ 173 h 237"/>
                <a:gd name="T112" fmla="*/ 916 w 1840"/>
                <a:gd name="T113" fmla="*/ 135 h 237"/>
                <a:gd name="T114" fmla="*/ 810 w 1840"/>
                <a:gd name="T115" fmla="*/ 110 h 237"/>
                <a:gd name="T116" fmla="*/ 889 w 1840"/>
                <a:gd name="T117" fmla="*/ 17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0" h="237">
                  <a:moveTo>
                    <a:pt x="22" y="51"/>
                  </a:moveTo>
                  <a:cubicBezTo>
                    <a:pt x="22" y="108"/>
                    <a:pt x="22" y="164"/>
                    <a:pt x="22" y="221"/>
                  </a:cubicBezTo>
                  <a:cubicBezTo>
                    <a:pt x="15" y="221"/>
                    <a:pt x="8" y="221"/>
                    <a:pt x="0" y="221"/>
                  </a:cubicBezTo>
                  <a:cubicBezTo>
                    <a:pt x="0" y="154"/>
                    <a:pt x="0" y="87"/>
                    <a:pt x="0" y="20"/>
                  </a:cubicBezTo>
                  <a:cubicBezTo>
                    <a:pt x="10" y="20"/>
                    <a:pt x="20" y="19"/>
                    <a:pt x="29" y="20"/>
                  </a:cubicBezTo>
                  <a:cubicBezTo>
                    <a:pt x="30" y="20"/>
                    <a:pt x="32" y="22"/>
                    <a:pt x="33" y="23"/>
                  </a:cubicBezTo>
                  <a:cubicBezTo>
                    <a:pt x="48" y="57"/>
                    <a:pt x="63" y="91"/>
                    <a:pt x="78" y="126"/>
                  </a:cubicBezTo>
                  <a:cubicBezTo>
                    <a:pt x="86" y="145"/>
                    <a:pt x="94" y="164"/>
                    <a:pt x="103" y="183"/>
                  </a:cubicBezTo>
                  <a:cubicBezTo>
                    <a:pt x="103" y="183"/>
                    <a:pt x="103" y="183"/>
                    <a:pt x="104" y="182"/>
                  </a:cubicBezTo>
                  <a:cubicBezTo>
                    <a:pt x="124" y="136"/>
                    <a:pt x="145" y="89"/>
                    <a:pt x="166" y="42"/>
                  </a:cubicBezTo>
                  <a:cubicBezTo>
                    <a:pt x="168" y="36"/>
                    <a:pt x="171" y="29"/>
                    <a:pt x="174" y="23"/>
                  </a:cubicBezTo>
                  <a:cubicBezTo>
                    <a:pt x="175" y="20"/>
                    <a:pt x="176" y="19"/>
                    <a:pt x="179" y="19"/>
                  </a:cubicBezTo>
                  <a:cubicBezTo>
                    <a:pt x="188" y="20"/>
                    <a:pt x="197" y="19"/>
                    <a:pt x="205" y="19"/>
                  </a:cubicBezTo>
                  <a:cubicBezTo>
                    <a:pt x="205" y="87"/>
                    <a:pt x="205" y="154"/>
                    <a:pt x="205" y="221"/>
                  </a:cubicBezTo>
                  <a:cubicBezTo>
                    <a:pt x="198" y="221"/>
                    <a:pt x="190" y="221"/>
                    <a:pt x="182" y="221"/>
                  </a:cubicBezTo>
                  <a:cubicBezTo>
                    <a:pt x="182" y="164"/>
                    <a:pt x="182" y="107"/>
                    <a:pt x="182" y="54"/>
                  </a:cubicBezTo>
                  <a:cubicBezTo>
                    <a:pt x="164" y="97"/>
                    <a:pt x="143" y="143"/>
                    <a:pt x="123" y="189"/>
                  </a:cubicBezTo>
                  <a:cubicBezTo>
                    <a:pt x="119" y="199"/>
                    <a:pt x="114" y="208"/>
                    <a:pt x="110" y="218"/>
                  </a:cubicBezTo>
                  <a:cubicBezTo>
                    <a:pt x="109" y="222"/>
                    <a:pt x="105" y="221"/>
                    <a:pt x="102" y="221"/>
                  </a:cubicBezTo>
                  <a:cubicBezTo>
                    <a:pt x="99" y="222"/>
                    <a:pt x="97" y="222"/>
                    <a:pt x="95" y="218"/>
                  </a:cubicBezTo>
                  <a:cubicBezTo>
                    <a:pt x="73" y="168"/>
                    <a:pt x="50" y="118"/>
                    <a:pt x="28" y="68"/>
                  </a:cubicBezTo>
                  <a:cubicBezTo>
                    <a:pt x="26" y="63"/>
                    <a:pt x="24" y="57"/>
                    <a:pt x="22" y="51"/>
                  </a:cubicBezTo>
                  <a:close/>
                  <a:moveTo>
                    <a:pt x="1088" y="97"/>
                  </a:moveTo>
                  <a:cubicBezTo>
                    <a:pt x="1088" y="90"/>
                    <a:pt x="1088" y="84"/>
                    <a:pt x="1088" y="77"/>
                  </a:cubicBezTo>
                  <a:cubicBezTo>
                    <a:pt x="1076" y="77"/>
                    <a:pt x="1064" y="77"/>
                    <a:pt x="1052" y="77"/>
                  </a:cubicBezTo>
                  <a:cubicBezTo>
                    <a:pt x="1052" y="63"/>
                    <a:pt x="1052" y="49"/>
                    <a:pt x="1052" y="35"/>
                  </a:cubicBezTo>
                  <a:cubicBezTo>
                    <a:pt x="1045" y="37"/>
                    <a:pt x="1039" y="39"/>
                    <a:pt x="1032" y="41"/>
                  </a:cubicBezTo>
                  <a:cubicBezTo>
                    <a:pt x="1029" y="42"/>
                    <a:pt x="1029" y="43"/>
                    <a:pt x="1029" y="46"/>
                  </a:cubicBezTo>
                  <a:cubicBezTo>
                    <a:pt x="1029" y="52"/>
                    <a:pt x="1029" y="59"/>
                    <a:pt x="1029" y="65"/>
                  </a:cubicBezTo>
                  <a:cubicBezTo>
                    <a:pt x="1029" y="69"/>
                    <a:pt x="1029" y="73"/>
                    <a:pt x="1029" y="77"/>
                  </a:cubicBezTo>
                  <a:cubicBezTo>
                    <a:pt x="1009" y="77"/>
                    <a:pt x="990" y="77"/>
                    <a:pt x="970" y="77"/>
                  </a:cubicBezTo>
                  <a:cubicBezTo>
                    <a:pt x="971" y="65"/>
                    <a:pt x="971" y="53"/>
                    <a:pt x="973" y="41"/>
                  </a:cubicBezTo>
                  <a:cubicBezTo>
                    <a:pt x="975" y="30"/>
                    <a:pt x="983" y="25"/>
                    <a:pt x="994" y="25"/>
                  </a:cubicBezTo>
                  <a:cubicBezTo>
                    <a:pt x="999" y="25"/>
                    <a:pt x="1005" y="26"/>
                    <a:pt x="1010" y="27"/>
                  </a:cubicBezTo>
                  <a:cubicBezTo>
                    <a:pt x="1010" y="22"/>
                    <a:pt x="1010" y="15"/>
                    <a:pt x="1010" y="9"/>
                  </a:cubicBezTo>
                  <a:cubicBezTo>
                    <a:pt x="1010" y="8"/>
                    <a:pt x="1009" y="7"/>
                    <a:pt x="1007" y="7"/>
                  </a:cubicBezTo>
                  <a:cubicBezTo>
                    <a:pt x="982" y="0"/>
                    <a:pt x="957" y="11"/>
                    <a:pt x="950" y="38"/>
                  </a:cubicBezTo>
                  <a:cubicBezTo>
                    <a:pt x="948" y="46"/>
                    <a:pt x="948" y="54"/>
                    <a:pt x="948" y="62"/>
                  </a:cubicBezTo>
                  <a:cubicBezTo>
                    <a:pt x="947" y="67"/>
                    <a:pt x="947" y="72"/>
                    <a:pt x="947" y="77"/>
                  </a:cubicBezTo>
                  <a:cubicBezTo>
                    <a:pt x="939" y="77"/>
                    <a:pt x="931" y="77"/>
                    <a:pt x="923" y="77"/>
                  </a:cubicBezTo>
                  <a:cubicBezTo>
                    <a:pt x="923" y="84"/>
                    <a:pt x="923" y="90"/>
                    <a:pt x="923" y="97"/>
                  </a:cubicBezTo>
                  <a:cubicBezTo>
                    <a:pt x="932" y="97"/>
                    <a:pt x="939" y="97"/>
                    <a:pt x="948" y="97"/>
                  </a:cubicBezTo>
                  <a:cubicBezTo>
                    <a:pt x="948" y="139"/>
                    <a:pt x="948" y="180"/>
                    <a:pt x="948" y="221"/>
                  </a:cubicBezTo>
                  <a:cubicBezTo>
                    <a:pt x="956" y="221"/>
                    <a:pt x="963" y="221"/>
                    <a:pt x="971" y="221"/>
                  </a:cubicBezTo>
                  <a:cubicBezTo>
                    <a:pt x="971" y="180"/>
                    <a:pt x="971" y="139"/>
                    <a:pt x="971" y="97"/>
                  </a:cubicBezTo>
                  <a:cubicBezTo>
                    <a:pt x="990" y="97"/>
                    <a:pt x="1009" y="97"/>
                    <a:pt x="1029" y="97"/>
                  </a:cubicBezTo>
                  <a:cubicBezTo>
                    <a:pt x="1029" y="99"/>
                    <a:pt x="1029" y="101"/>
                    <a:pt x="1029" y="103"/>
                  </a:cubicBezTo>
                  <a:cubicBezTo>
                    <a:pt x="1029" y="132"/>
                    <a:pt x="1029" y="160"/>
                    <a:pt x="1029" y="189"/>
                  </a:cubicBezTo>
                  <a:cubicBezTo>
                    <a:pt x="1029" y="198"/>
                    <a:pt x="1032" y="207"/>
                    <a:pt x="1039" y="214"/>
                  </a:cubicBezTo>
                  <a:cubicBezTo>
                    <a:pt x="1048" y="225"/>
                    <a:pt x="1074" y="228"/>
                    <a:pt x="1086" y="221"/>
                  </a:cubicBezTo>
                  <a:cubicBezTo>
                    <a:pt x="1087" y="220"/>
                    <a:pt x="1088" y="219"/>
                    <a:pt x="1088" y="218"/>
                  </a:cubicBezTo>
                  <a:cubicBezTo>
                    <a:pt x="1089" y="212"/>
                    <a:pt x="1088" y="207"/>
                    <a:pt x="1088" y="200"/>
                  </a:cubicBezTo>
                  <a:cubicBezTo>
                    <a:pt x="1087" y="201"/>
                    <a:pt x="1086" y="202"/>
                    <a:pt x="1085" y="202"/>
                  </a:cubicBezTo>
                  <a:cubicBezTo>
                    <a:pt x="1068" y="210"/>
                    <a:pt x="1054" y="202"/>
                    <a:pt x="1052" y="185"/>
                  </a:cubicBezTo>
                  <a:cubicBezTo>
                    <a:pt x="1052" y="180"/>
                    <a:pt x="1052" y="175"/>
                    <a:pt x="1052" y="170"/>
                  </a:cubicBezTo>
                  <a:cubicBezTo>
                    <a:pt x="1052" y="146"/>
                    <a:pt x="1052" y="122"/>
                    <a:pt x="1052" y="97"/>
                  </a:cubicBezTo>
                  <a:cubicBezTo>
                    <a:pt x="1064" y="97"/>
                    <a:pt x="1076" y="97"/>
                    <a:pt x="1088" y="97"/>
                  </a:cubicBezTo>
                  <a:close/>
                  <a:moveTo>
                    <a:pt x="1478" y="81"/>
                  </a:moveTo>
                  <a:cubicBezTo>
                    <a:pt x="1478" y="108"/>
                    <a:pt x="1477" y="135"/>
                    <a:pt x="1478" y="162"/>
                  </a:cubicBezTo>
                  <a:cubicBezTo>
                    <a:pt x="1478" y="169"/>
                    <a:pt x="1478" y="176"/>
                    <a:pt x="1479" y="183"/>
                  </a:cubicBezTo>
                  <a:cubicBezTo>
                    <a:pt x="1483" y="202"/>
                    <a:pt x="1491" y="217"/>
                    <a:pt x="1510" y="222"/>
                  </a:cubicBezTo>
                  <a:cubicBezTo>
                    <a:pt x="1530" y="228"/>
                    <a:pt x="1550" y="227"/>
                    <a:pt x="1566" y="210"/>
                  </a:cubicBezTo>
                  <a:cubicBezTo>
                    <a:pt x="1569" y="207"/>
                    <a:pt x="1571" y="204"/>
                    <a:pt x="1574" y="199"/>
                  </a:cubicBezTo>
                  <a:cubicBezTo>
                    <a:pt x="1574" y="207"/>
                    <a:pt x="1574" y="214"/>
                    <a:pt x="1574" y="221"/>
                  </a:cubicBezTo>
                  <a:cubicBezTo>
                    <a:pt x="1582" y="221"/>
                    <a:pt x="1590" y="221"/>
                    <a:pt x="1597" y="221"/>
                  </a:cubicBezTo>
                  <a:cubicBezTo>
                    <a:pt x="1597" y="173"/>
                    <a:pt x="1597" y="125"/>
                    <a:pt x="1597" y="77"/>
                  </a:cubicBezTo>
                  <a:cubicBezTo>
                    <a:pt x="1589" y="77"/>
                    <a:pt x="1582" y="77"/>
                    <a:pt x="1574" y="77"/>
                  </a:cubicBezTo>
                  <a:cubicBezTo>
                    <a:pt x="1574" y="80"/>
                    <a:pt x="1574" y="81"/>
                    <a:pt x="1574" y="83"/>
                  </a:cubicBezTo>
                  <a:cubicBezTo>
                    <a:pt x="1574" y="109"/>
                    <a:pt x="1574" y="136"/>
                    <a:pt x="1574" y="162"/>
                  </a:cubicBezTo>
                  <a:cubicBezTo>
                    <a:pt x="1574" y="175"/>
                    <a:pt x="1570" y="187"/>
                    <a:pt x="1560" y="196"/>
                  </a:cubicBezTo>
                  <a:cubicBezTo>
                    <a:pt x="1541" y="214"/>
                    <a:pt x="1510" y="205"/>
                    <a:pt x="1504" y="180"/>
                  </a:cubicBezTo>
                  <a:cubicBezTo>
                    <a:pt x="1502" y="174"/>
                    <a:pt x="1501" y="168"/>
                    <a:pt x="1501" y="162"/>
                  </a:cubicBezTo>
                  <a:cubicBezTo>
                    <a:pt x="1501" y="136"/>
                    <a:pt x="1501" y="109"/>
                    <a:pt x="1501" y="83"/>
                  </a:cubicBezTo>
                  <a:cubicBezTo>
                    <a:pt x="1501" y="81"/>
                    <a:pt x="1501" y="79"/>
                    <a:pt x="1501" y="77"/>
                  </a:cubicBezTo>
                  <a:cubicBezTo>
                    <a:pt x="1493" y="77"/>
                    <a:pt x="1486" y="77"/>
                    <a:pt x="1478" y="77"/>
                  </a:cubicBezTo>
                  <a:cubicBezTo>
                    <a:pt x="1478" y="79"/>
                    <a:pt x="1478" y="80"/>
                    <a:pt x="1478" y="81"/>
                  </a:cubicBezTo>
                  <a:close/>
                  <a:moveTo>
                    <a:pt x="1421" y="103"/>
                  </a:moveTo>
                  <a:cubicBezTo>
                    <a:pt x="1395" y="139"/>
                    <a:pt x="1369" y="174"/>
                    <a:pt x="1343" y="210"/>
                  </a:cubicBezTo>
                  <a:cubicBezTo>
                    <a:pt x="1340" y="214"/>
                    <a:pt x="1339" y="217"/>
                    <a:pt x="1340" y="221"/>
                  </a:cubicBezTo>
                  <a:cubicBezTo>
                    <a:pt x="1380" y="221"/>
                    <a:pt x="1419" y="221"/>
                    <a:pt x="1458" y="221"/>
                  </a:cubicBezTo>
                  <a:cubicBezTo>
                    <a:pt x="1458" y="214"/>
                    <a:pt x="1458" y="208"/>
                    <a:pt x="1458" y="201"/>
                  </a:cubicBezTo>
                  <a:cubicBezTo>
                    <a:pt x="1430" y="201"/>
                    <a:pt x="1403" y="201"/>
                    <a:pt x="1375" y="201"/>
                  </a:cubicBezTo>
                  <a:cubicBezTo>
                    <a:pt x="1376" y="199"/>
                    <a:pt x="1377" y="198"/>
                    <a:pt x="1378" y="196"/>
                  </a:cubicBezTo>
                  <a:cubicBezTo>
                    <a:pt x="1404" y="160"/>
                    <a:pt x="1430" y="124"/>
                    <a:pt x="1457" y="88"/>
                  </a:cubicBezTo>
                  <a:cubicBezTo>
                    <a:pt x="1459" y="85"/>
                    <a:pt x="1460" y="81"/>
                    <a:pt x="1459" y="77"/>
                  </a:cubicBezTo>
                  <a:cubicBezTo>
                    <a:pt x="1422" y="77"/>
                    <a:pt x="1385" y="77"/>
                    <a:pt x="1348" y="77"/>
                  </a:cubicBezTo>
                  <a:cubicBezTo>
                    <a:pt x="1348" y="84"/>
                    <a:pt x="1348" y="90"/>
                    <a:pt x="1348" y="97"/>
                  </a:cubicBezTo>
                  <a:cubicBezTo>
                    <a:pt x="1374" y="97"/>
                    <a:pt x="1399" y="97"/>
                    <a:pt x="1425" y="97"/>
                  </a:cubicBezTo>
                  <a:cubicBezTo>
                    <a:pt x="1423" y="100"/>
                    <a:pt x="1422" y="101"/>
                    <a:pt x="1421" y="103"/>
                  </a:cubicBezTo>
                  <a:close/>
                  <a:moveTo>
                    <a:pt x="753" y="83"/>
                  </a:moveTo>
                  <a:cubicBezTo>
                    <a:pt x="753" y="81"/>
                    <a:pt x="752" y="80"/>
                    <a:pt x="750" y="79"/>
                  </a:cubicBezTo>
                  <a:cubicBezTo>
                    <a:pt x="731" y="72"/>
                    <a:pt x="711" y="71"/>
                    <a:pt x="692" y="81"/>
                  </a:cubicBezTo>
                  <a:cubicBezTo>
                    <a:pt x="665" y="96"/>
                    <a:pt x="664" y="136"/>
                    <a:pt x="691" y="150"/>
                  </a:cubicBezTo>
                  <a:cubicBezTo>
                    <a:pt x="696" y="153"/>
                    <a:pt x="701" y="155"/>
                    <a:pt x="706" y="158"/>
                  </a:cubicBezTo>
                  <a:cubicBezTo>
                    <a:pt x="714" y="162"/>
                    <a:pt x="721" y="166"/>
                    <a:pt x="728" y="170"/>
                  </a:cubicBezTo>
                  <a:cubicBezTo>
                    <a:pt x="735" y="174"/>
                    <a:pt x="737" y="181"/>
                    <a:pt x="735" y="190"/>
                  </a:cubicBezTo>
                  <a:cubicBezTo>
                    <a:pt x="734" y="197"/>
                    <a:pt x="729" y="202"/>
                    <a:pt x="722" y="203"/>
                  </a:cubicBezTo>
                  <a:cubicBezTo>
                    <a:pt x="705" y="207"/>
                    <a:pt x="690" y="204"/>
                    <a:pt x="677" y="195"/>
                  </a:cubicBezTo>
                  <a:cubicBezTo>
                    <a:pt x="675" y="194"/>
                    <a:pt x="673" y="193"/>
                    <a:pt x="671" y="191"/>
                  </a:cubicBezTo>
                  <a:cubicBezTo>
                    <a:pt x="671" y="199"/>
                    <a:pt x="671" y="207"/>
                    <a:pt x="671" y="214"/>
                  </a:cubicBezTo>
                  <a:cubicBezTo>
                    <a:pt x="671" y="215"/>
                    <a:pt x="673" y="217"/>
                    <a:pt x="674" y="218"/>
                  </a:cubicBezTo>
                  <a:cubicBezTo>
                    <a:pt x="683" y="222"/>
                    <a:pt x="692" y="224"/>
                    <a:pt x="702" y="225"/>
                  </a:cubicBezTo>
                  <a:cubicBezTo>
                    <a:pt x="715" y="225"/>
                    <a:pt x="728" y="224"/>
                    <a:pt x="740" y="217"/>
                  </a:cubicBezTo>
                  <a:cubicBezTo>
                    <a:pt x="765" y="203"/>
                    <a:pt x="767" y="166"/>
                    <a:pt x="742" y="151"/>
                  </a:cubicBezTo>
                  <a:cubicBezTo>
                    <a:pt x="736" y="147"/>
                    <a:pt x="729" y="144"/>
                    <a:pt x="722" y="140"/>
                  </a:cubicBezTo>
                  <a:cubicBezTo>
                    <a:pt x="716" y="137"/>
                    <a:pt x="710" y="135"/>
                    <a:pt x="704" y="131"/>
                  </a:cubicBezTo>
                  <a:cubicBezTo>
                    <a:pt x="697" y="126"/>
                    <a:pt x="694" y="118"/>
                    <a:pt x="696" y="109"/>
                  </a:cubicBezTo>
                  <a:cubicBezTo>
                    <a:pt x="698" y="101"/>
                    <a:pt x="706" y="95"/>
                    <a:pt x="716" y="94"/>
                  </a:cubicBezTo>
                  <a:cubicBezTo>
                    <a:pt x="729" y="93"/>
                    <a:pt x="741" y="96"/>
                    <a:pt x="753" y="104"/>
                  </a:cubicBezTo>
                  <a:cubicBezTo>
                    <a:pt x="753" y="96"/>
                    <a:pt x="753" y="89"/>
                    <a:pt x="753" y="83"/>
                  </a:cubicBezTo>
                  <a:close/>
                  <a:moveTo>
                    <a:pt x="407" y="85"/>
                  </a:moveTo>
                  <a:cubicBezTo>
                    <a:pt x="407" y="82"/>
                    <a:pt x="406" y="80"/>
                    <a:pt x="403" y="79"/>
                  </a:cubicBezTo>
                  <a:cubicBezTo>
                    <a:pt x="392" y="75"/>
                    <a:pt x="381" y="73"/>
                    <a:pt x="369" y="74"/>
                  </a:cubicBezTo>
                  <a:cubicBezTo>
                    <a:pt x="342" y="75"/>
                    <a:pt x="320" y="87"/>
                    <a:pt x="307" y="112"/>
                  </a:cubicBezTo>
                  <a:cubicBezTo>
                    <a:pt x="300" y="126"/>
                    <a:pt x="298" y="141"/>
                    <a:pt x="299" y="157"/>
                  </a:cubicBezTo>
                  <a:cubicBezTo>
                    <a:pt x="302" y="221"/>
                    <a:pt x="362" y="237"/>
                    <a:pt x="403" y="217"/>
                  </a:cubicBezTo>
                  <a:cubicBezTo>
                    <a:pt x="405" y="216"/>
                    <a:pt x="406" y="215"/>
                    <a:pt x="406" y="214"/>
                  </a:cubicBezTo>
                  <a:cubicBezTo>
                    <a:pt x="407" y="207"/>
                    <a:pt x="406" y="200"/>
                    <a:pt x="406" y="193"/>
                  </a:cubicBezTo>
                  <a:cubicBezTo>
                    <a:pt x="401" y="196"/>
                    <a:pt x="397" y="199"/>
                    <a:pt x="392" y="201"/>
                  </a:cubicBezTo>
                  <a:cubicBezTo>
                    <a:pt x="364" y="212"/>
                    <a:pt x="335" y="200"/>
                    <a:pt x="326" y="174"/>
                  </a:cubicBezTo>
                  <a:cubicBezTo>
                    <a:pt x="321" y="161"/>
                    <a:pt x="321" y="148"/>
                    <a:pt x="324" y="136"/>
                  </a:cubicBezTo>
                  <a:cubicBezTo>
                    <a:pt x="329" y="106"/>
                    <a:pt x="355" y="89"/>
                    <a:pt x="384" y="95"/>
                  </a:cubicBezTo>
                  <a:cubicBezTo>
                    <a:pt x="392" y="97"/>
                    <a:pt x="399" y="101"/>
                    <a:pt x="407" y="104"/>
                  </a:cubicBezTo>
                  <a:cubicBezTo>
                    <a:pt x="407" y="98"/>
                    <a:pt x="407" y="91"/>
                    <a:pt x="407" y="85"/>
                  </a:cubicBezTo>
                  <a:close/>
                  <a:moveTo>
                    <a:pt x="434" y="221"/>
                  </a:moveTo>
                  <a:cubicBezTo>
                    <a:pt x="441" y="221"/>
                    <a:pt x="449" y="221"/>
                    <a:pt x="457" y="221"/>
                  </a:cubicBezTo>
                  <a:cubicBezTo>
                    <a:pt x="457" y="219"/>
                    <a:pt x="457" y="217"/>
                    <a:pt x="457" y="216"/>
                  </a:cubicBezTo>
                  <a:cubicBezTo>
                    <a:pt x="457" y="194"/>
                    <a:pt x="457" y="171"/>
                    <a:pt x="457" y="149"/>
                  </a:cubicBezTo>
                  <a:cubicBezTo>
                    <a:pt x="457" y="135"/>
                    <a:pt x="459" y="122"/>
                    <a:pt x="467" y="110"/>
                  </a:cubicBezTo>
                  <a:cubicBezTo>
                    <a:pt x="473" y="101"/>
                    <a:pt x="480" y="96"/>
                    <a:pt x="491" y="96"/>
                  </a:cubicBezTo>
                  <a:cubicBezTo>
                    <a:pt x="497" y="96"/>
                    <a:pt x="503" y="98"/>
                    <a:pt x="509" y="99"/>
                  </a:cubicBezTo>
                  <a:cubicBezTo>
                    <a:pt x="509" y="93"/>
                    <a:pt x="509" y="87"/>
                    <a:pt x="509" y="80"/>
                  </a:cubicBezTo>
                  <a:cubicBezTo>
                    <a:pt x="509" y="77"/>
                    <a:pt x="508" y="76"/>
                    <a:pt x="505" y="75"/>
                  </a:cubicBezTo>
                  <a:cubicBezTo>
                    <a:pt x="486" y="72"/>
                    <a:pt x="470" y="80"/>
                    <a:pt x="461" y="97"/>
                  </a:cubicBezTo>
                  <a:cubicBezTo>
                    <a:pt x="460" y="100"/>
                    <a:pt x="459" y="102"/>
                    <a:pt x="457" y="105"/>
                  </a:cubicBezTo>
                  <a:cubicBezTo>
                    <a:pt x="457" y="105"/>
                    <a:pt x="457" y="105"/>
                    <a:pt x="457" y="105"/>
                  </a:cubicBezTo>
                  <a:cubicBezTo>
                    <a:pt x="457" y="96"/>
                    <a:pt x="457" y="87"/>
                    <a:pt x="457" y="77"/>
                  </a:cubicBezTo>
                  <a:cubicBezTo>
                    <a:pt x="449" y="77"/>
                    <a:pt x="442" y="77"/>
                    <a:pt x="434" y="77"/>
                  </a:cubicBezTo>
                  <a:cubicBezTo>
                    <a:pt x="434" y="125"/>
                    <a:pt x="434" y="173"/>
                    <a:pt x="434" y="221"/>
                  </a:cubicBezTo>
                  <a:close/>
                  <a:moveTo>
                    <a:pt x="1712" y="81"/>
                  </a:moveTo>
                  <a:cubicBezTo>
                    <a:pt x="1712" y="77"/>
                    <a:pt x="1711" y="76"/>
                    <a:pt x="1707" y="75"/>
                  </a:cubicBezTo>
                  <a:cubicBezTo>
                    <a:pt x="1688" y="72"/>
                    <a:pt x="1671" y="81"/>
                    <a:pt x="1663" y="100"/>
                  </a:cubicBezTo>
                  <a:cubicBezTo>
                    <a:pt x="1662" y="101"/>
                    <a:pt x="1661" y="103"/>
                    <a:pt x="1660" y="104"/>
                  </a:cubicBezTo>
                  <a:cubicBezTo>
                    <a:pt x="1660" y="104"/>
                    <a:pt x="1660" y="104"/>
                    <a:pt x="1659" y="104"/>
                  </a:cubicBezTo>
                  <a:cubicBezTo>
                    <a:pt x="1659" y="95"/>
                    <a:pt x="1659" y="86"/>
                    <a:pt x="1659" y="77"/>
                  </a:cubicBezTo>
                  <a:cubicBezTo>
                    <a:pt x="1652" y="77"/>
                    <a:pt x="1644" y="77"/>
                    <a:pt x="1637" y="77"/>
                  </a:cubicBezTo>
                  <a:cubicBezTo>
                    <a:pt x="1637" y="125"/>
                    <a:pt x="1637" y="173"/>
                    <a:pt x="1637" y="221"/>
                  </a:cubicBezTo>
                  <a:cubicBezTo>
                    <a:pt x="1644" y="221"/>
                    <a:pt x="1652" y="221"/>
                    <a:pt x="1660" y="221"/>
                  </a:cubicBezTo>
                  <a:cubicBezTo>
                    <a:pt x="1660" y="219"/>
                    <a:pt x="1660" y="217"/>
                    <a:pt x="1660" y="216"/>
                  </a:cubicBezTo>
                  <a:cubicBezTo>
                    <a:pt x="1660" y="192"/>
                    <a:pt x="1660" y="169"/>
                    <a:pt x="1660" y="146"/>
                  </a:cubicBezTo>
                  <a:cubicBezTo>
                    <a:pt x="1660" y="136"/>
                    <a:pt x="1661" y="126"/>
                    <a:pt x="1666" y="117"/>
                  </a:cubicBezTo>
                  <a:cubicBezTo>
                    <a:pt x="1671" y="105"/>
                    <a:pt x="1679" y="97"/>
                    <a:pt x="1692" y="96"/>
                  </a:cubicBezTo>
                  <a:cubicBezTo>
                    <a:pt x="1699" y="96"/>
                    <a:pt x="1705" y="98"/>
                    <a:pt x="1712" y="99"/>
                  </a:cubicBezTo>
                  <a:cubicBezTo>
                    <a:pt x="1712" y="94"/>
                    <a:pt x="1711" y="87"/>
                    <a:pt x="1712" y="81"/>
                  </a:cubicBezTo>
                  <a:close/>
                  <a:moveTo>
                    <a:pt x="248" y="221"/>
                  </a:moveTo>
                  <a:cubicBezTo>
                    <a:pt x="255" y="221"/>
                    <a:pt x="263" y="221"/>
                    <a:pt x="270" y="221"/>
                  </a:cubicBezTo>
                  <a:cubicBezTo>
                    <a:pt x="270" y="173"/>
                    <a:pt x="270" y="125"/>
                    <a:pt x="270" y="77"/>
                  </a:cubicBezTo>
                  <a:cubicBezTo>
                    <a:pt x="263" y="77"/>
                    <a:pt x="255" y="77"/>
                    <a:pt x="248" y="77"/>
                  </a:cubicBezTo>
                  <a:cubicBezTo>
                    <a:pt x="248" y="125"/>
                    <a:pt x="248" y="173"/>
                    <a:pt x="248" y="221"/>
                  </a:cubicBezTo>
                  <a:close/>
                  <a:moveTo>
                    <a:pt x="260" y="11"/>
                  </a:moveTo>
                  <a:cubicBezTo>
                    <a:pt x="251" y="10"/>
                    <a:pt x="244" y="17"/>
                    <a:pt x="244" y="26"/>
                  </a:cubicBezTo>
                  <a:cubicBezTo>
                    <a:pt x="244" y="34"/>
                    <a:pt x="250" y="41"/>
                    <a:pt x="259" y="41"/>
                  </a:cubicBezTo>
                  <a:cubicBezTo>
                    <a:pt x="268" y="41"/>
                    <a:pt x="274" y="34"/>
                    <a:pt x="275" y="26"/>
                  </a:cubicBezTo>
                  <a:cubicBezTo>
                    <a:pt x="275" y="17"/>
                    <a:pt x="268" y="11"/>
                    <a:pt x="260" y="11"/>
                  </a:cubicBezTo>
                  <a:close/>
                  <a:moveTo>
                    <a:pt x="1330" y="221"/>
                  </a:moveTo>
                  <a:cubicBezTo>
                    <a:pt x="1321" y="221"/>
                    <a:pt x="1313" y="222"/>
                    <a:pt x="1305" y="221"/>
                  </a:cubicBezTo>
                  <a:cubicBezTo>
                    <a:pt x="1304" y="221"/>
                    <a:pt x="1303" y="219"/>
                    <a:pt x="1302" y="217"/>
                  </a:cubicBezTo>
                  <a:cubicBezTo>
                    <a:pt x="1296" y="201"/>
                    <a:pt x="1290" y="185"/>
                    <a:pt x="1284" y="169"/>
                  </a:cubicBezTo>
                  <a:cubicBezTo>
                    <a:pt x="1283" y="166"/>
                    <a:pt x="1281" y="165"/>
                    <a:pt x="1278" y="165"/>
                  </a:cubicBezTo>
                  <a:cubicBezTo>
                    <a:pt x="1252" y="165"/>
                    <a:pt x="1227" y="165"/>
                    <a:pt x="1201" y="165"/>
                  </a:cubicBezTo>
                  <a:cubicBezTo>
                    <a:pt x="1198" y="165"/>
                    <a:pt x="1196" y="166"/>
                    <a:pt x="1195" y="169"/>
                  </a:cubicBezTo>
                  <a:cubicBezTo>
                    <a:pt x="1190" y="185"/>
                    <a:pt x="1184" y="201"/>
                    <a:pt x="1178" y="217"/>
                  </a:cubicBezTo>
                  <a:cubicBezTo>
                    <a:pt x="1177" y="220"/>
                    <a:pt x="1176" y="222"/>
                    <a:pt x="1173" y="221"/>
                  </a:cubicBezTo>
                  <a:cubicBezTo>
                    <a:pt x="1165" y="221"/>
                    <a:pt x="1158" y="221"/>
                    <a:pt x="1151" y="221"/>
                  </a:cubicBezTo>
                  <a:cubicBezTo>
                    <a:pt x="1151" y="219"/>
                    <a:pt x="1152" y="218"/>
                    <a:pt x="1152" y="216"/>
                  </a:cubicBezTo>
                  <a:cubicBezTo>
                    <a:pt x="1177" y="152"/>
                    <a:pt x="1201" y="88"/>
                    <a:pt x="1226" y="24"/>
                  </a:cubicBezTo>
                  <a:cubicBezTo>
                    <a:pt x="1227" y="21"/>
                    <a:pt x="1228" y="19"/>
                    <a:pt x="1232" y="19"/>
                  </a:cubicBezTo>
                  <a:cubicBezTo>
                    <a:pt x="1237" y="20"/>
                    <a:pt x="1243" y="20"/>
                    <a:pt x="1249" y="19"/>
                  </a:cubicBezTo>
                  <a:cubicBezTo>
                    <a:pt x="1251" y="19"/>
                    <a:pt x="1253" y="20"/>
                    <a:pt x="1254" y="23"/>
                  </a:cubicBezTo>
                  <a:cubicBezTo>
                    <a:pt x="1279" y="88"/>
                    <a:pt x="1304" y="153"/>
                    <a:pt x="1329" y="218"/>
                  </a:cubicBezTo>
                  <a:cubicBezTo>
                    <a:pt x="1329" y="219"/>
                    <a:pt x="1329" y="220"/>
                    <a:pt x="1330" y="221"/>
                  </a:cubicBezTo>
                  <a:close/>
                  <a:moveTo>
                    <a:pt x="1274" y="143"/>
                  </a:moveTo>
                  <a:cubicBezTo>
                    <a:pt x="1262" y="111"/>
                    <a:pt x="1251" y="79"/>
                    <a:pt x="1239" y="48"/>
                  </a:cubicBezTo>
                  <a:cubicBezTo>
                    <a:pt x="1228" y="79"/>
                    <a:pt x="1217" y="111"/>
                    <a:pt x="1205" y="143"/>
                  </a:cubicBezTo>
                  <a:cubicBezTo>
                    <a:pt x="1228" y="143"/>
                    <a:pt x="1251" y="143"/>
                    <a:pt x="1274" y="143"/>
                  </a:cubicBezTo>
                  <a:close/>
                  <a:moveTo>
                    <a:pt x="1830" y="190"/>
                  </a:moveTo>
                  <a:cubicBezTo>
                    <a:pt x="1830" y="196"/>
                    <a:pt x="1830" y="203"/>
                    <a:pt x="1830" y="209"/>
                  </a:cubicBezTo>
                  <a:cubicBezTo>
                    <a:pt x="1829" y="211"/>
                    <a:pt x="1828" y="212"/>
                    <a:pt x="1826" y="213"/>
                  </a:cubicBezTo>
                  <a:cubicBezTo>
                    <a:pt x="1810" y="223"/>
                    <a:pt x="1793" y="226"/>
                    <a:pt x="1774" y="225"/>
                  </a:cubicBezTo>
                  <a:cubicBezTo>
                    <a:pt x="1739" y="223"/>
                    <a:pt x="1718" y="199"/>
                    <a:pt x="1715" y="164"/>
                  </a:cubicBezTo>
                  <a:cubicBezTo>
                    <a:pt x="1713" y="144"/>
                    <a:pt x="1715" y="124"/>
                    <a:pt x="1725" y="106"/>
                  </a:cubicBezTo>
                  <a:cubicBezTo>
                    <a:pt x="1740" y="79"/>
                    <a:pt x="1771" y="67"/>
                    <a:pt x="1801" y="77"/>
                  </a:cubicBezTo>
                  <a:cubicBezTo>
                    <a:pt x="1824" y="84"/>
                    <a:pt x="1834" y="102"/>
                    <a:pt x="1838" y="124"/>
                  </a:cubicBezTo>
                  <a:cubicBezTo>
                    <a:pt x="1840" y="134"/>
                    <a:pt x="1840" y="144"/>
                    <a:pt x="1840" y="155"/>
                  </a:cubicBezTo>
                  <a:cubicBezTo>
                    <a:pt x="1806" y="155"/>
                    <a:pt x="1772" y="155"/>
                    <a:pt x="1739" y="155"/>
                  </a:cubicBezTo>
                  <a:cubicBezTo>
                    <a:pt x="1738" y="183"/>
                    <a:pt x="1754" y="208"/>
                    <a:pt x="1790" y="205"/>
                  </a:cubicBezTo>
                  <a:cubicBezTo>
                    <a:pt x="1797" y="204"/>
                    <a:pt x="1804" y="202"/>
                    <a:pt x="1811" y="200"/>
                  </a:cubicBezTo>
                  <a:cubicBezTo>
                    <a:pt x="1817" y="198"/>
                    <a:pt x="1823" y="194"/>
                    <a:pt x="1830" y="190"/>
                  </a:cubicBezTo>
                  <a:close/>
                  <a:moveTo>
                    <a:pt x="1739" y="135"/>
                  </a:moveTo>
                  <a:cubicBezTo>
                    <a:pt x="1764" y="135"/>
                    <a:pt x="1790" y="135"/>
                    <a:pt x="1816" y="135"/>
                  </a:cubicBezTo>
                  <a:cubicBezTo>
                    <a:pt x="1816" y="132"/>
                    <a:pt x="1816" y="129"/>
                    <a:pt x="1815" y="127"/>
                  </a:cubicBezTo>
                  <a:cubicBezTo>
                    <a:pt x="1814" y="111"/>
                    <a:pt x="1804" y="98"/>
                    <a:pt x="1791" y="95"/>
                  </a:cubicBezTo>
                  <a:cubicBezTo>
                    <a:pt x="1766" y="88"/>
                    <a:pt x="1739" y="109"/>
                    <a:pt x="1739" y="135"/>
                  </a:cubicBezTo>
                  <a:close/>
                  <a:moveTo>
                    <a:pt x="653" y="147"/>
                  </a:moveTo>
                  <a:cubicBezTo>
                    <a:pt x="653" y="167"/>
                    <a:pt x="649" y="185"/>
                    <a:pt x="637" y="200"/>
                  </a:cubicBezTo>
                  <a:cubicBezTo>
                    <a:pt x="621" y="220"/>
                    <a:pt x="600" y="226"/>
                    <a:pt x="576" y="225"/>
                  </a:cubicBezTo>
                  <a:cubicBezTo>
                    <a:pt x="537" y="223"/>
                    <a:pt x="513" y="193"/>
                    <a:pt x="511" y="158"/>
                  </a:cubicBezTo>
                  <a:cubicBezTo>
                    <a:pt x="511" y="145"/>
                    <a:pt x="512" y="132"/>
                    <a:pt x="516" y="119"/>
                  </a:cubicBezTo>
                  <a:cubicBezTo>
                    <a:pt x="525" y="91"/>
                    <a:pt x="549" y="75"/>
                    <a:pt x="580" y="74"/>
                  </a:cubicBezTo>
                  <a:cubicBezTo>
                    <a:pt x="598" y="73"/>
                    <a:pt x="615" y="76"/>
                    <a:pt x="629" y="88"/>
                  </a:cubicBezTo>
                  <a:cubicBezTo>
                    <a:pt x="644" y="101"/>
                    <a:pt x="651" y="118"/>
                    <a:pt x="653" y="138"/>
                  </a:cubicBezTo>
                  <a:cubicBezTo>
                    <a:pt x="653" y="141"/>
                    <a:pt x="653" y="145"/>
                    <a:pt x="653" y="147"/>
                  </a:cubicBezTo>
                  <a:close/>
                  <a:moveTo>
                    <a:pt x="630" y="151"/>
                  </a:moveTo>
                  <a:cubicBezTo>
                    <a:pt x="629" y="144"/>
                    <a:pt x="629" y="138"/>
                    <a:pt x="628" y="132"/>
                  </a:cubicBezTo>
                  <a:cubicBezTo>
                    <a:pt x="624" y="110"/>
                    <a:pt x="609" y="95"/>
                    <a:pt x="589" y="94"/>
                  </a:cubicBezTo>
                  <a:cubicBezTo>
                    <a:pt x="563" y="92"/>
                    <a:pt x="546" y="103"/>
                    <a:pt x="539" y="126"/>
                  </a:cubicBezTo>
                  <a:cubicBezTo>
                    <a:pt x="535" y="137"/>
                    <a:pt x="534" y="149"/>
                    <a:pt x="536" y="162"/>
                  </a:cubicBezTo>
                  <a:cubicBezTo>
                    <a:pt x="539" y="186"/>
                    <a:pt x="554" y="202"/>
                    <a:pt x="578" y="205"/>
                  </a:cubicBezTo>
                  <a:cubicBezTo>
                    <a:pt x="602" y="207"/>
                    <a:pt x="620" y="196"/>
                    <a:pt x="626" y="173"/>
                  </a:cubicBezTo>
                  <a:cubicBezTo>
                    <a:pt x="628" y="166"/>
                    <a:pt x="629" y="158"/>
                    <a:pt x="630" y="151"/>
                  </a:cubicBezTo>
                  <a:close/>
                  <a:moveTo>
                    <a:pt x="917" y="146"/>
                  </a:moveTo>
                  <a:cubicBezTo>
                    <a:pt x="917" y="161"/>
                    <a:pt x="915" y="176"/>
                    <a:pt x="908" y="189"/>
                  </a:cubicBezTo>
                  <a:cubicBezTo>
                    <a:pt x="894" y="215"/>
                    <a:pt x="871" y="226"/>
                    <a:pt x="842" y="225"/>
                  </a:cubicBezTo>
                  <a:cubicBezTo>
                    <a:pt x="809" y="224"/>
                    <a:pt x="784" y="205"/>
                    <a:pt x="777" y="173"/>
                  </a:cubicBezTo>
                  <a:cubicBezTo>
                    <a:pt x="773" y="155"/>
                    <a:pt x="773" y="136"/>
                    <a:pt x="780" y="118"/>
                  </a:cubicBezTo>
                  <a:cubicBezTo>
                    <a:pt x="786" y="100"/>
                    <a:pt x="798" y="87"/>
                    <a:pt x="816" y="79"/>
                  </a:cubicBezTo>
                  <a:cubicBezTo>
                    <a:pt x="830" y="74"/>
                    <a:pt x="844" y="73"/>
                    <a:pt x="858" y="74"/>
                  </a:cubicBezTo>
                  <a:cubicBezTo>
                    <a:pt x="893" y="78"/>
                    <a:pt x="912" y="103"/>
                    <a:pt x="916" y="135"/>
                  </a:cubicBezTo>
                  <a:cubicBezTo>
                    <a:pt x="916" y="139"/>
                    <a:pt x="916" y="142"/>
                    <a:pt x="917" y="146"/>
                  </a:cubicBezTo>
                  <a:close/>
                  <a:moveTo>
                    <a:pt x="890" y="126"/>
                  </a:moveTo>
                  <a:cubicBezTo>
                    <a:pt x="885" y="110"/>
                    <a:pt x="875" y="98"/>
                    <a:pt x="858" y="95"/>
                  </a:cubicBezTo>
                  <a:cubicBezTo>
                    <a:pt x="839" y="91"/>
                    <a:pt x="822" y="94"/>
                    <a:pt x="810" y="110"/>
                  </a:cubicBezTo>
                  <a:cubicBezTo>
                    <a:pt x="801" y="122"/>
                    <a:pt x="798" y="135"/>
                    <a:pt x="799" y="150"/>
                  </a:cubicBezTo>
                  <a:cubicBezTo>
                    <a:pt x="799" y="153"/>
                    <a:pt x="799" y="156"/>
                    <a:pt x="799" y="158"/>
                  </a:cubicBezTo>
                  <a:cubicBezTo>
                    <a:pt x="800" y="185"/>
                    <a:pt x="816" y="202"/>
                    <a:pt x="842" y="205"/>
                  </a:cubicBezTo>
                  <a:cubicBezTo>
                    <a:pt x="865" y="207"/>
                    <a:pt x="883" y="197"/>
                    <a:pt x="889" y="174"/>
                  </a:cubicBezTo>
                  <a:cubicBezTo>
                    <a:pt x="894" y="158"/>
                    <a:pt x="894" y="142"/>
                    <a:pt x="890" y="126"/>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grpSp>
      <p:sp>
        <p:nvSpPr>
          <p:cNvPr id="132" name="Freeform 131"/>
          <p:cNvSpPr/>
          <p:nvPr/>
        </p:nvSpPr>
        <p:spPr bwMode="auto">
          <a:xfrm>
            <a:off x="6170612" y="3392446"/>
            <a:ext cx="0" cy="800100"/>
          </a:xfrm>
          <a:custGeom>
            <a:avLst/>
            <a:gdLst>
              <a:gd name="connsiteX0" fmla="*/ 0 w 0"/>
              <a:gd name="connsiteY0" fmla="*/ 800100 h 800100"/>
              <a:gd name="connsiteX1" fmla="*/ 0 w 0"/>
              <a:gd name="connsiteY1" fmla="*/ 0 h 800100"/>
            </a:gdLst>
            <a:ahLst/>
            <a:cxnLst>
              <a:cxn ang="0">
                <a:pos x="connsiteX0" y="connsiteY0"/>
              </a:cxn>
              <a:cxn ang="0">
                <a:pos x="connsiteX1" y="connsiteY1"/>
              </a:cxn>
            </a:cxnLst>
            <a:rect l="l" t="t" r="r" b="b"/>
            <a:pathLst>
              <a:path h="800100">
                <a:moveTo>
                  <a:pt x="0" y="800100"/>
                </a:moveTo>
                <a:lnTo>
                  <a:pt x="0"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145" name="Group 144"/>
          <p:cNvGrpSpPr/>
          <p:nvPr/>
        </p:nvGrpSpPr>
        <p:grpSpPr>
          <a:xfrm>
            <a:off x="396056" y="1547244"/>
            <a:ext cx="2444879" cy="1720268"/>
            <a:chOff x="272314" y="1276938"/>
            <a:chExt cx="2444879" cy="1720268"/>
          </a:xfrm>
          <a:solidFill>
            <a:schemeClr val="bg1"/>
          </a:solidFill>
        </p:grpSpPr>
        <p:grpSp>
          <p:nvGrpSpPr>
            <p:cNvPr id="146" name="Group 145"/>
            <p:cNvGrpSpPr/>
            <p:nvPr/>
          </p:nvGrpSpPr>
          <p:grpSpPr>
            <a:xfrm>
              <a:off x="272314" y="1276938"/>
              <a:ext cx="2444879" cy="1720268"/>
              <a:chOff x="218065" y="2298702"/>
              <a:chExt cx="2444879" cy="1720268"/>
            </a:xfrm>
            <a:grpFill/>
          </p:grpSpPr>
          <p:sp>
            <p:nvSpPr>
              <p:cNvPr id="148" name="Rectangle 147"/>
              <p:cNvSpPr/>
              <p:nvPr/>
            </p:nvSpPr>
            <p:spPr bwMode="auto">
              <a:xfrm>
                <a:off x="218065" y="2298702"/>
                <a:ext cx="2444879" cy="1720268"/>
              </a:xfrm>
              <a:prstGeom prst="rect">
                <a:avLst/>
              </a:prstGeom>
              <a:grpFill/>
              <a:ln w="19050" cap="flat" cmpd="sng" algn="ctr">
                <a:solidFill>
                  <a:srgbClr val="008272"/>
                </a:solidFill>
                <a:prstDash val="dash"/>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a:gradFill>
                    <a:gsLst>
                      <a:gs pos="1250">
                        <a:srgbClr val="EFEFEF"/>
                      </a:gs>
                      <a:gs pos="10417">
                        <a:srgbClr val="EFEFEF"/>
                      </a:gs>
                    </a:gsLst>
                    <a:lin ang="5400000" scaled="0"/>
                  </a:gradFill>
                </a:endParaRPr>
              </a:p>
            </p:txBody>
          </p:sp>
          <p:grpSp>
            <p:nvGrpSpPr>
              <p:cNvPr id="149" name="Group 148"/>
              <p:cNvGrpSpPr/>
              <p:nvPr/>
            </p:nvGrpSpPr>
            <p:grpSpPr>
              <a:xfrm>
                <a:off x="591042" y="2587730"/>
                <a:ext cx="1698924" cy="1264672"/>
                <a:chOff x="888578" y="2805236"/>
                <a:chExt cx="1698924" cy="1264672"/>
              </a:xfrm>
              <a:grpFill/>
            </p:grpSpPr>
            <p:sp>
              <p:nvSpPr>
                <p:cNvPr id="150" name="Rectangle 149"/>
                <p:cNvSpPr/>
                <p:nvPr/>
              </p:nvSpPr>
              <p:spPr>
                <a:xfrm>
                  <a:off x="888578" y="3876009"/>
                  <a:ext cx="1698924" cy="193899"/>
                </a:xfrm>
                <a:prstGeom prst="rect">
                  <a:avLst/>
                </a:prstGeom>
                <a:grp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188F"/>
                      </a:solidFill>
                    </a:rPr>
                    <a:t>Active Directory</a:t>
                  </a:r>
                </a:p>
              </p:txBody>
            </p:sp>
            <p:pic>
              <p:nvPicPr>
                <p:cNvPr id="151" name="Picture 15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9474" y="2805236"/>
                  <a:ext cx="1043885" cy="690730"/>
                </a:xfrm>
                <a:prstGeom prst="rect">
                  <a:avLst/>
                </a:prstGeom>
                <a:grpFill/>
              </p:spPr>
            </p:pic>
          </p:grpSp>
        </p:grpSp>
        <p:pic>
          <p:nvPicPr>
            <p:cNvPr id="147" name="Picture 1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6311" y="2256696"/>
              <a:ext cx="1701437" cy="399929"/>
            </a:xfrm>
            <a:prstGeom prst="rect">
              <a:avLst/>
            </a:prstGeom>
            <a:grpFill/>
          </p:spPr>
        </p:pic>
      </p:grpSp>
      <p:pic>
        <p:nvPicPr>
          <p:cNvPr id="153" name="Picture 152" descr="C:\Users\Jaspal Mann\AppData\Roaming\Skype\My Skype Received Files\sl.png"/>
          <p:cNvPicPr>
            <a:picLocks noChangeAspect="1" noChangeArrowheads="1"/>
          </p:cNvPicPr>
          <p:nvPr/>
        </p:nvPicPr>
        <p:blipFill>
          <a:blip r:embed="rId9"/>
          <a:srcRect/>
          <a:stretch>
            <a:fillRect/>
          </a:stretch>
        </p:blipFill>
        <p:spPr bwMode="auto">
          <a:xfrm>
            <a:off x="9752087" y="1555070"/>
            <a:ext cx="463940" cy="320540"/>
          </a:xfrm>
          <a:prstGeom prst="rect">
            <a:avLst/>
          </a:prstGeom>
          <a:noFill/>
        </p:spPr>
      </p:pic>
      <p:pic>
        <p:nvPicPr>
          <p:cNvPr id="3078" name="Picture 6" descr="SA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38643" y="1583976"/>
            <a:ext cx="474477" cy="237239"/>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03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291717" y="1522251"/>
            <a:ext cx="296977" cy="296977"/>
          </a:xfrm>
          <a:prstGeom prst="rect">
            <a:avLst/>
          </a:prstGeom>
        </p:spPr>
      </p:pic>
      <p:pic>
        <p:nvPicPr>
          <p:cNvPr id="1036" name="Picture 10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69500" y="2785145"/>
            <a:ext cx="482367" cy="482367"/>
          </a:xfrm>
          <a:prstGeom prst="rect">
            <a:avLst/>
          </a:prstGeom>
        </p:spPr>
      </p:pic>
      <p:sp>
        <p:nvSpPr>
          <p:cNvPr id="1038" name="TextBox 1037"/>
          <p:cNvSpPr txBox="1"/>
          <p:nvPr/>
        </p:nvSpPr>
        <p:spPr>
          <a:xfrm>
            <a:off x="1762963" y="3698859"/>
            <a:ext cx="2296463" cy="1280351"/>
          </a:xfrm>
          <a:prstGeom prst="rect">
            <a:avLst/>
          </a:prstGeom>
          <a:solidFill>
            <a:srgbClr val="0075CC"/>
          </a:solidFill>
          <a:ln>
            <a:noFill/>
          </a:ln>
        </p:spPr>
        <p:txBody>
          <a:bodyPr wrap="none" lIns="182880" tIns="146304" rIns="182880" bIns="146304" rtlCol="0">
            <a:spAutoFit/>
          </a:bodyPr>
          <a:lstStyle/>
          <a:p>
            <a:pPr>
              <a:lnSpc>
                <a:spcPct val="90000"/>
              </a:lnSpc>
              <a:spcAft>
                <a:spcPts val="600"/>
              </a:spcAft>
            </a:pPr>
            <a:r>
              <a:rPr lang="en-US" sz="2000" dirty="0">
                <a:solidFill>
                  <a:srgbClr val="FFFFFF"/>
                </a:solidFill>
              </a:rPr>
              <a:t>Synchronize and </a:t>
            </a:r>
          </a:p>
          <a:p>
            <a:pPr>
              <a:lnSpc>
                <a:spcPct val="90000"/>
              </a:lnSpc>
              <a:spcAft>
                <a:spcPts val="600"/>
              </a:spcAft>
            </a:pPr>
            <a:r>
              <a:rPr lang="en-US" sz="2000" dirty="0">
                <a:solidFill>
                  <a:srgbClr val="FFFFFF"/>
                </a:solidFill>
              </a:rPr>
              <a:t>consolidate </a:t>
            </a:r>
          </a:p>
          <a:p>
            <a:pPr>
              <a:lnSpc>
                <a:spcPct val="90000"/>
              </a:lnSpc>
              <a:spcAft>
                <a:spcPts val="600"/>
              </a:spcAft>
            </a:pPr>
            <a:r>
              <a:rPr lang="en-US" sz="2000" dirty="0">
                <a:solidFill>
                  <a:srgbClr val="FFFFFF"/>
                </a:solidFill>
              </a:rPr>
              <a:t>identities</a:t>
            </a:r>
          </a:p>
        </p:txBody>
      </p:sp>
      <p:sp>
        <p:nvSpPr>
          <p:cNvPr id="164" name="Title 2"/>
          <p:cNvSpPr>
            <a:spLocks noGrp="1"/>
          </p:cNvSpPr>
          <p:nvPr>
            <p:ph type="title"/>
          </p:nvPr>
        </p:nvSpPr>
        <p:spPr>
          <a:xfrm>
            <a:off x="2517955" y="5576546"/>
            <a:ext cx="8066963" cy="917575"/>
          </a:xfrm>
        </p:spPr>
        <p:txBody>
          <a:bodyPr>
            <a:noAutofit/>
          </a:bodyPr>
          <a:lstStyle/>
          <a:p>
            <a:pPr algn="l"/>
            <a:r>
              <a:rPr lang="en-US" sz="4000" dirty="0">
                <a:solidFill>
                  <a:srgbClr val="92D050"/>
                </a:solidFill>
              </a:rPr>
              <a:t>Key Scenarios to get started with Microsoft Azure</a:t>
            </a:r>
          </a:p>
        </p:txBody>
      </p:sp>
      <p:sp>
        <p:nvSpPr>
          <p:cNvPr id="1040" name="TextBox 1039"/>
          <p:cNvSpPr txBox="1"/>
          <p:nvPr/>
        </p:nvSpPr>
        <p:spPr>
          <a:xfrm>
            <a:off x="274638" y="253988"/>
            <a:ext cx="4419351" cy="794064"/>
          </a:xfrm>
          <a:prstGeom prst="rect">
            <a:avLst/>
          </a:prstGeom>
          <a:noFill/>
        </p:spPr>
        <p:txBody>
          <a:bodyPr wrap="none" lIns="182880" tIns="146304" rIns="182880" bIns="146304" rtlCol="0">
            <a:spAutoFit/>
          </a:bodyPr>
          <a:lstStyle/>
          <a:p>
            <a:pPr>
              <a:lnSpc>
                <a:spcPct val="90000"/>
              </a:lnSpc>
              <a:spcAft>
                <a:spcPts val="600"/>
              </a:spcAft>
            </a:pPr>
            <a:r>
              <a:rPr lang="en-US" sz="3600" dirty="0">
                <a:solidFill>
                  <a:srgbClr val="002060"/>
                </a:solidFill>
              </a:rPr>
              <a:t>Identity as a Service</a:t>
            </a:r>
          </a:p>
        </p:txBody>
      </p:sp>
    </p:spTree>
    <p:extLst>
      <p:ext uri="{BB962C8B-B14F-4D97-AF65-F5344CB8AC3E}">
        <p14:creationId xmlns:p14="http://schemas.microsoft.com/office/powerpoint/2010/main" val="246870693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a:spLocks noChangeAspect="1"/>
          </p:cNvSpPr>
          <p:nvPr/>
        </p:nvSpPr>
        <p:spPr bwMode="auto">
          <a:xfrm>
            <a:off x="296592" y="1468293"/>
            <a:ext cx="3533464" cy="2979738"/>
          </a:xfrm>
          <a:prstGeom prst="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TextBox 53"/>
          <p:cNvSpPr txBox="1"/>
          <p:nvPr/>
        </p:nvSpPr>
        <p:spPr>
          <a:xfrm>
            <a:off x="2741612" y="1644029"/>
            <a:ext cx="1853882" cy="954107"/>
          </a:xfrm>
          <a:prstGeom prst="rect">
            <a:avLst/>
          </a:prstGeom>
          <a:noFill/>
        </p:spPr>
        <p:txBody>
          <a:bodyPr wrap="square" rtlCol="0">
            <a:spAutoFit/>
          </a:bodyPr>
          <a:lstStyle/>
          <a:p>
            <a:pPr defTabSz="896386">
              <a:defRPr/>
            </a:pPr>
            <a:r>
              <a:rPr lang="en-US" sz="1400" kern="0" dirty="0">
                <a:solidFill>
                  <a:srgbClr val="002060"/>
                </a:solidFill>
              </a:rPr>
              <a:t>Microsoft </a:t>
            </a:r>
          </a:p>
          <a:p>
            <a:pPr defTabSz="896386">
              <a:defRPr/>
            </a:pPr>
            <a:r>
              <a:rPr lang="en-US" sz="1400" kern="0" dirty="0">
                <a:solidFill>
                  <a:srgbClr val="002060"/>
                </a:solidFill>
              </a:rPr>
              <a:t>     SQL </a:t>
            </a:r>
          </a:p>
          <a:p>
            <a:pPr defTabSz="896386">
              <a:defRPr/>
            </a:pPr>
            <a:r>
              <a:rPr lang="en-US" sz="1400" kern="0" dirty="0">
                <a:solidFill>
                  <a:srgbClr val="002060"/>
                </a:solidFill>
              </a:rPr>
              <a:t>       Server </a:t>
            </a:r>
          </a:p>
          <a:p>
            <a:pPr defTabSz="896386">
              <a:defRPr/>
            </a:pPr>
            <a:r>
              <a:rPr lang="en-US" sz="1400" kern="0" dirty="0">
                <a:solidFill>
                  <a:srgbClr val="002060"/>
                </a:solidFill>
              </a:rPr>
              <a:t>      </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793" y="1738469"/>
            <a:ext cx="780290" cy="780290"/>
          </a:xfrm>
          <a:prstGeom prst="rect">
            <a:avLst/>
          </a:prstGeom>
          <a:noFill/>
        </p:spPr>
      </p:pic>
      <p:grpSp>
        <p:nvGrpSpPr>
          <p:cNvPr id="21" name="Group 20"/>
          <p:cNvGrpSpPr/>
          <p:nvPr/>
        </p:nvGrpSpPr>
        <p:grpSpPr>
          <a:xfrm>
            <a:off x="2279668" y="1738469"/>
            <a:ext cx="780290" cy="897410"/>
            <a:chOff x="5693588" y="1828800"/>
            <a:chExt cx="780290" cy="897410"/>
          </a:xfrm>
        </p:grpSpPr>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3588" y="1828800"/>
              <a:ext cx="780290" cy="780290"/>
            </a:xfrm>
            <a:prstGeom prst="rect">
              <a:avLst/>
            </a:prstGeom>
          </p:spPr>
        </p:pic>
        <p:pic>
          <p:nvPicPr>
            <p:cNvPr id="75" name="Picture 74"/>
            <p:cNvPicPr>
              <a:picLocks noChangeAspect="1"/>
            </p:cNvPicPr>
            <p:nvPr/>
          </p:nvPicPr>
          <p:blipFill>
            <a:blip r:embed="rId5">
              <a:biLevel thresh="50000"/>
            </a:blip>
            <a:stretch>
              <a:fillRect/>
            </a:stretch>
          </p:blipFill>
          <p:spPr>
            <a:xfrm>
              <a:off x="5978743" y="2084007"/>
              <a:ext cx="495135" cy="642203"/>
            </a:xfrm>
            <a:prstGeom prst="rect">
              <a:avLst/>
            </a:prstGeom>
            <a:noFill/>
            <a:ln w="63500">
              <a:noFill/>
            </a:ln>
            <a:effectLst>
              <a:outerShdw blurRad="330200" dist="38100" dir="10800000" algn="r" rotWithShape="0">
                <a:prstClr val="black">
                  <a:alpha val="38000"/>
                </a:prstClr>
              </a:outerShdw>
              <a:softEdge rad="0"/>
            </a:effectLst>
          </p:spPr>
        </p:pic>
      </p:grpSp>
      <p:pic>
        <p:nvPicPr>
          <p:cNvPr id="78" name="Picture 7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746" y="3270718"/>
            <a:ext cx="780290" cy="780290"/>
          </a:xfrm>
          <a:prstGeom prst="rect">
            <a:avLst/>
          </a:prstGeom>
          <a:noFill/>
        </p:spPr>
      </p:pic>
      <p:grpSp>
        <p:nvGrpSpPr>
          <p:cNvPr id="20" name="Group 19"/>
          <p:cNvGrpSpPr/>
          <p:nvPr/>
        </p:nvGrpSpPr>
        <p:grpSpPr>
          <a:xfrm>
            <a:off x="2359468" y="3270718"/>
            <a:ext cx="763586" cy="903418"/>
            <a:chOff x="5818506" y="3111412"/>
            <a:chExt cx="763586" cy="903418"/>
          </a:xfrm>
        </p:grpSpPr>
        <p:sp>
          <p:nvSpPr>
            <p:cNvPr id="76" name="Freeform 75"/>
            <p:cNvSpPr>
              <a:spLocks noChangeAspect="1" noEditPoints="1"/>
            </p:cNvSpPr>
            <p:nvPr/>
          </p:nvSpPr>
          <p:spPr bwMode="auto">
            <a:xfrm>
              <a:off x="5818506" y="3111412"/>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lumMod val="40000"/>
                <a:lumOff val="60000"/>
              </a:schemeClr>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sp>
          <p:nvSpPr>
            <p:cNvPr id="18" name="Rectangle 17"/>
            <p:cNvSpPr/>
            <p:nvPr/>
          </p:nvSpPr>
          <p:spPr bwMode="auto">
            <a:xfrm>
              <a:off x="6025164" y="3581400"/>
              <a:ext cx="448714" cy="30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083733" y="3374750"/>
              <a:ext cx="390145" cy="1575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9" name="Picture 7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2012" y="3374750"/>
              <a:ext cx="640080" cy="640080"/>
            </a:xfrm>
            <a:prstGeom prst="rect">
              <a:avLst/>
            </a:prstGeom>
            <a:noFill/>
            <a:effectLst>
              <a:outerShdw blurRad="50800" dist="38100" dir="2700000" algn="tl" rotWithShape="0">
                <a:prstClr val="black">
                  <a:alpha val="40000"/>
                </a:prstClr>
              </a:outerShdw>
            </a:effectLst>
          </p:spPr>
        </p:pic>
      </p:grpSp>
      <p:pic>
        <p:nvPicPr>
          <p:cNvPr id="80" name="Picture 7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8589" y="3709640"/>
            <a:ext cx="293869" cy="352642"/>
          </a:xfrm>
          <a:prstGeom prst="rect">
            <a:avLst/>
          </a:prstGeom>
        </p:spPr>
      </p:pic>
      <p:grpSp>
        <p:nvGrpSpPr>
          <p:cNvPr id="22" name="Group 21"/>
          <p:cNvGrpSpPr>
            <a:grpSpLocks noChangeAspect="1"/>
          </p:cNvGrpSpPr>
          <p:nvPr/>
        </p:nvGrpSpPr>
        <p:grpSpPr>
          <a:xfrm>
            <a:off x="736164" y="2120064"/>
            <a:ext cx="372582" cy="404332"/>
            <a:chOff x="4590951" y="2814172"/>
            <a:chExt cx="646432" cy="604516"/>
          </a:xfrm>
        </p:grpSpPr>
        <p:sp>
          <p:nvSpPr>
            <p:cNvPr id="81" name="Freeform 80"/>
            <p:cNvSpPr>
              <a:spLocks/>
            </p:cNvSpPr>
            <p:nvPr/>
          </p:nvSpPr>
          <p:spPr bwMode="auto">
            <a:xfrm>
              <a:off x="4877552" y="2814172"/>
              <a:ext cx="359831" cy="297240"/>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sp>
          <p:nvSpPr>
            <p:cNvPr id="82" name="Freeform 81"/>
            <p:cNvSpPr>
              <a:spLocks/>
            </p:cNvSpPr>
            <p:nvPr/>
          </p:nvSpPr>
          <p:spPr bwMode="auto">
            <a:xfrm>
              <a:off x="4590951" y="2863171"/>
              <a:ext cx="275239" cy="248242"/>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sp>
          <p:nvSpPr>
            <p:cNvPr id="83" name="Freeform 82"/>
            <p:cNvSpPr>
              <a:spLocks/>
            </p:cNvSpPr>
            <p:nvPr/>
          </p:nvSpPr>
          <p:spPr bwMode="auto">
            <a:xfrm>
              <a:off x="4877552" y="3122039"/>
              <a:ext cx="359831" cy="296649"/>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sp>
          <p:nvSpPr>
            <p:cNvPr id="84" name="Freeform 83"/>
            <p:cNvSpPr>
              <a:spLocks/>
            </p:cNvSpPr>
            <p:nvPr/>
          </p:nvSpPr>
          <p:spPr bwMode="auto">
            <a:xfrm>
              <a:off x="4590951" y="3122039"/>
              <a:ext cx="275239" cy="248242"/>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grpSp>
      <p:sp>
        <p:nvSpPr>
          <p:cNvPr id="85" name="TextBox 77"/>
          <p:cNvSpPr txBox="1"/>
          <p:nvPr/>
        </p:nvSpPr>
        <p:spPr>
          <a:xfrm>
            <a:off x="1127548" y="2548599"/>
            <a:ext cx="510540"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2060"/>
                </a:solidFill>
              </a:rPr>
              <a:t>IIS</a:t>
            </a:r>
          </a:p>
        </p:txBody>
      </p:sp>
      <p:cxnSp>
        <p:nvCxnSpPr>
          <p:cNvPr id="25" name="Straight Connector 24"/>
          <p:cNvCxnSpPr/>
          <p:nvPr/>
        </p:nvCxnSpPr>
        <p:spPr>
          <a:xfrm>
            <a:off x="1629628" y="2011031"/>
            <a:ext cx="70779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638088" y="3534056"/>
            <a:ext cx="70779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2718422" y="3190655"/>
            <a:ext cx="711275" cy="307777"/>
          </a:xfrm>
          <a:prstGeom prst="rect">
            <a:avLst/>
          </a:prstGeom>
          <a:noFill/>
        </p:spPr>
        <p:txBody>
          <a:bodyPr wrap="square" rtlCol="0">
            <a:spAutoFit/>
          </a:bodyPr>
          <a:lstStyle/>
          <a:p>
            <a:pPr defTabSz="896386">
              <a:defRPr/>
            </a:pPr>
            <a:r>
              <a:rPr lang="en-US" sz="1400" kern="0" dirty="0" err="1">
                <a:solidFill>
                  <a:srgbClr val="002060"/>
                </a:solidFill>
              </a:rPr>
              <a:t>MySql</a:t>
            </a:r>
            <a:r>
              <a:rPr lang="en-US" sz="1400" kern="0" dirty="0">
                <a:solidFill>
                  <a:srgbClr val="002060"/>
                </a:solidFill>
              </a:rPr>
              <a:t> </a:t>
            </a:r>
          </a:p>
        </p:txBody>
      </p:sp>
      <p:grpSp>
        <p:nvGrpSpPr>
          <p:cNvPr id="34" name="Group 33"/>
          <p:cNvGrpSpPr>
            <a:grpSpLocks noChangeAspect="1"/>
          </p:cNvGrpSpPr>
          <p:nvPr/>
        </p:nvGrpSpPr>
        <p:grpSpPr>
          <a:xfrm>
            <a:off x="6180133" y="1267815"/>
            <a:ext cx="5705479" cy="3151785"/>
            <a:chOff x="4025599" y="575170"/>
            <a:chExt cx="6307439" cy="3484316"/>
          </a:xfrm>
        </p:grpSpPr>
        <p:sp>
          <p:nvSpPr>
            <p:cNvPr id="113" name="Freeform 112"/>
            <p:cNvSpPr>
              <a:spLocks noChangeAspect="1"/>
            </p:cNvSpPr>
            <p:nvPr/>
          </p:nvSpPr>
          <p:spPr bwMode="black">
            <a:xfrm>
              <a:off x="4025599" y="575170"/>
              <a:ext cx="6307439" cy="348431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dirty="0">
                <a:solidFill>
                  <a:srgbClr val="505050"/>
                </a:solidFill>
              </a:endParaRPr>
            </a:p>
          </p:txBody>
        </p:sp>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4186" y="1495009"/>
              <a:ext cx="723475" cy="723475"/>
            </a:xfrm>
            <a:prstGeom prst="rect">
              <a:avLst/>
            </a:prstGeom>
          </p:spPr>
        </p:pic>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37609" y="1504504"/>
              <a:ext cx="780290" cy="780290"/>
            </a:xfrm>
            <a:prstGeom prst="rect">
              <a:avLst/>
            </a:prstGeom>
            <a:effectLst>
              <a:outerShdw blurRad="50800" dist="38100" dir="2700000" algn="tl" rotWithShape="0">
                <a:prstClr val="black">
                  <a:alpha val="40000"/>
                </a:prstClr>
              </a:outerShdw>
            </a:effectLst>
          </p:spPr>
        </p:pic>
        <p:pic>
          <p:nvPicPr>
            <p:cNvPr id="1026" name="Picture 2" descr="C:\Users\Nazik\AppData\Local\Temp\SNAGHTML23f07d3.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37609" y="2952331"/>
              <a:ext cx="747209" cy="867449"/>
            </a:xfrm>
            <a:prstGeom prst="rect">
              <a:avLst/>
            </a:prstGeom>
            <a:noFill/>
            <a:effectLst>
              <a:glow rad="38100">
                <a:schemeClr val="accent5">
                  <a:satMod val="175000"/>
                  <a:alpha val="40000"/>
                </a:schemeClr>
              </a:glow>
              <a:outerShdw blurRad="50800" dist="38100" dir="2700000" algn="tl" rotWithShape="0">
                <a:prstClr val="black">
                  <a:alpha val="40000"/>
                </a:prstClr>
              </a:outerShdw>
              <a:softEdge rad="0"/>
            </a:effectLst>
            <a:extLst>
              <a:ext uri="{909E8E84-426E-40DD-AFC4-6F175D3DCCD1}">
                <a14:hiddenFill xmlns:a14="http://schemas.microsoft.com/office/drawing/2010/main">
                  <a:solidFill>
                    <a:srgbClr val="FFFFFF"/>
                  </a:solidFill>
                </a14:hiddenFill>
              </a:ext>
            </a:extLst>
          </p:spPr>
        </p:pic>
        <p:grpSp>
          <p:nvGrpSpPr>
            <p:cNvPr id="33" name="Group 32"/>
            <p:cNvGrpSpPr/>
            <p:nvPr/>
          </p:nvGrpSpPr>
          <p:grpSpPr>
            <a:xfrm>
              <a:off x="6842802" y="1683028"/>
              <a:ext cx="280591" cy="280591"/>
              <a:chOff x="7973797" y="1856270"/>
              <a:chExt cx="280591" cy="280591"/>
            </a:xfrm>
          </p:grpSpPr>
          <p:sp>
            <p:nvSpPr>
              <p:cNvPr id="105" name="Rectangle 104"/>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sp>
            <p:nvSpPr>
              <p:cNvPr id="106" name="Rectangle 105"/>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grpSp>
        <p:pic>
          <p:nvPicPr>
            <p:cNvPr id="107" name="Picture 10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55848" y="3057146"/>
              <a:ext cx="722376" cy="722376"/>
            </a:xfrm>
            <a:prstGeom prst="rect">
              <a:avLst/>
            </a:prstGeom>
          </p:spPr>
        </p:pic>
        <p:grpSp>
          <p:nvGrpSpPr>
            <p:cNvPr id="108" name="Group 107"/>
            <p:cNvGrpSpPr/>
            <p:nvPr/>
          </p:nvGrpSpPr>
          <p:grpSpPr>
            <a:xfrm>
              <a:off x="6858821" y="3245761"/>
              <a:ext cx="280591" cy="280591"/>
              <a:chOff x="7973797" y="1856270"/>
              <a:chExt cx="280591" cy="280591"/>
            </a:xfrm>
          </p:grpSpPr>
          <p:sp>
            <p:nvSpPr>
              <p:cNvPr id="109" name="Rectangle 108"/>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sp>
            <p:nvSpPr>
              <p:cNvPr id="110" name="Rectangle 109"/>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grpSp>
      </p:grpSp>
      <p:pic>
        <p:nvPicPr>
          <p:cNvPr id="1028" name="Picture 4" descr="C:\Users\Nazik\AppData\Local\Temp\SNAGHTML2677fbf.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4352" y="3664112"/>
            <a:ext cx="356616" cy="44369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Nazik\AppData\Local\Temp\SNAGHTML27c09fd.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0812" y="478639"/>
            <a:ext cx="833438" cy="984973"/>
          </a:xfrm>
          <a:prstGeom prst="rect">
            <a:avLst/>
          </a:prstGeom>
          <a:noFill/>
          <a:extLst>
            <a:ext uri="{909E8E84-426E-40DD-AFC4-6F175D3DCCD1}">
              <a14:hiddenFill xmlns:a14="http://schemas.microsoft.com/office/drawing/2010/main">
                <a:solidFill>
                  <a:srgbClr val="FFFFFF"/>
                </a:solidFill>
              </a14:hiddenFill>
            </a:ext>
          </a:extLst>
        </p:spPr>
      </p:pic>
      <p:sp>
        <p:nvSpPr>
          <p:cNvPr id="217" name="TextBox 216"/>
          <p:cNvSpPr txBox="1"/>
          <p:nvPr/>
        </p:nvSpPr>
        <p:spPr>
          <a:xfrm>
            <a:off x="899101" y="770753"/>
            <a:ext cx="1619458" cy="523220"/>
          </a:xfrm>
          <a:prstGeom prst="rect">
            <a:avLst/>
          </a:prstGeom>
          <a:noFill/>
        </p:spPr>
        <p:txBody>
          <a:bodyPr wrap="square" rtlCol="0">
            <a:spAutoFit/>
          </a:bodyPr>
          <a:lstStyle/>
          <a:p>
            <a:pPr defTabSz="896386">
              <a:defRPr/>
            </a:pPr>
            <a:r>
              <a:rPr lang="en-US" sz="1400" kern="0" dirty="0">
                <a:solidFill>
                  <a:srgbClr val="002060"/>
                </a:solidFill>
              </a:rPr>
              <a:t>On-premises /</a:t>
            </a:r>
          </a:p>
          <a:p>
            <a:pPr defTabSz="896386">
              <a:defRPr/>
            </a:pPr>
            <a:r>
              <a:rPr lang="en-US" sz="1400" kern="0" dirty="0">
                <a:solidFill>
                  <a:srgbClr val="002060"/>
                </a:solidFill>
              </a:rPr>
              <a:t>Hosting Services</a:t>
            </a:r>
          </a:p>
        </p:txBody>
      </p:sp>
      <p:sp>
        <p:nvSpPr>
          <p:cNvPr id="218" name="Circular Arrow 217"/>
          <p:cNvSpPr>
            <a:spLocks/>
          </p:cNvSpPr>
          <p:nvPr/>
        </p:nvSpPr>
        <p:spPr bwMode="auto">
          <a:xfrm>
            <a:off x="1301404" y="824219"/>
            <a:ext cx="7187739" cy="3926376"/>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0" name="TextBox 219"/>
          <p:cNvSpPr txBox="1"/>
          <p:nvPr/>
        </p:nvSpPr>
        <p:spPr>
          <a:xfrm>
            <a:off x="4310492" y="1120809"/>
            <a:ext cx="1989882" cy="523220"/>
          </a:xfrm>
          <a:prstGeom prst="rect">
            <a:avLst/>
          </a:prstGeom>
          <a:noFill/>
        </p:spPr>
        <p:txBody>
          <a:bodyPr wrap="square" rtlCol="0">
            <a:spAutoFit/>
          </a:bodyPr>
          <a:lstStyle/>
          <a:p>
            <a:pPr defTabSz="896386">
              <a:defRPr/>
            </a:pPr>
            <a:r>
              <a:rPr lang="en-US" sz="1400" kern="0" dirty="0">
                <a:solidFill>
                  <a:srgbClr val="002060"/>
                </a:solidFill>
              </a:rPr>
              <a:t>IIS/SQL Server Based </a:t>
            </a:r>
          </a:p>
          <a:p>
            <a:pPr defTabSz="896386">
              <a:defRPr/>
            </a:pPr>
            <a:r>
              <a:rPr lang="en-US" sz="1400" kern="0" dirty="0">
                <a:solidFill>
                  <a:srgbClr val="002060"/>
                </a:solidFill>
              </a:rPr>
              <a:t>Web Apps </a:t>
            </a:r>
          </a:p>
        </p:txBody>
      </p:sp>
      <p:sp>
        <p:nvSpPr>
          <p:cNvPr id="46" name="Rectangle 45"/>
          <p:cNvSpPr/>
          <p:nvPr/>
        </p:nvSpPr>
        <p:spPr>
          <a:xfrm>
            <a:off x="1715858" y="4750595"/>
            <a:ext cx="9042732" cy="369332"/>
          </a:xfrm>
          <a:prstGeom prst="rect">
            <a:avLst/>
          </a:prstGeom>
        </p:spPr>
        <p:txBody>
          <a:bodyPr wrap="none">
            <a:spAutoFit/>
          </a:bodyPr>
          <a:lstStyle/>
          <a:p>
            <a:r>
              <a:rPr lang="en-US" b="1" dirty="0"/>
              <a:t>Web Apps - </a:t>
            </a:r>
            <a:r>
              <a:rPr lang="en-US" dirty="0"/>
              <a:t>Take your web apps to the cloud using inexpensive App Service Web Apps</a:t>
            </a:r>
            <a:endParaRPr lang="en-US" b="1" dirty="0"/>
          </a:p>
        </p:txBody>
      </p:sp>
      <p:sp>
        <p:nvSpPr>
          <p:cNvPr id="47" name="Rectangle 46"/>
          <p:cNvSpPr/>
          <p:nvPr/>
        </p:nvSpPr>
        <p:spPr>
          <a:xfrm>
            <a:off x="9674124" y="2772460"/>
            <a:ext cx="2522372" cy="937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14367"/>
            <a:r>
              <a:rPr lang="en-US" sz="2745" dirty="0">
                <a:gradFill>
                  <a:gsLst>
                    <a:gs pos="0">
                      <a:srgbClr val="0078D7"/>
                    </a:gs>
                    <a:gs pos="100000">
                      <a:srgbClr val="0078D7"/>
                    </a:gs>
                  </a:gsLst>
                  <a:lin ang="5400000" scaled="0"/>
                </a:gradFill>
              </a:rPr>
              <a:t>Microsoft Azure</a:t>
            </a:r>
          </a:p>
        </p:txBody>
      </p:sp>
      <p:sp>
        <p:nvSpPr>
          <p:cNvPr id="48" name="Title 2"/>
          <p:cNvSpPr txBox="1">
            <a:spLocks/>
          </p:cNvSpPr>
          <p:nvPr/>
        </p:nvSpPr>
        <p:spPr>
          <a:xfrm>
            <a:off x="2718422" y="5435490"/>
            <a:ext cx="8066963" cy="917575"/>
          </a:xfrm>
          <a:prstGeom prst="rect">
            <a:avLst/>
          </a:prstGeom>
        </p:spPr>
        <p:txBody>
          <a:bodyPr>
            <a:noAutofit/>
          </a:bodyPr>
          <a:lstStyle>
            <a:lvl1pPr algn="l" defTabSz="914180" rtl="0" eaLnBrk="1" latinLnBrk="0" hangingPunct="1">
              <a:lnSpc>
                <a:spcPct val="90000"/>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r>
              <a:rPr lang="en-US" sz="4000" dirty="0"/>
              <a:t>Key Scenarios to get started with Microsoft Azure</a:t>
            </a:r>
          </a:p>
        </p:txBody>
      </p:sp>
      <p:sp>
        <p:nvSpPr>
          <p:cNvPr id="49" name="Circular Arrow 48"/>
          <p:cNvSpPr>
            <a:spLocks/>
          </p:cNvSpPr>
          <p:nvPr/>
        </p:nvSpPr>
        <p:spPr bwMode="auto">
          <a:xfrm>
            <a:off x="1316499" y="2283594"/>
            <a:ext cx="7187739" cy="3926376"/>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1" name="TextBox 220"/>
          <p:cNvSpPr txBox="1"/>
          <p:nvPr/>
        </p:nvSpPr>
        <p:spPr>
          <a:xfrm>
            <a:off x="4286950" y="2548561"/>
            <a:ext cx="1885636" cy="523220"/>
          </a:xfrm>
          <a:prstGeom prst="rect">
            <a:avLst/>
          </a:prstGeom>
          <a:noFill/>
        </p:spPr>
        <p:txBody>
          <a:bodyPr wrap="square" rtlCol="0">
            <a:spAutoFit/>
          </a:bodyPr>
          <a:lstStyle/>
          <a:p>
            <a:pPr defTabSz="896386">
              <a:defRPr/>
            </a:pPr>
            <a:r>
              <a:rPr lang="en-US" sz="1400" kern="0" dirty="0">
                <a:solidFill>
                  <a:srgbClr val="002060"/>
                </a:solidFill>
              </a:rPr>
              <a:t>Non-IIS Open Source </a:t>
            </a:r>
          </a:p>
          <a:p>
            <a:pPr defTabSz="896386">
              <a:defRPr/>
            </a:pPr>
            <a:r>
              <a:rPr lang="en-US" sz="1400" kern="0" dirty="0">
                <a:solidFill>
                  <a:srgbClr val="002060"/>
                </a:solidFill>
              </a:rPr>
              <a:t>Web Apps</a:t>
            </a:r>
          </a:p>
        </p:txBody>
      </p:sp>
    </p:spTree>
    <p:extLst>
      <p:ext uri="{BB962C8B-B14F-4D97-AF65-F5344CB8AC3E}">
        <p14:creationId xmlns:p14="http://schemas.microsoft.com/office/powerpoint/2010/main" val="315414055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a:t>Design for Cloud</a:t>
            </a:r>
            <a:endParaRPr lang="en-US" dirty="0"/>
          </a:p>
        </p:txBody>
      </p:sp>
    </p:spTree>
    <p:extLst>
      <p:ext uri="{BB962C8B-B14F-4D97-AF65-F5344CB8AC3E}">
        <p14:creationId xmlns:p14="http://schemas.microsoft.com/office/powerpoint/2010/main" val="2557791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6986" y="638902"/>
            <a:ext cx="11031838" cy="2386978"/>
          </a:xfrm>
          <a:prstGeom prst="rect">
            <a:avLst/>
          </a:prstGeom>
        </p:spPr>
        <p:txBody>
          <a:bodyPr>
            <a:normAutofit/>
          </a:bodyPr>
          <a:lstStyle/>
          <a:p>
            <a:r>
              <a:rPr lang="en-US" altLang="zh-CN" sz="6598" dirty="0"/>
              <a:t>A different mindset</a:t>
            </a:r>
            <a:endParaRPr lang="en-US" sz="6598" dirty="0"/>
          </a:p>
        </p:txBody>
      </p:sp>
      <p:sp>
        <p:nvSpPr>
          <p:cNvPr id="6" name="Subtitle 5"/>
          <p:cNvSpPr>
            <a:spLocks noGrp="1"/>
          </p:cNvSpPr>
          <p:nvPr>
            <p:ph type="subTitle" idx="4294967295"/>
          </p:nvPr>
        </p:nvSpPr>
        <p:spPr>
          <a:xfrm>
            <a:off x="1156986" y="3359168"/>
            <a:ext cx="11031838" cy="3212263"/>
          </a:xfrm>
          <a:prstGeom prst="rect">
            <a:avLst/>
          </a:prstGeom>
        </p:spPr>
        <p:txBody>
          <a:bodyPr>
            <a:noAutofit/>
          </a:bodyPr>
          <a:lstStyle/>
          <a:p>
            <a:pPr marL="0" indent="0">
              <a:buNone/>
            </a:pPr>
            <a:r>
              <a:rPr lang="en-US" sz="3999" dirty="0">
                <a:solidFill>
                  <a:srgbClr val="92D050"/>
                </a:solidFill>
                <a:sym typeface="Wingdings" panose="05000000000000000000" pitchFamily="2" charset="2"/>
              </a:rPr>
              <a:t> </a:t>
            </a:r>
            <a:r>
              <a:rPr lang="en-US" altLang="zh-CN" sz="3999" dirty="0">
                <a:sym typeface="Wingdings" panose="05000000000000000000" pitchFamily="2" charset="2"/>
              </a:rPr>
              <a:t>Embracing errors</a:t>
            </a:r>
          </a:p>
          <a:p>
            <a:pPr marL="0" indent="0">
              <a:buNone/>
            </a:pPr>
            <a:r>
              <a:rPr lang="en-US" sz="3999" dirty="0">
                <a:solidFill>
                  <a:srgbClr val="92D050"/>
                </a:solidFill>
                <a:sym typeface="Wingdings" panose="05000000000000000000" pitchFamily="2" charset="2"/>
              </a:rPr>
              <a:t> </a:t>
            </a:r>
            <a:r>
              <a:rPr lang="en-US" sz="3999" dirty="0">
                <a:sym typeface="Wingdings" panose="05000000000000000000" pitchFamily="2" charset="2"/>
              </a:rPr>
              <a:t>D</a:t>
            </a:r>
            <a:r>
              <a:rPr lang="en-US" altLang="zh-CN" sz="3999" dirty="0">
                <a:sym typeface="Wingdings" panose="05000000000000000000" pitchFamily="2" charset="2"/>
              </a:rPr>
              <a:t>esign for availability, reliability, scalability</a:t>
            </a:r>
            <a:endParaRPr lang="en-US" sz="3999" dirty="0"/>
          </a:p>
          <a:p>
            <a:pPr marL="0" indent="0">
              <a:buNone/>
            </a:pPr>
            <a:r>
              <a:rPr lang="en-US" sz="3999" dirty="0">
                <a:solidFill>
                  <a:srgbClr val="92D050"/>
                </a:solidFill>
                <a:sym typeface="Wingdings" panose="05000000000000000000" pitchFamily="2" charset="2"/>
              </a:rPr>
              <a:t> </a:t>
            </a:r>
            <a:r>
              <a:rPr lang="en-US" sz="3999" dirty="0">
                <a:sym typeface="Wingdings" panose="05000000000000000000" pitchFamily="2" charset="2"/>
              </a:rPr>
              <a:t>Performance</a:t>
            </a:r>
            <a:endParaRPr lang="en-US" sz="3999" dirty="0"/>
          </a:p>
          <a:p>
            <a:endParaRPr lang="en-US" sz="3999" dirty="0"/>
          </a:p>
        </p:txBody>
      </p:sp>
    </p:spTree>
    <p:extLst>
      <p:ext uri="{BB962C8B-B14F-4D97-AF65-F5344CB8AC3E}">
        <p14:creationId xmlns:p14="http://schemas.microsoft.com/office/powerpoint/2010/main" val="161894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p:cNvSpPr/>
          <p:nvPr/>
        </p:nvSpPr>
        <p:spPr>
          <a:xfrm>
            <a:off x="4832067" y="872512"/>
            <a:ext cx="4842813" cy="3014377"/>
          </a:xfrm>
          <a:prstGeom prst="rect">
            <a:avLst/>
          </a:prstGeom>
          <a:solidFill>
            <a:srgbClr val="F15A29"/>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defTabSz="914126"/>
            <a:endParaRPr lang="en-US" sz="1799" kern="0">
              <a:solidFill>
                <a:schemeClr val="bg1"/>
              </a:solidFill>
            </a:endParaRPr>
          </a:p>
        </p:txBody>
      </p:sp>
      <p:pic>
        <p:nvPicPr>
          <p:cNvPr id="25" name="Picture 24"/>
          <p:cNvPicPr>
            <a:picLocks noChangeAspect="1"/>
          </p:cNvPicPr>
          <p:nvPr/>
        </p:nvPicPr>
        <p:blipFill>
          <a:blip r:embed="rId3">
            <a:biLevel thresh="50000"/>
          </a:blip>
          <a:stretch>
            <a:fillRect/>
          </a:stretch>
        </p:blipFill>
        <p:spPr>
          <a:xfrm>
            <a:off x="8214566" y="2965357"/>
            <a:ext cx="666130" cy="561887"/>
          </a:xfrm>
          <a:prstGeom prst="rect">
            <a:avLst/>
          </a:prstGeom>
        </p:spPr>
      </p:pic>
      <p:grpSp>
        <p:nvGrpSpPr>
          <p:cNvPr id="93" name="Group 92"/>
          <p:cNvGrpSpPr/>
          <p:nvPr/>
        </p:nvGrpSpPr>
        <p:grpSpPr>
          <a:xfrm>
            <a:off x="7405846" y="2672252"/>
            <a:ext cx="808720" cy="574048"/>
            <a:chOff x="7407775" y="2672055"/>
            <a:chExt cx="808931" cy="574198"/>
          </a:xfrm>
        </p:grpSpPr>
        <p:cxnSp>
          <p:nvCxnSpPr>
            <p:cNvPr id="31" name="Straight Connector 30"/>
            <p:cNvCxnSpPr>
              <a:stCxn id="21" idx="3"/>
              <a:endCxn id="24" idx="1"/>
            </p:cNvCxnSpPr>
            <p:nvPr/>
          </p:nvCxnSpPr>
          <p:spPr>
            <a:xfrm flipV="1">
              <a:off x="7407775" y="2672055"/>
              <a:ext cx="808931" cy="306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21" idx="3"/>
              <a:endCxn id="25" idx="1"/>
            </p:cNvCxnSpPr>
            <p:nvPr/>
          </p:nvCxnSpPr>
          <p:spPr>
            <a:xfrm>
              <a:off x="7407775" y="2978375"/>
              <a:ext cx="808931" cy="267878"/>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5" name="Straight Connector 34"/>
          <p:cNvCxnSpPr>
            <a:stCxn id="19" idx="3"/>
            <a:endCxn id="21" idx="1"/>
          </p:cNvCxnSpPr>
          <p:nvPr/>
        </p:nvCxnSpPr>
        <p:spPr>
          <a:xfrm flipV="1">
            <a:off x="5866615" y="2978493"/>
            <a:ext cx="96300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8" idx="3"/>
            <a:endCxn id="20" idx="1"/>
          </p:cNvCxnSpPr>
          <p:nvPr/>
        </p:nvCxnSpPr>
        <p:spPr>
          <a:xfrm>
            <a:off x="3751297" y="3735677"/>
            <a:ext cx="1553149" cy="809416"/>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8" idx="3"/>
            <a:endCxn id="19" idx="1"/>
          </p:cNvCxnSpPr>
          <p:nvPr/>
        </p:nvCxnSpPr>
        <p:spPr>
          <a:xfrm flipV="1">
            <a:off x="3751297" y="2978493"/>
            <a:ext cx="1553150" cy="757183"/>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8" idx="1"/>
            <a:endCxn id="16" idx="3"/>
          </p:cNvCxnSpPr>
          <p:nvPr/>
        </p:nvCxnSpPr>
        <p:spPr>
          <a:xfrm flipH="1" flipV="1">
            <a:off x="2645603" y="3735676"/>
            <a:ext cx="570850"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101" name="Group 100"/>
          <p:cNvGrpSpPr/>
          <p:nvPr/>
        </p:nvGrpSpPr>
        <p:grpSpPr>
          <a:xfrm>
            <a:off x="5585532" y="1747033"/>
            <a:ext cx="1865268" cy="994100"/>
            <a:chOff x="5586987" y="1746594"/>
            <a:chExt cx="1865754" cy="994359"/>
          </a:xfrm>
        </p:grpSpPr>
        <p:cxnSp>
          <p:nvCxnSpPr>
            <p:cNvPr id="46" name="Straight Connector 45"/>
            <p:cNvCxnSpPr>
              <a:stCxn id="19" idx="0"/>
              <a:endCxn id="30" idx="1"/>
            </p:cNvCxnSpPr>
            <p:nvPr/>
          </p:nvCxnSpPr>
          <p:spPr>
            <a:xfrm flipV="1">
              <a:off x="5586987" y="1746594"/>
              <a:ext cx="1616165" cy="952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30" idx="2"/>
              <a:endCxn id="21" idx="0"/>
            </p:cNvCxnSpPr>
            <p:nvPr/>
          </p:nvCxnSpPr>
          <p:spPr>
            <a:xfrm flipH="1">
              <a:off x="7119589" y="2032699"/>
              <a:ext cx="333152" cy="70825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5585531" y="4545091"/>
            <a:ext cx="1244092" cy="1122860"/>
            <a:chOff x="5586986" y="4545382"/>
            <a:chExt cx="1244416" cy="1123152"/>
          </a:xfrm>
        </p:grpSpPr>
        <p:cxnSp>
          <p:nvCxnSpPr>
            <p:cNvPr id="58" name="Straight Connector 57"/>
            <p:cNvCxnSpPr>
              <a:stCxn id="29" idx="0"/>
              <a:endCxn id="20" idx="2"/>
            </p:cNvCxnSpPr>
            <p:nvPr/>
          </p:nvCxnSpPr>
          <p:spPr>
            <a:xfrm flipH="1" flipV="1">
              <a:off x="5586986" y="4824702"/>
              <a:ext cx="692676" cy="843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29" idx="0"/>
              <a:endCxn id="22" idx="1"/>
            </p:cNvCxnSpPr>
            <p:nvPr/>
          </p:nvCxnSpPr>
          <p:spPr>
            <a:xfrm flipV="1">
              <a:off x="6279662" y="4545382"/>
              <a:ext cx="551740" cy="112315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9" name="Group 98"/>
          <p:cNvGrpSpPr/>
          <p:nvPr/>
        </p:nvGrpSpPr>
        <p:grpSpPr>
          <a:xfrm>
            <a:off x="4075984" y="1992129"/>
            <a:ext cx="3041751" cy="749004"/>
            <a:chOff x="4077046" y="1991754"/>
            <a:chExt cx="3042543" cy="749199"/>
          </a:xfrm>
        </p:grpSpPr>
        <p:cxnSp>
          <p:nvCxnSpPr>
            <p:cNvPr id="67" name="Straight Connector 66"/>
            <p:cNvCxnSpPr>
              <a:stCxn id="27" idx="2"/>
              <a:endCxn id="19" idx="0"/>
            </p:cNvCxnSpPr>
            <p:nvPr/>
          </p:nvCxnSpPr>
          <p:spPr>
            <a:xfrm>
              <a:off x="4077046" y="1991754"/>
              <a:ext cx="1509941" cy="7073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27" idx="2"/>
              <a:endCxn id="21" idx="0"/>
            </p:cNvCxnSpPr>
            <p:nvPr/>
          </p:nvCxnSpPr>
          <p:spPr>
            <a:xfrm>
              <a:off x="4077046" y="1991754"/>
              <a:ext cx="3042543" cy="749199"/>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78" name="Elbow Connector 77"/>
          <p:cNvCxnSpPr>
            <a:stCxn id="24" idx="3"/>
            <a:endCxn id="23" idx="3"/>
          </p:cNvCxnSpPr>
          <p:nvPr/>
        </p:nvCxnSpPr>
        <p:spPr>
          <a:xfrm>
            <a:off x="8767622" y="2672252"/>
            <a:ext cx="116398" cy="1580582"/>
          </a:xfrm>
          <a:prstGeom prst="bentConnector3">
            <a:avLst>
              <a:gd name="adj1" fmla="val 296345"/>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25" idx="2"/>
            <a:endCxn id="79" idx="1"/>
          </p:cNvCxnSpPr>
          <p:nvPr/>
        </p:nvCxnSpPr>
        <p:spPr>
          <a:xfrm>
            <a:off x="8547631" y="3527244"/>
            <a:ext cx="2420248" cy="1297095"/>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828660" y="3462623"/>
            <a:ext cx="2261025" cy="899807"/>
            <a:chOff x="828876" y="3462631"/>
            <a:chExt cx="2261614" cy="900041"/>
          </a:xfrm>
        </p:grpSpPr>
        <p:pic>
          <p:nvPicPr>
            <p:cNvPr id="16" name="Picture 15"/>
            <p:cNvPicPr>
              <a:picLocks noChangeAspect="1"/>
            </p:cNvPicPr>
            <p:nvPr/>
          </p:nvPicPr>
          <p:blipFill>
            <a:blip r:embed="rId4">
              <a:biLevel thresh="25000"/>
            </a:blip>
            <a:stretch>
              <a:fillRect/>
            </a:stretch>
          </p:blipFill>
          <p:spPr>
            <a:xfrm>
              <a:off x="1915282" y="3498333"/>
              <a:ext cx="731010" cy="474843"/>
            </a:xfrm>
            <a:prstGeom prst="rect">
              <a:avLst/>
            </a:prstGeom>
          </p:spPr>
        </p:pic>
        <p:pic>
          <p:nvPicPr>
            <p:cNvPr id="17" name="Picture 16"/>
            <p:cNvPicPr>
              <a:picLocks noChangeAspect="1"/>
            </p:cNvPicPr>
            <p:nvPr/>
          </p:nvPicPr>
          <p:blipFill>
            <a:blip r:embed="rId5">
              <a:biLevel thresh="25000"/>
            </a:blip>
            <a:stretch>
              <a:fillRect/>
            </a:stretch>
          </p:blipFill>
          <p:spPr>
            <a:xfrm>
              <a:off x="870657" y="3462631"/>
              <a:ext cx="506084" cy="530709"/>
            </a:xfrm>
            <a:prstGeom prst="rect">
              <a:avLst/>
            </a:prstGeom>
          </p:spPr>
        </p:pic>
        <p:cxnSp>
          <p:nvCxnSpPr>
            <p:cNvPr id="40" name="Straight Connector 39"/>
            <p:cNvCxnSpPr>
              <a:stCxn id="16" idx="1"/>
              <a:endCxn id="17" idx="3"/>
            </p:cNvCxnSpPr>
            <p:nvPr/>
          </p:nvCxnSpPr>
          <p:spPr>
            <a:xfrm flipH="1" flipV="1">
              <a:off x="1376741" y="3727986"/>
              <a:ext cx="538541" cy="7769"/>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28876" y="3993340"/>
              <a:ext cx="828877" cy="369332"/>
            </a:xfrm>
            <a:prstGeom prst="rect">
              <a:avLst/>
            </a:prstGeom>
            <a:noFill/>
          </p:spPr>
          <p:txBody>
            <a:bodyPr wrap="square" rtlCol="0">
              <a:spAutoFit/>
            </a:bodyPr>
            <a:lstStyle/>
            <a:p>
              <a:pPr defTabSz="914126"/>
              <a:r>
                <a:rPr lang="en-US" sz="1799" kern="0" dirty="0">
                  <a:solidFill>
                    <a:schemeClr val="bg1"/>
                  </a:solidFill>
                </a:rPr>
                <a:t>User</a:t>
              </a:r>
            </a:p>
          </p:txBody>
        </p:sp>
        <p:sp>
          <p:nvSpPr>
            <p:cNvPr id="41" name="TextBox 40"/>
            <p:cNvSpPr txBox="1"/>
            <p:nvPr/>
          </p:nvSpPr>
          <p:spPr>
            <a:xfrm>
              <a:off x="1891143" y="3989867"/>
              <a:ext cx="1199347" cy="369332"/>
            </a:xfrm>
            <a:prstGeom prst="rect">
              <a:avLst/>
            </a:prstGeom>
            <a:noFill/>
          </p:spPr>
          <p:txBody>
            <a:bodyPr wrap="square" rtlCol="0">
              <a:spAutoFit/>
            </a:bodyPr>
            <a:lstStyle/>
            <a:p>
              <a:pPr defTabSz="914126"/>
              <a:r>
                <a:rPr lang="en-US" altLang="zh-CN" sz="1799" kern="0" dirty="0">
                  <a:solidFill>
                    <a:schemeClr val="bg1"/>
                  </a:solidFill>
                </a:rPr>
                <a:t>Internet</a:t>
              </a:r>
              <a:endParaRPr lang="en-US" sz="1799" kern="0" dirty="0">
                <a:solidFill>
                  <a:schemeClr val="bg1"/>
                </a:solidFill>
              </a:endParaRPr>
            </a:p>
          </p:txBody>
        </p:sp>
      </p:grpSp>
      <p:grpSp>
        <p:nvGrpSpPr>
          <p:cNvPr id="95" name="Group 94"/>
          <p:cNvGrpSpPr/>
          <p:nvPr/>
        </p:nvGrpSpPr>
        <p:grpSpPr>
          <a:xfrm>
            <a:off x="2924458" y="3462623"/>
            <a:ext cx="1199035" cy="1170134"/>
            <a:chOff x="2925220" y="3462631"/>
            <a:chExt cx="1199347" cy="1170439"/>
          </a:xfrm>
        </p:grpSpPr>
        <p:pic>
          <p:nvPicPr>
            <p:cNvPr id="18" name="Picture 17"/>
            <p:cNvPicPr>
              <a:picLocks noChangeAspect="1"/>
            </p:cNvPicPr>
            <p:nvPr/>
          </p:nvPicPr>
          <p:blipFill>
            <a:blip r:embed="rId6">
              <a:biLevel thresh="50000"/>
            </a:blip>
            <a:stretch>
              <a:fillRect/>
            </a:stretch>
          </p:blipFill>
          <p:spPr>
            <a:xfrm>
              <a:off x="3217291" y="3462631"/>
              <a:ext cx="534983" cy="546249"/>
            </a:xfrm>
            <a:prstGeom prst="rect">
              <a:avLst/>
            </a:prstGeom>
          </p:spPr>
        </p:pic>
        <p:sp>
          <p:nvSpPr>
            <p:cNvPr id="42" name="TextBox 41"/>
            <p:cNvSpPr txBox="1"/>
            <p:nvPr/>
          </p:nvSpPr>
          <p:spPr>
            <a:xfrm>
              <a:off x="2925220" y="3986739"/>
              <a:ext cx="1199347" cy="646331"/>
            </a:xfrm>
            <a:prstGeom prst="rect">
              <a:avLst/>
            </a:prstGeom>
            <a:noFill/>
          </p:spPr>
          <p:txBody>
            <a:bodyPr wrap="square" rtlCol="0">
              <a:spAutoFit/>
            </a:bodyPr>
            <a:lstStyle/>
            <a:p>
              <a:pPr defTabSz="914126"/>
              <a:r>
                <a:rPr lang="en-US" altLang="zh-CN" sz="1799" kern="0" dirty="0">
                  <a:solidFill>
                    <a:schemeClr val="bg1"/>
                  </a:solidFill>
                </a:rPr>
                <a:t>Traffic Manager</a:t>
              </a:r>
              <a:endParaRPr lang="en-US" sz="1100" kern="0" dirty="0">
                <a:solidFill>
                  <a:schemeClr val="bg1"/>
                </a:solidFill>
              </a:endParaRPr>
            </a:p>
          </p:txBody>
        </p:sp>
      </p:grpSp>
      <p:grpSp>
        <p:nvGrpSpPr>
          <p:cNvPr id="91" name="Group 90"/>
          <p:cNvGrpSpPr/>
          <p:nvPr/>
        </p:nvGrpSpPr>
        <p:grpSpPr>
          <a:xfrm>
            <a:off x="5304447" y="2699246"/>
            <a:ext cx="1643190" cy="676520"/>
            <a:chOff x="5305829" y="2699056"/>
            <a:chExt cx="1643618" cy="676696"/>
          </a:xfrm>
        </p:grpSpPr>
        <p:pic>
          <p:nvPicPr>
            <p:cNvPr id="19" name="Picture 18"/>
            <p:cNvPicPr>
              <a:picLocks noChangeAspect="1"/>
            </p:cNvPicPr>
            <p:nvPr/>
          </p:nvPicPr>
          <p:blipFill>
            <a:blip r:embed="rId7">
              <a:biLevel thresh="50000"/>
            </a:blip>
            <a:stretch>
              <a:fillRect/>
            </a:stretch>
          </p:blipFill>
          <p:spPr>
            <a:xfrm>
              <a:off x="5305829" y="2699056"/>
              <a:ext cx="562315" cy="558639"/>
            </a:xfrm>
            <a:prstGeom prst="rect">
              <a:avLst/>
            </a:prstGeom>
          </p:spPr>
        </p:pic>
        <p:sp>
          <p:nvSpPr>
            <p:cNvPr id="43" name="TextBox 42"/>
            <p:cNvSpPr txBox="1"/>
            <p:nvPr/>
          </p:nvSpPr>
          <p:spPr>
            <a:xfrm>
              <a:off x="5750100" y="3006420"/>
              <a:ext cx="1199347" cy="369332"/>
            </a:xfrm>
            <a:prstGeom prst="rect">
              <a:avLst/>
            </a:prstGeom>
            <a:noFill/>
          </p:spPr>
          <p:txBody>
            <a:bodyPr wrap="square" rtlCol="0">
              <a:spAutoFit/>
            </a:bodyPr>
            <a:lstStyle/>
            <a:p>
              <a:pPr defTabSz="914126"/>
              <a:r>
                <a:rPr lang="en-US" altLang="zh-CN" sz="1799" kern="0" dirty="0">
                  <a:solidFill>
                    <a:schemeClr val="bg1"/>
                  </a:solidFill>
                </a:rPr>
                <a:t>US West</a:t>
              </a:r>
              <a:endParaRPr lang="en-US" sz="1100" kern="0" dirty="0">
                <a:solidFill>
                  <a:schemeClr val="bg1"/>
                </a:solidFill>
              </a:endParaRPr>
            </a:p>
          </p:txBody>
        </p:sp>
      </p:grpSp>
      <p:grpSp>
        <p:nvGrpSpPr>
          <p:cNvPr id="96" name="Group 95"/>
          <p:cNvGrpSpPr/>
          <p:nvPr/>
        </p:nvGrpSpPr>
        <p:grpSpPr>
          <a:xfrm>
            <a:off x="5304446" y="4265845"/>
            <a:ext cx="1648062" cy="662024"/>
            <a:chOff x="5305828" y="4266063"/>
            <a:chExt cx="1648491" cy="662196"/>
          </a:xfrm>
        </p:grpSpPr>
        <p:pic>
          <p:nvPicPr>
            <p:cNvPr id="20" name="Picture 19"/>
            <p:cNvPicPr>
              <a:picLocks noChangeAspect="1"/>
            </p:cNvPicPr>
            <p:nvPr/>
          </p:nvPicPr>
          <p:blipFill>
            <a:blip r:embed="rId7">
              <a:biLevel thresh="50000"/>
            </a:blip>
            <a:stretch>
              <a:fillRect/>
            </a:stretch>
          </p:blipFill>
          <p:spPr>
            <a:xfrm>
              <a:off x="5305828" y="4266063"/>
              <a:ext cx="562315" cy="558639"/>
            </a:xfrm>
            <a:prstGeom prst="rect">
              <a:avLst/>
            </a:prstGeom>
          </p:spPr>
        </p:pic>
        <p:sp>
          <p:nvSpPr>
            <p:cNvPr id="44" name="TextBox 43"/>
            <p:cNvSpPr txBox="1"/>
            <p:nvPr/>
          </p:nvSpPr>
          <p:spPr>
            <a:xfrm>
              <a:off x="5754972" y="4558927"/>
              <a:ext cx="1199347" cy="369332"/>
            </a:xfrm>
            <a:prstGeom prst="rect">
              <a:avLst/>
            </a:prstGeom>
            <a:noFill/>
          </p:spPr>
          <p:txBody>
            <a:bodyPr wrap="square" rtlCol="0">
              <a:spAutoFit/>
            </a:bodyPr>
            <a:lstStyle/>
            <a:p>
              <a:pPr defTabSz="914126"/>
              <a:r>
                <a:rPr lang="en-US" altLang="zh-CN" sz="1799" kern="0" dirty="0">
                  <a:solidFill>
                    <a:schemeClr val="bg1"/>
                  </a:solidFill>
                </a:rPr>
                <a:t>US East</a:t>
              </a:r>
              <a:endParaRPr lang="en-US" sz="1100" kern="0" dirty="0">
                <a:solidFill>
                  <a:schemeClr val="bg1"/>
                </a:solidFill>
              </a:endParaRPr>
            </a:p>
          </p:txBody>
        </p:sp>
      </p:grpSp>
      <p:grpSp>
        <p:nvGrpSpPr>
          <p:cNvPr id="103" name="Group 102"/>
          <p:cNvGrpSpPr/>
          <p:nvPr/>
        </p:nvGrpSpPr>
        <p:grpSpPr>
          <a:xfrm>
            <a:off x="4105782" y="3257740"/>
            <a:ext cx="1479750" cy="2455892"/>
            <a:chOff x="4106852" y="3257695"/>
            <a:chExt cx="1480135" cy="2456532"/>
          </a:xfrm>
        </p:grpSpPr>
        <p:cxnSp>
          <p:nvCxnSpPr>
            <p:cNvPr id="55" name="Straight Connector 54"/>
            <p:cNvCxnSpPr>
              <a:stCxn id="28" idx="0"/>
              <a:endCxn id="20" idx="2"/>
            </p:cNvCxnSpPr>
            <p:nvPr/>
          </p:nvCxnSpPr>
          <p:spPr>
            <a:xfrm flipV="1">
              <a:off x="4106852" y="4824702"/>
              <a:ext cx="1480134" cy="889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28" idx="0"/>
              <a:endCxn id="19" idx="2"/>
            </p:cNvCxnSpPr>
            <p:nvPr/>
          </p:nvCxnSpPr>
          <p:spPr>
            <a:xfrm flipV="1">
              <a:off x="4106852" y="3257695"/>
              <a:ext cx="1480135" cy="245653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4" name="Group 103"/>
          <p:cNvGrpSpPr/>
          <p:nvPr/>
        </p:nvGrpSpPr>
        <p:grpSpPr>
          <a:xfrm>
            <a:off x="3657260" y="5713632"/>
            <a:ext cx="1199035" cy="821491"/>
            <a:chOff x="3658213" y="5714227"/>
            <a:chExt cx="1199347" cy="821705"/>
          </a:xfrm>
        </p:grpSpPr>
        <p:pic>
          <p:nvPicPr>
            <p:cNvPr id="28" name="Picture 27"/>
            <p:cNvPicPr>
              <a:picLocks noChangeAspect="1"/>
            </p:cNvPicPr>
            <p:nvPr/>
          </p:nvPicPr>
          <p:blipFill>
            <a:blip r:embed="rId8">
              <a:biLevel thresh="50000"/>
            </a:blip>
            <a:stretch>
              <a:fillRect/>
            </a:stretch>
          </p:blipFill>
          <p:spPr>
            <a:xfrm>
              <a:off x="3799665" y="5714227"/>
              <a:ext cx="614373" cy="432336"/>
            </a:xfrm>
            <a:prstGeom prst="rect">
              <a:avLst/>
            </a:prstGeom>
          </p:spPr>
        </p:pic>
        <p:sp>
          <p:nvSpPr>
            <p:cNvPr id="56" name="TextBox 55"/>
            <p:cNvSpPr txBox="1"/>
            <p:nvPr/>
          </p:nvSpPr>
          <p:spPr>
            <a:xfrm>
              <a:off x="3658213" y="6166600"/>
              <a:ext cx="1199347" cy="369332"/>
            </a:xfrm>
            <a:prstGeom prst="rect">
              <a:avLst/>
            </a:prstGeom>
            <a:noFill/>
          </p:spPr>
          <p:txBody>
            <a:bodyPr wrap="square" rtlCol="0">
              <a:spAutoFit/>
            </a:bodyPr>
            <a:lstStyle/>
            <a:p>
              <a:pPr defTabSz="914126"/>
              <a:r>
                <a:rPr lang="en-US" altLang="zh-CN" sz="1799" kern="0" dirty="0">
                  <a:solidFill>
                    <a:schemeClr val="bg1"/>
                  </a:solidFill>
                </a:rPr>
                <a:t>CDN</a:t>
              </a:r>
              <a:endParaRPr lang="en-US" sz="1100" kern="0" dirty="0">
                <a:solidFill>
                  <a:schemeClr val="bg1"/>
                </a:solidFill>
              </a:endParaRPr>
            </a:p>
          </p:txBody>
        </p:sp>
      </p:grpSp>
      <p:cxnSp>
        <p:nvCxnSpPr>
          <p:cNvPr id="65" name="Straight Connector 64"/>
          <p:cNvCxnSpPr>
            <a:stCxn id="28" idx="0"/>
            <a:endCxn id="41" idx="2"/>
          </p:cNvCxnSpPr>
          <p:nvPr/>
        </p:nvCxnSpPr>
        <p:spPr>
          <a:xfrm flipH="1" flipV="1">
            <a:off x="2490168" y="4358957"/>
            <a:ext cx="1615614" cy="1354675"/>
          </a:xfrm>
          <a:prstGeom prst="line">
            <a:avLst/>
          </a:prstGeom>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6739003" y="2741132"/>
            <a:ext cx="1472240" cy="1094469"/>
            <a:chOff x="6740759" y="2740953"/>
            <a:chExt cx="1472623" cy="1094754"/>
          </a:xfrm>
        </p:grpSpPr>
        <p:pic>
          <p:nvPicPr>
            <p:cNvPr id="21" name="Picture 20"/>
            <p:cNvPicPr>
              <a:picLocks noChangeAspect="1"/>
            </p:cNvPicPr>
            <p:nvPr/>
          </p:nvPicPr>
          <p:blipFill>
            <a:blip r:embed="rId9">
              <a:biLevel thresh="50000"/>
            </a:blip>
            <a:stretch>
              <a:fillRect/>
            </a:stretch>
          </p:blipFill>
          <p:spPr>
            <a:xfrm>
              <a:off x="6831402" y="2740953"/>
              <a:ext cx="576373" cy="474843"/>
            </a:xfrm>
            <a:prstGeom prst="rect">
              <a:avLst/>
            </a:prstGeom>
          </p:spPr>
        </p:pic>
        <p:sp>
          <p:nvSpPr>
            <p:cNvPr id="68" name="TextBox 67"/>
            <p:cNvSpPr txBox="1"/>
            <p:nvPr/>
          </p:nvSpPr>
          <p:spPr>
            <a:xfrm>
              <a:off x="6740759" y="3189376"/>
              <a:ext cx="1472623" cy="646331"/>
            </a:xfrm>
            <a:prstGeom prst="rect">
              <a:avLst/>
            </a:prstGeom>
            <a:noFill/>
          </p:spPr>
          <p:txBody>
            <a:bodyPr wrap="square" rtlCol="0">
              <a:spAutoFit/>
            </a:bodyPr>
            <a:lstStyle/>
            <a:p>
              <a:pPr defTabSz="914126"/>
              <a:r>
                <a:rPr lang="en-US" altLang="zh-CN" sz="1799" kern="0" dirty="0">
                  <a:solidFill>
                    <a:schemeClr val="bg1"/>
                  </a:solidFill>
                </a:rPr>
                <a:t>Worker Role/VM</a:t>
              </a:r>
              <a:endParaRPr lang="en-US" sz="1100" kern="0" dirty="0">
                <a:solidFill>
                  <a:schemeClr val="bg1"/>
                </a:solidFill>
              </a:endParaRPr>
            </a:p>
          </p:txBody>
        </p:sp>
      </p:grpSp>
      <p:grpSp>
        <p:nvGrpSpPr>
          <p:cNvPr id="94" name="Group 93"/>
          <p:cNvGrpSpPr/>
          <p:nvPr/>
        </p:nvGrpSpPr>
        <p:grpSpPr>
          <a:xfrm>
            <a:off x="8214566" y="1949202"/>
            <a:ext cx="1805305" cy="1015307"/>
            <a:chOff x="8216706" y="1948816"/>
            <a:chExt cx="1805775" cy="1015571"/>
          </a:xfrm>
        </p:grpSpPr>
        <p:pic>
          <p:nvPicPr>
            <p:cNvPr id="24" name="Picture 23"/>
            <p:cNvPicPr>
              <a:picLocks noChangeAspect="1"/>
            </p:cNvPicPr>
            <p:nvPr/>
          </p:nvPicPr>
          <p:blipFill>
            <a:blip r:embed="rId10">
              <a:biLevel thresh="50000"/>
            </a:blip>
            <a:stretch>
              <a:fillRect/>
            </a:stretch>
          </p:blipFill>
          <p:spPr>
            <a:xfrm>
              <a:off x="8216706" y="2379722"/>
              <a:ext cx="553200" cy="584665"/>
            </a:xfrm>
            <a:prstGeom prst="rect">
              <a:avLst/>
            </a:prstGeom>
          </p:spPr>
        </p:pic>
        <p:sp>
          <p:nvSpPr>
            <p:cNvPr id="71" name="TextBox 70"/>
            <p:cNvSpPr txBox="1"/>
            <p:nvPr/>
          </p:nvSpPr>
          <p:spPr>
            <a:xfrm>
              <a:off x="8549858" y="1948816"/>
              <a:ext cx="1472623" cy="646331"/>
            </a:xfrm>
            <a:prstGeom prst="rect">
              <a:avLst/>
            </a:prstGeom>
            <a:noFill/>
          </p:spPr>
          <p:txBody>
            <a:bodyPr wrap="square" rtlCol="0">
              <a:spAutoFit/>
            </a:bodyPr>
            <a:lstStyle/>
            <a:p>
              <a:pPr defTabSz="914126"/>
              <a:r>
                <a:rPr lang="en-US" altLang="zh-CN" sz="1799" kern="0" dirty="0">
                  <a:solidFill>
                    <a:schemeClr val="bg1"/>
                  </a:solidFill>
                </a:rPr>
                <a:t>SQL Database</a:t>
              </a:r>
              <a:endParaRPr lang="en-US" sz="1100" kern="0" dirty="0">
                <a:solidFill>
                  <a:schemeClr val="bg1"/>
                </a:solidFill>
              </a:endParaRPr>
            </a:p>
          </p:txBody>
        </p:sp>
      </p:grpSp>
      <p:grpSp>
        <p:nvGrpSpPr>
          <p:cNvPr id="97" name="Group 96"/>
          <p:cNvGrpSpPr/>
          <p:nvPr/>
        </p:nvGrpSpPr>
        <p:grpSpPr>
          <a:xfrm>
            <a:off x="5866615" y="3960578"/>
            <a:ext cx="4026976" cy="1538140"/>
            <a:chOff x="5868143" y="3960716"/>
            <a:chExt cx="4028025" cy="1538541"/>
          </a:xfrm>
        </p:grpSpPr>
        <p:pic>
          <p:nvPicPr>
            <p:cNvPr id="22" name="Picture 21"/>
            <p:cNvPicPr>
              <a:picLocks noChangeAspect="1"/>
            </p:cNvPicPr>
            <p:nvPr/>
          </p:nvPicPr>
          <p:blipFill>
            <a:blip r:embed="rId9">
              <a:biLevel thresh="50000"/>
            </a:blip>
            <a:stretch>
              <a:fillRect/>
            </a:stretch>
          </p:blipFill>
          <p:spPr>
            <a:xfrm>
              <a:off x="6831402" y="4307960"/>
              <a:ext cx="576373" cy="474843"/>
            </a:xfrm>
            <a:prstGeom prst="rect">
              <a:avLst/>
            </a:prstGeom>
          </p:spPr>
        </p:pic>
        <p:pic>
          <p:nvPicPr>
            <p:cNvPr id="23" name="Picture 22"/>
            <p:cNvPicPr>
              <a:picLocks noChangeAspect="1"/>
            </p:cNvPicPr>
            <p:nvPr/>
          </p:nvPicPr>
          <p:blipFill>
            <a:blip r:embed="rId10">
              <a:biLevel thresh="50000"/>
            </a:blip>
            <a:stretch>
              <a:fillRect/>
            </a:stretch>
          </p:blipFill>
          <p:spPr>
            <a:xfrm>
              <a:off x="8333134" y="3960716"/>
              <a:ext cx="553200" cy="584665"/>
            </a:xfrm>
            <a:prstGeom prst="rect">
              <a:avLst/>
            </a:prstGeom>
          </p:spPr>
        </p:pic>
        <p:pic>
          <p:nvPicPr>
            <p:cNvPr id="26" name="Picture 25"/>
            <p:cNvPicPr>
              <a:picLocks noChangeAspect="1"/>
            </p:cNvPicPr>
            <p:nvPr/>
          </p:nvPicPr>
          <p:blipFill>
            <a:blip r:embed="rId3">
              <a:biLevel thresh="50000"/>
            </a:blip>
            <a:stretch>
              <a:fillRect/>
            </a:stretch>
          </p:blipFill>
          <p:spPr>
            <a:xfrm>
              <a:off x="8276582" y="4543685"/>
              <a:ext cx="666304" cy="562033"/>
            </a:xfrm>
            <a:prstGeom prst="rect">
              <a:avLst/>
            </a:prstGeom>
          </p:spPr>
        </p:pic>
        <p:cxnSp>
          <p:nvCxnSpPr>
            <p:cNvPr id="33" name="Straight Connector 32"/>
            <p:cNvCxnSpPr>
              <a:stCxn id="22" idx="3"/>
              <a:endCxn id="23" idx="1"/>
            </p:cNvCxnSpPr>
            <p:nvPr/>
          </p:nvCxnSpPr>
          <p:spPr>
            <a:xfrm flipV="1">
              <a:off x="7407775" y="4253049"/>
              <a:ext cx="925359" cy="292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2" idx="3"/>
              <a:endCxn id="26" idx="1"/>
            </p:cNvCxnSpPr>
            <p:nvPr/>
          </p:nvCxnSpPr>
          <p:spPr>
            <a:xfrm>
              <a:off x="7407775" y="4545382"/>
              <a:ext cx="868807" cy="279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0" idx="3"/>
              <a:endCxn id="22" idx="1"/>
            </p:cNvCxnSpPr>
            <p:nvPr/>
          </p:nvCxnSpPr>
          <p:spPr>
            <a:xfrm flipV="1">
              <a:off x="5868143" y="4545382"/>
              <a:ext cx="963259" cy="1"/>
            </a:xfrm>
            <a:prstGeom prst="line">
              <a:avLst/>
            </a:prstGeom>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759934" y="4746047"/>
              <a:ext cx="1472623" cy="646331"/>
            </a:xfrm>
            <a:prstGeom prst="rect">
              <a:avLst/>
            </a:prstGeom>
            <a:noFill/>
          </p:spPr>
          <p:txBody>
            <a:bodyPr wrap="square" rtlCol="0">
              <a:spAutoFit/>
            </a:bodyPr>
            <a:lstStyle/>
            <a:p>
              <a:pPr defTabSz="914126"/>
              <a:r>
                <a:rPr lang="en-US" altLang="zh-CN" sz="1799" kern="0" dirty="0">
                  <a:solidFill>
                    <a:schemeClr val="bg1"/>
                  </a:solidFill>
                </a:rPr>
                <a:t>Worker Role/VM</a:t>
              </a:r>
              <a:endParaRPr lang="en-US" sz="1100" kern="0" dirty="0">
                <a:solidFill>
                  <a:schemeClr val="bg1"/>
                </a:solidFill>
              </a:endParaRPr>
            </a:p>
          </p:txBody>
        </p:sp>
        <p:sp>
          <p:nvSpPr>
            <p:cNvPr id="72" name="TextBox 71"/>
            <p:cNvSpPr txBox="1"/>
            <p:nvPr/>
          </p:nvSpPr>
          <p:spPr>
            <a:xfrm>
              <a:off x="8284908" y="5129925"/>
              <a:ext cx="1611260" cy="369332"/>
            </a:xfrm>
            <a:prstGeom prst="rect">
              <a:avLst/>
            </a:prstGeom>
            <a:noFill/>
          </p:spPr>
          <p:txBody>
            <a:bodyPr wrap="square" rtlCol="0">
              <a:spAutoFit/>
            </a:bodyPr>
            <a:lstStyle/>
            <a:p>
              <a:pPr defTabSz="914126"/>
              <a:r>
                <a:rPr lang="en-US" altLang="zh-CN" sz="1799" kern="0" dirty="0">
                  <a:solidFill>
                    <a:schemeClr val="bg1"/>
                  </a:solidFill>
                </a:rPr>
                <a:t>NoSQL DB</a:t>
              </a:r>
              <a:endParaRPr lang="en-US" altLang="zh-CN" sz="1100" kern="0" dirty="0">
                <a:solidFill>
                  <a:schemeClr val="bg1"/>
                </a:solidFill>
              </a:endParaRPr>
            </a:p>
          </p:txBody>
        </p:sp>
      </p:grpSp>
      <p:sp>
        <p:nvSpPr>
          <p:cNvPr id="73" name="TextBox 72"/>
          <p:cNvSpPr txBox="1"/>
          <p:nvPr/>
        </p:nvSpPr>
        <p:spPr>
          <a:xfrm>
            <a:off x="9186900" y="3112396"/>
            <a:ext cx="1610840" cy="369236"/>
          </a:xfrm>
          <a:prstGeom prst="rect">
            <a:avLst/>
          </a:prstGeom>
          <a:noFill/>
        </p:spPr>
        <p:txBody>
          <a:bodyPr wrap="square" rtlCol="0">
            <a:spAutoFit/>
          </a:bodyPr>
          <a:lstStyle/>
          <a:p>
            <a:pPr defTabSz="914126"/>
            <a:r>
              <a:rPr lang="en-US" altLang="zh-CN" sz="1799" kern="0" dirty="0">
                <a:solidFill>
                  <a:schemeClr val="bg1"/>
                </a:solidFill>
              </a:rPr>
              <a:t>Data Sync</a:t>
            </a:r>
            <a:endParaRPr lang="en-US" altLang="zh-CN" sz="1100" kern="0" dirty="0">
              <a:solidFill>
                <a:schemeClr val="bg1"/>
              </a:solidFill>
            </a:endParaRPr>
          </a:p>
        </p:txBody>
      </p:sp>
      <p:grpSp>
        <p:nvGrpSpPr>
          <p:cNvPr id="102" name="Group 101"/>
          <p:cNvGrpSpPr/>
          <p:nvPr/>
        </p:nvGrpSpPr>
        <p:grpSpPr>
          <a:xfrm>
            <a:off x="10467909" y="4543395"/>
            <a:ext cx="1610840" cy="1219758"/>
            <a:chOff x="10470636" y="4543685"/>
            <a:chExt cx="1611260" cy="1220076"/>
          </a:xfrm>
        </p:grpSpPr>
        <p:pic>
          <p:nvPicPr>
            <p:cNvPr id="79" name="Picture 78"/>
            <p:cNvPicPr>
              <a:picLocks noChangeAspect="1"/>
            </p:cNvPicPr>
            <p:nvPr/>
          </p:nvPicPr>
          <p:blipFill>
            <a:blip r:embed="rId3">
              <a:biLevel thresh="50000"/>
            </a:blip>
            <a:stretch>
              <a:fillRect/>
            </a:stretch>
          </p:blipFill>
          <p:spPr>
            <a:xfrm>
              <a:off x="10970736" y="4543685"/>
              <a:ext cx="666304" cy="562033"/>
            </a:xfrm>
            <a:prstGeom prst="rect">
              <a:avLst/>
            </a:prstGeom>
          </p:spPr>
        </p:pic>
        <p:sp>
          <p:nvSpPr>
            <p:cNvPr id="74" name="TextBox 73"/>
            <p:cNvSpPr txBox="1"/>
            <p:nvPr/>
          </p:nvSpPr>
          <p:spPr>
            <a:xfrm>
              <a:off x="10470636" y="5117430"/>
              <a:ext cx="1611260" cy="646331"/>
            </a:xfrm>
            <a:prstGeom prst="rect">
              <a:avLst/>
            </a:prstGeom>
            <a:noFill/>
          </p:spPr>
          <p:txBody>
            <a:bodyPr wrap="square" rtlCol="0">
              <a:spAutoFit/>
            </a:bodyPr>
            <a:lstStyle/>
            <a:p>
              <a:pPr defTabSz="914126"/>
              <a:r>
                <a:rPr lang="en-US" altLang="zh-CN" sz="1799" kern="0" dirty="0">
                  <a:solidFill>
                    <a:schemeClr val="bg1"/>
                  </a:solidFill>
                </a:rPr>
                <a:t>Geo-redundancy</a:t>
              </a:r>
              <a:endParaRPr lang="en-US" altLang="zh-CN" sz="1100" kern="0" dirty="0">
                <a:solidFill>
                  <a:schemeClr val="bg1"/>
                </a:solidFill>
              </a:endParaRPr>
            </a:p>
          </p:txBody>
        </p:sp>
      </p:grpSp>
      <p:grpSp>
        <p:nvGrpSpPr>
          <p:cNvPr id="105" name="Group 104"/>
          <p:cNvGrpSpPr/>
          <p:nvPr/>
        </p:nvGrpSpPr>
        <p:grpSpPr>
          <a:xfrm>
            <a:off x="5960280" y="5667951"/>
            <a:ext cx="1610840" cy="909340"/>
            <a:chOff x="5961833" y="5668534"/>
            <a:chExt cx="1611260" cy="909577"/>
          </a:xfrm>
        </p:grpSpPr>
        <p:pic>
          <p:nvPicPr>
            <p:cNvPr id="29" name="Picture 28"/>
            <p:cNvPicPr>
              <a:picLocks noChangeAspect="1"/>
            </p:cNvPicPr>
            <p:nvPr/>
          </p:nvPicPr>
          <p:blipFill>
            <a:blip r:embed="rId11">
              <a:biLevel thresh="50000"/>
            </a:blip>
            <a:stretch>
              <a:fillRect/>
            </a:stretch>
          </p:blipFill>
          <p:spPr>
            <a:xfrm>
              <a:off x="6030073" y="5668534"/>
              <a:ext cx="499178" cy="546778"/>
            </a:xfrm>
            <a:prstGeom prst="rect">
              <a:avLst/>
            </a:prstGeom>
          </p:spPr>
        </p:pic>
        <p:sp>
          <p:nvSpPr>
            <p:cNvPr id="81" name="TextBox 80"/>
            <p:cNvSpPr txBox="1"/>
            <p:nvPr/>
          </p:nvSpPr>
          <p:spPr>
            <a:xfrm>
              <a:off x="5961833" y="6208779"/>
              <a:ext cx="1611260" cy="369332"/>
            </a:xfrm>
            <a:prstGeom prst="rect">
              <a:avLst/>
            </a:prstGeom>
            <a:noFill/>
          </p:spPr>
          <p:txBody>
            <a:bodyPr wrap="square" rtlCol="0">
              <a:spAutoFit/>
            </a:bodyPr>
            <a:lstStyle/>
            <a:p>
              <a:pPr defTabSz="914126"/>
              <a:r>
                <a:rPr lang="en-US" altLang="zh-CN" sz="1799" kern="0" dirty="0">
                  <a:solidFill>
                    <a:schemeClr val="bg1"/>
                  </a:solidFill>
                </a:rPr>
                <a:t>Cache</a:t>
              </a:r>
              <a:endParaRPr lang="en-US" altLang="zh-CN" sz="1100" kern="0" dirty="0">
                <a:solidFill>
                  <a:schemeClr val="bg1"/>
                </a:solidFill>
              </a:endParaRPr>
            </a:p>
          </p:txBody>
        </p:sp>
      </p:grpSp>
      <p:grpSp>
        <p:nvGrpSpPr>
          <p:cNvPr id="98" name="Group 97"/>
          <p:cNvGrpSpPr/>
          <p:nvPr/>
        </p:nvGrpSpPr>
        <p:grpSpPr>
          <a:xfrm>
            <a:off x="3534100" y="1100954"/>
            <a:ext cx="1610840" cy="891174"/>
            <a:chOff x="4783197" y="1023126"/>
            <a:chExt cx="1611260" cy="891406"/>
          </a:xfrm>
        </p:grpSpPr>
        <p:pic>
          <p:nvPicPr>
            <p:cNvPr id="27" name="Picture 26"/>
            <p:cNvPicPr>
              <a:picLocks noChangeAspect="1"/>
            </p:cNvPicPr>
            <p:nvPr/>
          </p:nvPicPr>
          <p:blipFill>
            <a:blip r:embed="rId12">
              <a:biLevel thresh="50000"/>
            </a:blip>
            <a:stretch>
              <a:fillRect/>
            </a:stretch>
          </p:blipFill>
          <p:spPr>
            <a:xfrm>
              <a:off x="5050034" y="1367754"/>
              <a:ext cx="550376" cy="546778"/>
            </a:xfrm>
            <a:prstGeom prst="rect">
              <a:avLst/>
            </a:prstGeom>
          </p:spPr>
        </p:pic>
        <p:sp>
          <p:nvSpPr>
            <p:cNvPr id="84" name="TextBox 83"/>
            <p:cNvSpPr txBox="1"/>
            <p:nvPr/>
          </p:nvSpPr>
          <p:spPr>
            <a:xfrm>
              <a:off x="4783197" y="1023126"/>
              <a:ext cx="1611260" cy="369332"/>
            </a:xfrm>
            <a:prstGeom prst="rect">
              <a:avLst/>
            </a:prstGeom>
            <a:noFill/>
          </p:spPr>
          <p:txBody>
            <a:bodyPr wrap="square" rtlCol="0">
              <a:spAutoFit/>
            </a:bodyPr>
            <a:lstStyle/>
            <a:p>
              <a:pPr defTabSz="914126"/>
              <a:r>
                <a:rPr lang="en-US" altLang="zh-CN" sz="1799" kern="0" dirty="0">
                  <a:solidFill>
                    <a:schemeClr val="bg1"/>
                  </a:solidFill>
                </a:rPr>
                <a:t>WAAD</a:t>
              </a:r>
              <a:endParaRPr lang="en-US" altLang="zh-CN" sz="1100" kern="0" dirty="0">
                <a:solidFill>
                  <a:schemeClr val="bg1"/>
                </a:solidFill>
              </a:endParaRPr>
            </a:p>
          </p:txBody>
        </p:sp>
      </p:grpSp>
      <p:grpSp>
        <p:nvGrpSpPr>
          <p:cNvPr id="100" name="Group 99"/>
          <p:cNvGrpSpPr/>
          <p:nvPr/>
        </p:nvGrpSpPr>
        <p:grpSpPr>
          <a:xfrm>
            <a:off x="7201276" y="1084641"/>
            <a:ext cx="1903857" cy="948422"/>
            <a:chOff x="7203152" y="1084030"/>
            <a:chExt cx="1904353" cy="948669"/>
          </a:xfrm>
        </p:grpSpPr>
        <p:pic>
          <p:nvPicPr>
            <p:cNvPr id="30" name="Picture 29"/>
            <p:cNvPicPr>
              <a:picLocks noChangeAspect="1"/>
            </p:cNvPicPr>
            <p:nvPr/>
          </p:nvPicPr>
          <p:blipFill>
            <a:blip r:embed="rId13">
              <a:biLevel thresh="50000"/>
            </a:blip>
            <a:stretch>
              <a:fillRect/>
            </a:stretch>
          </p:blipFill>
          <p:spPr>
            <a:xfrm>
              <a:off x="7203152" y="1460489"/>
              <a:ext cx="499178" cy="572210"/>
            </a:xfrm>
            <a:prstGeom prst="rect">
              <a:avLst/>
            </a:prstGeom>
          </p:spPr>
        </p:pic>
        <p:sp>
          <p:nvSpPr>
            <p:cNvPr id="85" name="TextBox 84"/>
            <p:cNvSpPr txBox="1"/>
            <p:nvPr/>
          </p:nvSpPr>
          <p:spPr>
            <a:xfrm>
              <a:off x="7496245" y="1084030"/>
              <a:ext cx="1611260" cy="369332"/>
            </a:xfrm>
            <a:prstGeom prst="rect">
              <a:avLst/>
            </a:prstGeom>
            <a:noFill/>
          </p:spPr>
          <p:txBody>
            <a:bodyPr wrap="square" rtlCol="0">
              <a:spAutoFit/>
            </a:bodyPr>
            <a:lstStyle/>
            <a:p>
              <a:pPr defTabSz="914126"/>
              <a:r>
                <a:rPr lang="en-US" altLang="zh-CN" sz="1799" kern="0" dirty="0">
                  <a:solidFill>
                    <a:schemeClr val="bg1"/>
                  </a:solidFill>
                </a:rPr>
                <a:t>Service Bus</a:t>
              </a:r>
              <a:endParaRPr lang="en-US" altLang="zh-CN" sz="1100" kern="0" dirty="0">
                <a:solidFill>
                  <a:schemeClr val="bg1"/>
                </a:solidFill>
              </a:endParaRPr>
            </a:p>
          </p:txBody>
        </p:sp>
      </p:grpSp>
      <p:cxnSp>
        <p:nvCxnSpPr>
          <p:cNvPr id="86" name="Straight Connector 85"/>
          <p:cNvCxnSpPr>
            <a:stCxn id="16" idx="3"/>
            <a:endCxn id="19" idx="1"/>
          </p:cNvCxnSpPr>
          <p:nvPr/>
        </p:nvCxnSpPr>
        <p:spPr>
          <a:xfrm flipV="1">
            <a:off x="2645603" y="2978494"/>
            <a:ext cx="2658844" cy="757182"/>
          </a:xfrm>
          <a:prstGeom prst="line">
            <a:avLst/>
          </a:prstGeom>
        </p:spPr>
        <p:style>
          <a:lnRef idx="1">
            <a:schemeClr val="accent1"/>
          </a:lnRef>
          <a:fillRef idx="0">
            <a:schemeClr val="accent1"/>
          </a:fillRef>
          <a:effectRef idx="0">
            <a:schemeClr val="accent1"/>
          </a:effectRef>
          <a:fontRef idx="minor">
            <a:schemeClr val="tx1"/>
          </a:fontRef>
        </p:style>
      </p:cxnSp>
      <p:grpSp>
        <p:nvGrpSpPr>
          <p:cNvPr id="109" name="Group 108"/>
          <p:cNvGrpSpPr/>
          <p:nvPr/>
        </p:nvGrpSpPr>
        <p:grpSpPr>
          <a:xfrm>
            <a:off x="10473865" y="1084641"/>
            <a:ext cx="1903857" cy="948422"/>
            <a:chOff x="7203152" y="1084030"/>
            <a:chExt cx="1904353" cy="948669"/>
          </a:xfrm>
        </p:grpSpPr>
        <p:pic>
          <p:nvPicPr>
            <p:cNvPr id="110" name="Picture 109"/>
            <p:cNvPicPr>
              <a:picLocks noChangeAspect="1"/>
            </p:cNvPicPr>
            <p:nvPr/>
          </p:nvPicPr>
          <p:blipFill>
            <a:blip r:embed="rId13">
              <a:biLevel thresh="50000"/>
            </a:blip>
            <a:stretch>
              <a:fillRect/>
            </a:stretch>
          </p:blipFill>
          <p:spPr>
            <a:xfrm>
              <a:off x="7203152" y="1460489"/>
              <a:ext cx="499178" cy="572210"/>
            </a:xfrm>
            <a:prstGeom prst="rect">
              <a:avLst/>
            </a:prstGeom>
          </p:spPr>
        </p:pic>
        <p:sp>
          <p:nvSpPr>
            <p:cNvPr id="111" name="TextBox 110"/>
            <p:cNvSpPr txBox="1"/>
            <p:nvPr/>
          </p:nvSpPr>
          <p:spPr>
            <a:xfrm>
              <a:off x="7496245" y="1084030"/>
              <a:ext cx="1611260" cy="369332"/>
            </a:xfrm>
            <a:prstGeom prst="rect">
              <a:avLst/>
            </a:prstGeom>
            <a:noFill/>
          </p:spPr>
          <p:txBody>
            <a:bodyPr wrap="square" rtlCol="0">
              <a:spAutoFit/>
            </a:bodyPr>
            <a:lstStyle/>
            <a:p>
              <a:pPr defTabSz="914126"/>
              <a:r>
                <a:rPr lang="en-US" altLang="zh-CN" sz="1799" kern="0" dirty="0">
                  <a:solidFill>
                    <a:schemeClr val="bg1"/>
                  </a:solidFill>
                </a:rPr>
                <a:t>Paired NS</a:t>
              </a:r>
              <a:endParaRPr lang="en-US" altLang="zh-CN" sz="1100" kern="0" dirty="0">
                <a:solidFill>
                  <a:schemeClr val="bg1"/>
                </a:solidFill>
              </a:endParaRPr>
            </a:p>
          </p:txBody>
        </p:sp>
      </p:grpSp>
      <p:cxnSp>
        <p:nvCxnSpPr>
          <p:cNvPr id="112" name="Straight Connector 111"/>
          <p:cNvCxnSpPr>
            <a:stCxn id="30" idx="3"/>
            <a:endCxn id="110" idx="1"/>
          </p:cNvCxnSpPr>
          <p:nvPr/>
        </p:nvCxnSpPr>
        <p:spPr>
          <a:xfrm>
            <a:off x="7700324" y="1747032"/>
            <a:ext cx="277354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29" idx="1"/>
            <a:endCxn id="41" idx="2"/>
          </p:cNvCxnSpPr>
          <p:nvPr/>
        </p:nvCxnSpPr>
        <p:spPr>
          <a:xfrm flipH="1" flipV="1">
            <a:off x="2490168" y="4358957"/>
            <a:ext cx="3538334" cy="1582312"/>
          </a:xfrm>
          <a:prstGeom prst="line">
            <a:avLst/>
          </a:prstGeom>
        </p:spPr>
        <p:style>
          <a:lnRef idx="1">
            <a:schemeClr val="accent1"/>
          </a:lnRef>
          <a:fillRef idx="0">
            <a:schemeClr val="accent1"/>
          </a:fillRef>
          <a:effectRef idx="0">
            <a:schemeClr val="accent1"/>
          </a:effectRef>
          <a:fontRef idx="minor">
            <a:schemeClr val="tx1"/>
          </a:fontRef>
        </p:style>
      </p:cxnSp>
      <p:grpSp>
        <p:nvGrpSpPr>
          <p:cNvPr id="122" name="Group 121"/>
          <p:cNvGrpSpPr/>
          <p:nvPr/>
        </p:nvGrpSpPr>
        <p:grpSpPr>
          <a:xfrm>
            <a:off x="5251212" y="2601970"/>
            <a:ext cx="198641" cy="214286"/>
            <a:chOff x="1888612" y="1625170"/>
            <a:chExt cx="279403" cy="324943"/>
          </a:xfrm>
        </p:grpSpPr>
        <p:sp>
          <p:nvSpPr>
            <p:cNvPr id="119" name="Chevron 118"/>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sp>
          <p:nvSpPr>
            <p:cNvPr id="120" name="Chevron 119"/>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sp>
          <p:nvSpPr>
            <p:cNvPr id="121" name="Chevron 120"/>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grpSp>
      <p:grpSp>
        <p:nvGrpSpPr>
          <p:cNvPr id="124" name="Group 123"/>
          <p:cNvGrpSpPr/>
          <p:nvPr/>
        </p:nvGrpSpPr>
        <p:grpSpPr>
          <a:xfrm>
            <a:off x="6744742" y="2625611"/>
            <a:ext cx="198641" cy="214286"/>
            <a:chOff x="1888612" y="1625170"/>
            <a:chExt cx="279403" cy="324943"/>
          </a:xfrm>
        </p:grpSpPr>
        <p:sp>
          <p:nvSpPr>
            <p:cNvPr id="125" name="Chevron 124"/>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sp>
          <p:nvSpPr>
            <p:cNvPr id="126" name="Chevron 125"/>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sp>
          <p:nvSpPr>
            <p:cNvPr id="127" name="Chevron 126"/>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grpSp>
      <p:grpSp>
        <p:nvGrpSpPr>
          <p:cNvPr id="128" name="Group 127"/>
          <p:cNvGrpSpPr/>
          <p:nvPr/>
        </p:nvGrpSpPr>
        <p:grpSpPr>
          <a:xfrm>
            <a:off x="5233300" y="4181365"/>
            <a:ext cx="198641" cy="214286"/>
            <a:chOff x="1888612" y="1625170"/>
            <a:chExt cx="279403" cy="324943"/>
          </a:xfrm>
        </p:grpSpPr>
        <p:sp>
          <p:nvSpPr>
            <p:cNvPr id="129" name="Chevron 128"/>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sp>
          <p:nvSpPr>
            <p:cNvPr id="130" name="Chevron 129"/>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sp>
          <p:nvSpPr>
            <p:cNvPr id="131" name="Chevron 130"/>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grpSp>
      <p:grpSp>
        <p:nvGrpSpPr>
          <p:cNvPr id="132" name="Group 131"/>
          <p:cNvGrpSpPr/>
          <p:nvPr/>
        </p:nvGrpSpPr>
        <p:grpSpPr>
          <a:xfrm>
            <a:off x="6726830" y="4205007"/>
            <a:ext cx="198641" cy="214286"/>
            <a:chOff x="1888612" y="1625170"/>
            <a:chExt cx="279403" cy="324943"/>
          </a:xfrm>
        </p:grpSpPr>
        <p:sp>
          <p:nvSpPr>
            <p:cNvPr id="133" name="Chevron 132"/>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sp>
          <p:nvSpPr>
            <p:cNvPr id="134" name="Chevron 133"/>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sp>
          <p:nvSpPr>
            <p:cNvPr id="135" name="Chevron 134"/>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grpSp>
      <p:grpSp>
        <p:nvGrpSpPr>
          <p:cNvPr id="136" name="Group 135"/>
          <p:cNvGrpSpPr/>
          <p:nvPr/>
        </p:nvGrpSpPr>
        <p:grpSpPr>
          <a:xfrm>
            <a:off x="8111922" y="2308044"/>
            <a:ext cx="198641" cy="214286"/>
            <a:chOff x="1888612" y="1625170"/>
            <a:chExt cx="279403" cy="324943"/>
          </a:xfrm>
        </p:grpSpPr>
        <p:sp>
          <p:nvSpPr>
            <p:cNvPr id="137" name="Chevron 136"/>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38" name="Chevron 137"/>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39" name="Chevron 138"/>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grpSp>
      <p:grpSp>
        <p:nvGrpSpPr>
          <p:cNvPr id="140" name="Group 139"/>
          <p:cNvGrpSpPr/>
          <p:nvPr/>
        </p:nvGrpSpPr>
        <p:grpSpPr>
          <a:xfrm>
            <a:off x="8110241" y="2879908"/>
            <a:ext cx="198641" cy="214286"/>
            <a:chOff x="1888612" y="1625170"/>
            <a:chExt cx="279403" cy="324943"/>
          </a:xfrm>
        </p:grpSpPr>
        <p:sp>
          <p:nvSpPr>
            <p:cNvPr id="141" name="Chevron 140"/>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42" name="Chevron 141"/>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43" name="Chevron 142"/>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grpSp>
      <p:grpSp>
        <p:nvGrpSpPr>
          <p:cNvPr id="144" name="Group 143"/>
          <p:cNvGrpSpPr/>
          <p:nvPr/>
        </p:nvGrpSpPr>
        <p:grpSpPr>
          <a:xfrm>
            <a:off x="7068655" y="1369397"/>
            <a:ext cx="198641" cy="214286"/>
            <a:chOff x="1888612" y="1625170"/>
            <a:chExt cx="279403" cy="324943"/>
          </a:xfrm>
        </p:grpSpPr>
        <p:sp>
          <p:nvSpPr>
            <p:cNvPr id="145" name="Chevron 144"/>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46" name="Chevron 145"/>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47" name="Chevron 146"/>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grpSp>
      <p:grpSp>
        <p:nvGrpSpPr>
          <p:cNvPr id="148" name="Group 147"/>
          <p:cNvGrpSpPr/>
          <p:nvPr/>
        </p:nvGrpSpPr>
        <p:grpSpPr>
          <a:xfrm>
            <a:off x="3755758" y="1478393"/>
            <a:ext cx="198641" cy="214286"/>
            <a:chOff x="1888612" y="1625170"/>
            <a:chExt cx="279403" cy="324943"/>
          </a:xfrm>
        </p:grpSpPr>
        <p:sp>
          <p:nvSpPr>
            <p:cNvPr id="149" name="Chevron 148"/>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50" name="Chevron 149"/>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51" name="Chevron 150"/>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grpSp>
      <p:grpSp>
        <p:nvGrpSpPr>
          <p:cNvPr id="152" name="Group 151"/>
          <p:cNvGrpSpPr/>
          <p:nvPr/>
        </p:nvGrpSpPr>
        <p:grpSpPr>
          <a:xfrm>
            <a:off x="8230413" y="3895775"/>
            <a:ext cx="198641" cy="214286"/>
            <a:chOff x="1888612" y="1625170"/>
            <a:chExt cx="279403" cy="324943"/>
          </a:xfrm>
        </p:grpSpPr>
        <p:sp>
          <p:nvSpPr>
            <p:cNvPr id="153" name="Chevron 152"/>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54" name="Chevron 153"/>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55" name="Chevron 154"/>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grpSp>
      <p:grpSp>
        <p:nvGrpSpPr>
          <p:cNvPr id="156" name="Group 155"/>
          <p:cNvGrpSpPr/>
          <p:nvPr/>
        </p:nvGrpSpPr>
        <p:grpSpPr>
          <a:xfrm>
            <a:off x="8188860" y="4477082"/>
            <a:ext cx="198641" cy="214286"/>
            <a:chOff x="1888612" y="1625170"/>
            <a:chExt cx="279403" cy="324943"/>
          </a:xfrm>
        </p:grpSpPr>
        <p:sp>
          <p:nvSpPr>
            <p:cNvPr id="157" name="Chevron 156"/>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58" name="Chevron 157"/>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59" name="Chevron 158"/>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grpSp>
      <p:sp>
        <p:nvSpPr>
          <p:cNvPr id="4" name="Title 3"/>
          <p:cNvSpPr>
            <a:spLocks noGrp="1"/>
          </p:cNvSpPr>
          <p:nvPr>
            <p:ph type="title" idx="4294967295"/>
          </p:nvPr>
        </p:nvSpPr>
        <p:spPr>
          <a:xfrm>
            <a:off x="-1" y="229434"/>
            <a:ext cx="11149284" cy="747518"/>
          </a:xfrm>
          <a:prstGeom prst="rect">
            <a:avLst/>
          </a:prstGeom>
        </p:spPr>
        <p:txBody>
          <a:bodyPr>
            <a:normAutofit fontScale="90000"/>
          </a:bodyPr>
          <a:lstStyle/>
          <a:p>
            <a:r>
              <a:rPr lang="en-US" dirty="0"/>
              <a:t>Sample architecture</a:t>
            </a:r>
          </a:p>
        </p:txBody>
      </p:sp>
    </p:spTree>
    <p:extLst>
      <p:ext uri="{BB962C8B-B14F-4D97-AF65-F5344CB8AC3E}">
        <p14:creationId xmlns:p14="http://schemas.microsoft.com/office/powerpoint/2010/main" val="41168960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wipe(down)">
                                      <p:cBhvr>
                                        <p:cTn id="12" dur="500"/>
                                        <p:tgtEl>
                                          <p:spTgt spid="8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91"/>
                                        </p:tgtEl>
                                        <p:attrNameLst>
                                          <p:attrName>style.visibility</p:attrName>
                                        </p:attrNameLst>
                                      </p:cBhvr>
                                      <p:to>
                                        <p:strVal val="visible"/>
                                      </p:to>
                                    </p:set>
                                    <p:animEffect transition="in" filter="fade">
                                      <p:cBhvr>
                                        <p:cTn id="16" dur="500"/>
                                        <p:tgtEl>
                                          <p:spTgt spid="9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left)">
                                      <p:cBhvr>
                                        <p:cTn id="21" dur="500"/>
                                        <p:tgtEl>
                                          <p:spTgt spid="35"/>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fade">
                                      <p:cBhvr>
                                        <p:cTn id="25" dur="500"/>
                                        <p:tgtEl>
                                          <p:spTgt spid="9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93"/>
                                        </p:tgtEl>
                                        <p:attrNameLst>
                                          <p:attrName>style.visibility</p:attrName>
                                        </p:attrNameLst>
                                      </p:cBhvr>
                                      <p:to>
                                        <p:strVal val="visible"/>
                                      </p:to>
                                    </p:set>
                                    <p:animEffect transition="in" filter="wipe(left)">
                                      <p:cBhvr>
                                        <p:cTn id="30" dur="500"/>
                                        <p:tgtEl>
                                          <p:spTgt spid="93"/>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par>
                                <p:cTn id="35" presetID="10"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8"/>
                                        </p:tgtEl>
                                        <p:attrNameLst>
                                          <p:attrName>style.visibility</p:attrName>
                                        </p:attrNameLst>
                                      </p:cBhvr>
                                      <p:to>
                                        <p:strVal val="visible"/>
                                      </p:to>
                                    </p:set>
                                    <p:animEffect transition="in" filter="fade">
                                      <p:cBhvr>
                                        <p:cTn id="42" dur="500"/>
                                        <p:tgtEl>
                                          <p:spTgt spid="98"/>
                                        </p:tgtEl>
                                      </p:cBhvr>
                                    </p:animEffect>
                                  </p:childTnLst>
                                </p:cTn>
                              </p:par>
                            </p:childTnLst>
                          </p:cTn>
                        </p:par>
                        <p:par>
                          <p:cTn id="43" fill="hold">
                            <p:stCondLst>
                              <p:cond delay="500"/>
                            </p:stCondLst>
                            <p:childTnLst>
                              <p:par>
                                <p:cTn id="44" presetID="22" presetClass="entr" presetSubtype="1" fill="hold" nodeType="afterEffect">
                                  <p:stCondLst>
                                    <p:cond delay="0"/>
                                  </p:stCondLst>
                                  <p:childTnLst>
                                    <p:set>
                                      <p:cBhvr>
                                        <p:cTn id="45" dur="1" fill="hold">
                                          <p:stCondLst>
                                            <p:cond delay="0"/>
                                          </p:stCondLst>
                                        </p:cTn>
                                        <p:tgtEl>
                                          <p:spTgt spid="99"/>
                                        </p:tgtEl>
                                        <p:attrNameLst>
                                          <p:attrName>style.visibility</p:attrName>
                                        </p:attrNameLst>
                                      </p:cBhvr>
                                      <p:to>
                                        <p:strVal val="visible"/>
                                      </p:to>
                                    </p:set>
                                    <p:animEffect transition="in" filter="wipe(up)">
                                      <p:cBhvr>
                                        <p:cTn id="46" dur="500"/>
                                        <p:tgtEl>
                                          <p:spTgt spid="9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0"/>
                                        </p:tgtEl>
                                        <p:attrNameLst>
                                          <p:attrName>style.visibility</p:attrName>
                                        </p:attrNameLst>
                                      </p:cBhvr>
                                      <p:to>
                                        <p:strVal val="visible"/>
                                      </p:to>
                                    </p:set>
                                    <p:animEffect transition="in" filter="fade">
                                      <p:cBhvr>
                                        <p:cTn id="51" dur="500"/>
                                        <p:tgtEl>
                                          <p:spTgt spid="100"/>
                                        </p:tgtEl>
                                      </p:cBhvr>
                                    </p:animEffect>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101"/>
                                        </p:tgtEl>
                                        <p:attrNameLst>
                                          <p:attrName>style.visibility</p:attrName>
                                        </p:attrNameLst>
                                      </p:cBhvr>
                                      <p:to>
                                        <p:strVal val="visible"/>
                                      </p:to>
                                    </p:set>
                                    <p:animEffect transition="in" filter="wipe(up)">
                                      <p:cBhvr>
                                        <p:cTn id="55" dur="500"/>
                                        <p:tgtEl>
                                          <p:spTgt spid="101"/>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136"/>
                                        </p:tgtEl>
                                        <p:attrNameLst>
                                          <p:attrName>style.visibility</p:attrName>
                                        </p:attrNameLst>
                                      </p:cBhvr>
                                      <p:to>
                                        <p:strVal val="visible"/>
                                      </p:to>
                                    </p:set>
                                    <p:animEffect transition="in" filter="fade">
                                      <p:cBhvr>
                                        <p:cTn id="60" dur="500"/>
                                        <p:tgtEl>
                                          <p:spTgt spid="136"/>
                                        </p:tgtEl>
                                      </p:cBhvr>
                                    </p:animEffect>
                                    <p:anim calcmode="lin" valueType="num">
                                      <p:cBhvr>
                                        <p:cTn id="61" dur="500" fill="hold"/>
                                        <p:tgtEl>
                                          <p:spTgt spid="136"/>
                                        </p:tgtEl>
                                        <p:attrNameLst>
                                          <p:attrName>ppt_x</p:attrName>
                                        </p:attrNameLst>
                                      </p:cBhvr>
                                      <p:tavLst>
                                        <p:tav tm="0">
                                          <p:val>
                                            <p:strVal val="#ppt_x"/>
                                          </p:val>
                                        </p:tav>
                                        <p:tav tm="100000">
                                          <p:val>
                                            <p:strVal val="#ppt_x"/>
                                          </p:val>
                                        </p:tav>
                                      </p:tavLst>
                                    </p:anim>
                                    <p:anim calcmode="lin" valueType="num">
                                      <p:cBhvr>
                                        <p:cTn id="62" dur="500" fill="hold"/>
                                        <p:tgtEl>
                                          <p:spTgt spid="136"/>
                                        </p:tgtEl>
                                        <p:attrNameLst>
                                          <p:attrName>ppt_y</p:attrName>
                                        </p:attrNameLst>
                                      </p:cBhvr>
                                      <p:tavLst>
                                        <p:tav tm="0">
                                          <p:val>
                                            <p:strVal val="#ppt_y+.1"/>
                                          </p:val>
                                        </p:tav>
                                        <p:tav tm="100000">
                                          <p:val>
                                            <p:strVal val="#ppt_y"/>
                                          </p:val>
                                        </p:tav>
                                      </p:tavLst>
                                    </p:anim>
                                  </p:childTnLst>
                                </p:cTn>
                              </p:par>
                            </p:childTnLst>
                          </p:cTn>
                        </p:par>
                        <p:par>
                          <p:cTn id="63" fill="hold">
                            <p:stCondLst>
                              <p:cond delay="500"/>
                            </p:stCondLst>
                            <p:childTnLst>
                              <p:par>
                                <p:cTn id="64" presetID="42" presetClass="entr" presetSubtype="0" fill="hold" nodeType="afterEffect">
                                  <p:stCondLst>
                                    <p:cond delay="0"/>
                                  </p:stCondLst>
                                  <p:childTnLst>
                                    <p:set>
                                      <p:cBhvr>
                                        <p:cTn id="65" dur="1" fill="hold">
                                          <p:stCondLst>
                                            <p:cond delay="0"/>
                                          </p:stCondLst>
                                        </p:cTn>
                                        <p:tgtEl>
                                          <p:spTgt spid="140"/>
                                        </p:tgtEl>
                                        <p:attrNameLst>
                                          <p:attrName>style.visibility</p:attrName>
                                        </p:attrNameLst>
                                      </p:cBhvr>
                                      <p:to>
                                        <p:strVal val="visible"/>
                                      </p:to>
                                    </p:set>
                                    <p:animEffect transition="in" filter="fade">
                                      <p:cBhvr>
                                        <p:cTn id="66" dur="500"/>
                                        <p:tgtEl>
                                          <p:spTgt spid="140"/>
                                        </p:tgtEl>
                                      </p:cBhvr>
                                    </p:animEffect>
                                    <p:anim calcmode="lin" valueType="num">
                                      <p:cBhvr>
                                        <p:cTn id="67" dur="500" fill="hold"/>
                                        <p:tgtEl>
                                          <p:spTgt spid="140"/>
                                        </p:tgtEl>
                                        <p:attrNameLst>
                                          <p:attrName>ppt_x</p:attrName>
                                        </p:attrNameLst>
                                      </p:cBhvr>
                                      <p:tavLst>
                                        <p:tav tm="0">
                                          <p:val>
                                            <p:strVal val="#ppt_x"/>
                                          </p:val>
                                        </p:tav>
                                        <p:tav tm="100000">
                                          <p:val>
                                            <p:strVal val="#ppt_x"/>
                                          </p:val>
                                        </p:tav>
                                      </p:tavLst>
                                    </p:anim>
                                    <p:anim calcmode="lin" valueType="num">
                                      <p:cBhvr>
                                        <p:cTn id="68" dur="500" fill="hold"/>
                                        <p:tgtEl>
                                          <p:spTgt spid="140"/>
                                        </p:tgtEl>
                                        <p:attrNameLst>
                                          <p:attrName>ppt_y</p:attrName>
                                        </p:attrNameLst>
                                      </p:cBhvr>
                                      <p:tavLst>
                                        <p:tav tm="0">
                                          <p:val>
                                            <p:strVal val="#ppt_y+.1"/>
                                          </p:val>
                                        </p:tav>
                                        <p:tav tm="100000">
                                          <p:val>
                                            <p:strVal val="#ppt_y"/>
                                          </p:val>
                                        </p:tav>
                                      </p:tavLst>
                                    </p:anim>
                                  </p:childTnLst>
                                </p:cTn>
                              </p:par>
                            </p:childTnLst>
                          </p:cTn>
                        </p:par>
                        <p:par>
                          <p:cTn id="69" fill="hold">
                            <p:stCondLst>
                              <p:cond delay="1000"/>
                            </p:stCondLst>
                            <p:childTnLst>
                              <p:par>
                                <p:cTn id="70" presetID="42" presetClass="entr" presetSubtype="0" fill="hold" nodeType="afterEffect">
                                  <p:stCondLst>
                                    <p:cond delay="0"/>
                                  </p:stCondLst>
                                  <p:childTnLst>
                                    <p:set>
                                      <p:cBhvr>
                                        <p:cTn id="71" dur="1" fill="hold">
                                          <p:stCondLst>
                                            <p:cond delay="0"/>
                                          </p:stCondLst>
                                        </p:cTn>
                                        <p:tgtEl>
                                          <p:spTgt spid="144"/>
                                        </p:tgtEl>
                                        <p:attrNameLst>
                                          <p:attrName>style.visibility</p:attrName>
                                        </p:attrNameLst>
                                      </p:cBhvr>
                                      <p:to>
                                        <p:strVal val="visible"/>
                                      </p:to>
                                    </p:set>
                                    <p:animEffect transition="in" filter="fade">
                                      <p:cBhvr>
                                        <p:cTn id="72" dur="500"/>
                                        <p:tgtEl>
                                          <p:spTgt spid="144"/>
                                        </p:tgtEl>
                                      </p:cBhvr>
                                    </p:animEffect>
                                    <p:anim calcmode="lin" valueType="num">
                                      <p:cBhvr>
                                        <p:cTn id="73" dur="500" fill="hold"/>
                                        <p:tgtEl>
                                          <p:spTgt spid="144"/>
                                        </p:tgtEl>
                                        <p:attrNameLst>
                                          <p:attrName>ppt_x</p:attrName>
                                        </p:attrNameLst>
                                      </p:cBhvr>
                                      <p:tavLst>
                                        <p:tav tm="0">
                                          <p:val>
                                            <p:strVal val="#ppt_x"/>
                                          </p:val>
                                        </p:tav>
                                        <p:tav tm="100000">
                                          <p:val>
                                            <p:strVal val="#ppt_x"/>
                                          </p:val>
                                        </p:tav>
                                      </p:tavLst>
                                    </p:anim>
                                    <p:anim calcmode="lin" valueType="num">
                                      <p:cBhvr>
                                        <p:cTn id="74" dur="500" fill="hold"/>
                                        <p:tgtEl>
                                          <p:spTgt spid="144"/>
                                        </p:tgtEl>
                                        <p:attrNameLst>
                                          <p:attrName>ppt_y</p:attrName>
                                        </p:attrNameLst>
                                      </p:cBhvr>
                                      <p:tavLst>
                                        <p:tav tm="0">
                                          <p:val>
                                            <p:strVal val="#ppt_y+.1"/>
                                          </p:val>
                                        </p:tav>
                                        <p:tav tm="100000">
                                          <p:val>
                                            <p:strVal val="#ppt_y"/>
                                          </p:val>
                                        </p:tav>
                                      </p:tavLst>
                                    </p:anim>
                                  </p:childTnLst>
                                </p:cTn>
                              </p:par>
                            </p:childTnLst>
                          </p:cTn>
                        </p:par>
                        <p:par>
                          <p:cTn id="75" fill="hold">
                            <p:stCondLst>
                              <p:cond delay="1500"/>
                            </p:stCondLst>
                            <p:childTnLst>
                              <p:par>
                                <p:cTn id="76" presetID="42" presetClass="entr" presetSubtype="0" fill="hold" nodeType="afterEffect">
                                  <p:stCondLst>
                                    <p:cond delay="0"/>
                                  </p:stCondLst>
                                  <p:childTnLst>
                                    <p:set>
                                      <p:cBhvr>
                                        <p:cTn id="77" dur="1" fill="hold">
                                          <p:stCondLst>
                                            <p:cond delay="0"/>
                                          </p:stCondLst>
                                        </p:cTn>
                                        <p:tgtEl>
                                          <p:spTgt spid="148"/>
                                        </p:tgtEl>
                                        <p:attrNameLst>
                                          <p:attrName>style.visibility</p:attrName>
                                        </p:attrNameLst>
                                      </p:cBhvr>
                                      <p:to>
                                        <p:strVal val="visible"/>
                                      </p:to>
                                    </p:set>
                                    <p:animEffect transition="in" filter="fade">
                                      <p:cBhvr>
                                        <p:cTn id="78" dur="500"/>
                                        <p:tgtEl>
                                          <p:spTgt spid="148"/>
                                        </p:tgtEl>
                                      </p:cBhvr>
                                    </p:animEffect>
                                    <p:anim calcmode="lin" valueType="num">
                                      <p:cBhvr>
                                        <p:cTn id="79" dur="500" fill="hold"/>
                                        <p:tgtEl>
                                          <p:spTgt spid="148"/>
                                        </p:tgtEl>
                                        <p:attrNameLst>
                                          <p:attrName>ppt_x</p:attrName>
                                        </p:attrNameLst>
                                      </p:cBhvr>
                                      <p:tavLst>
                                        <p:tav tm="0">
                                          <p:val>
                                            <p:strVal val="#ppt_x"/>
                                          </p:val>
                                        </p:tav>
                                        <p:tav tm="100000">
                                          <p:val>
                                            <p:strVal val="#ppt_x"/>
                                          </p:val>
                                        </p:tav>
                                      </p:tavLst>
                                    </p:anim>
                                    <p:anim calcmode="lin" valueType="num">
                                      <p:cBhvr>
                                        <p:cTn id="80" dur="500" fill="hold"/>
                                        <p:tgtEl>
                                          <p:spTgt spid="148"/>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122"/>
                                        </p:tgtEl>
                                        <p:attrNameLst>
                                          <p:attrName>style.visibility</p:attrName>
                                        </p:attrNameLst>
                                      </p:cBhvr>
                                      <p:to>
                                        <p:strVal val="visible"/>
                                      </p:to>
                                    </p:set>
                                    <p:animEffect transition="in" filter="fade">
                                      <p:cBhvr>
                                        <p:cTn id="85" dur="500"/>
                                        <p:tgtEl>
                                          <p:spTgt spid="122"/>
                                        </p:tgtEl>
                                      </p:cBhvr>
                                    </p:animEffect>
                                    <p:anim calcmode="lin" valueType="num">
                                      <p:cBhvr>
                                        <p:cTn id="86" dur="500" fill="hold"/>
                                        <p:tgtEl>
                                          <p:spTgt spid="122"/>
                                        </p:tgtEl>
                                        <p:attrNameLst>
                                          <p:attrName>ppt_x</p:attrName>
                                        </p:attrNameLst>
                                      </p:cBhvr>
                                      <p:tavLst>
                                        <p:tav tm="0">
                                          <p:val>
                                            <p:strVal val="#ppt_x"/>
                                          </p:val>
                                        </p:tav>
                                        <p:tav tm="100000">
                                          <p:val>
                                            <p:strVal val="#ppt_x"/>
                                          </p:val>
                                        </p:tav>
                                      </p:tavLst>
                                    </p:anim>
                                    <p:anim calcmode="lin" valueType="num">
                                      <p:cBhvr>
                                        <p:cTn id="87" dur="500" fill="hold"/>
                                        <p:tgtEl>
                                          <p:spTgt spid="122"/>
                                        </p:tgtEl>
                                        <p:attrNameLst>
                                          <p:attrName>ppt_y</p:attrName>
                                        </p:attrNameLst>
                                      </p:cBhvr>
                                      <p:tavLst>
                                        <p:tav tm="0">
                                          <p:val>
                                            <p:strVal val="#ppt_y+.1"/>
                                          </p:val>
                                        </p:tav>
                                        <p:tav tm="100000">
                                          <p:val>
                                            <p:strVal val="#ppt_y"/>
                                          </p:val>
                                        </p:tav>
                                      </p:tavLst>
                                    </p:anim>
                                  </p:childTnLst>
                                </p:cTn>
                              </p:par>
                            </p:childTnLst>
                          </p:cTn>
                        </p:par>
                        <p:par>
                          <p:cTn id="88" fill="hold">
                            <p:stCondLst>
                              <p:cond delay="500"/>
                            </p:stCondLst>
                            <p:childTnLst>
                              <p:par>
                                <p:cTn id="89" presetID="42" presetClass="entr" presetSubtype="0" fill="hold" nodeType="afterEffect">
                                  <p:stCondLst>
                                    <p:cond delay="0"/>
                                  </p:stCondLst>
                                  <p:childTnLst>
                                    <p:set>
                                      <p:cBhvr>
                                        <p:cTn id="90" dur="1" fill="hold">
                                          <p:stCondLst>
                                            <p:cond delay="0"/>
                                          </p:stCondLst>
                                        </p:cTn>
                                        <p:tgtEl>
                                          <p:spTgt spid="124"/>
                                        </p:tgtEl>
                                        <p:attrNameLst>
                                          <p:attrName>style.visibility</p:attrName>
                                        </p:attrNameLst>
                                      </p:cBhvr>
                                      <p:to>
                                        <p:strVal val="visible"/>
                                      </p:to>
                                    </p:set>
                                    <p:animEffect transition="in" filter="fade">
                                      <p:cBhvr>
                                        <p:cTn id="91" dur="500"/>
                                        <p:tgtEl>
                                          <p:spTgt spid="124"/>
                                        </p:tgtEl>
                                      </p:cBhvr>
                                    </p:animEffect>
                                    <p:anim calcmode="lin" valueType="num">
                                      <p:cBhvr>
                                        <p:cTn id="92" dur="500" fill="hold"/>
                                        <p:tgtEl>
                                          <p:spTgt spid="124"/>
                                        </p:tgtEl>
                                        <p:attrNameLst>
                                          <p:attrName>ppt_x</p:attrName>
                                        </p:attrNameLst>
                                      </p:cBhvr>
                                      <p:tavLst>
                                        <p:tav tm="0">
                                          <p:val>
                                            <p:strVal val="#ppt_x"/>
                                          </p:val>
                                        </p:tav>
                                        <p:tav tm="100000">
                                          <p:val>
                                            <p:strVal val="#ppt_x"/>
                                          </p:val>
                                        </p:tav>
                                      </p:tavLst>
                                    </p:anim>
                                    <p:anim calcmode="lin" valueType="num">
                                      <p:cBhvr>
                                        <p:cTn id="93" dur="500" fill="hold"/>
                                        <p:tgtEl>
                                          <p:spTgt spid="124"/>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107"/>
                                        </p:tgtEl>
                                        <p:attrNameLst>
                                          <p:attrName>style.visibility</p:attrName>
                                        </p:attrNameLst>
                                      </p:cBhvr>
                                      <p:to>
                                        <p:strVal val="visible"/>
                                      </p:to>
                                    </p:set>
                                    <p:anim calcmode="lin" valueType="num">
                                      <p:cBhvr>
                                        <p:cTn id="98" dur="500" fill="hold"/>
                                        <p:tgtEl>
                                          <p:spTgt spid="107"/>
                                        </p:tgtEl>
                                        <p:attrNameLst>
                                          <p:attrName>ppt_w</p:attrName>
                                        </p:attrNameLst>
                                      </p:cBhvr>
                                      <p:tavLst>
                                        <p:tav tm="0">
                                          <p:val>
                                            <p:fltVal val="0"/>
                                          </p:val>
                                        </p:tav>
                                        <p:tav tm="100000">
                                          <p:val>
                                            <p:strVal val="#ppt_w"/>
                                          </p:val>
                                        </p:tav>
                                      </p:tavLst>
                                    </p:anim>
                                    <p:anim calcmode="lin" valueType="num">
                                      <p:cBhvr>
                                        <p:cTn id="99" dur="500" fill="hold"/>
                                        <p:tgtEl>
                                          <p:spTgt spid="107"/>
                                        </p:tgtEl>
                                        <p:attrNameLst>
                                          <p:attrName>ppt_h</p:attrName>
                                        </p:attrNameLst>
                                      </p:cBhvr>
                                      <p:tavLst>
                                        <p:tav tm="0">
                                          <p:val>
                                            <p:fltVal val="0"/>
                                          </p:val>
                                        </p:tav>
                                        <p:tav tm="100000">
                                          <p:val>
                                            <p:strVal val="#ppt_h"/>
                                          </p:val>
                                        </p:tav>
                                      </p:tavLst>
                                    </p:anim>
                                    <p:animEffect transition="in" filter="fade">
                                      <p:cBhvr>
                                        <p:cTn id="100" dur="500"/>
                                        <p:tgtEl>
                                          <p:spTgt spid="107"/>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xit" presetSubtype="2" fill="hold" nodeType="clickEffect">
                                  <p:stCondLst>
                                    <p:cond delay="0"/>
                                  </p:stCondLst>
                                  <p:childTnLst>
                                    <p:animEffect transition="out" filter="wipe(right)">
                                      <p:cBhvr>
                                        <p:cTn id="104" dur="500"/>
                                        <p:tgtEl>
                                          <p:spTgt spid="86"/>
                                        </p:tgtEl>
                                      </p:cBhvr>
                                    </p:animEffect>
                                    <p:set>
                                      <p:cBhvr>
                                        <p:cTn id="105" dur="1" fill="hold">
                                          <p:stCondLst>
                                            <p:cond delay="499"/>
                                          </p:stCondLst>
                                        </p:cTn>
                                        <p:tgtEl>
                                          <p:spTgt spid="86"/>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39"/>
                                        </p:tgtEl>
                                        <p:attrNameLst>
                                          <p:attrName>style.visibility</p:attrName>
                                        </p:attrNameLst>
                                      </p:cBhvr>
                                      <p:to>
                                        <p:strVal val="visible"/>
                                      </p:to>
                                    </p:set>
                                    <p:animEffect transition="in" filter="wipe(left)">
                                      <p:cBhvr>
                                        <p:cTn id="110" dur="500"/>
                                        <p:tgtEl>
                                          <p:spTgt spid="39"/>
                                        </p:tgtEl>
                                      </p:cBhvr>
                                    </p:animEffect>
                                  </p:childTnLst>
                                </p:cTn>
                              </p:par>
                            </p:childTnLst>
                          </p:cTn>
                        </p:par>
                        <p:par>
                          <p:cTn id="111" fill="hold">
                            <p:stCondLst>
                              <p:cond delay="500"/>
                            </p:stCondLst>
                            <p:childTnLst>
                              <p:par>
                                <p:cTn id="112" presetID="10" presetClass="entr" presetSubtype="0" fill="hold" nodeType="afterEffect">
                                  <p:stCondLst>
                                    <p:cond delay="0"/>
                                  </p:stCondLst>
                                  <p:childTnLst>
                                    <p:set>
                                      <p:cBhvr>
                                        <p:cTn id="113" dur="1" fill="hold">
                                          <p:stCondLst>
                                            <p:cond delay="0"/>
                                          </p:stCondLst>
                                        </p:cTn>
                                        <p:tgtEl>
                                          <p:spTgt spid="95"/>
                                        </p:tgtEl>
                                        <p:attrNameLst>
                                          <p:attrName>style.visibility</p:attrName>
                                        </p:attrNameLst>
                                      </p:cBhvr>
                                      <p:to>
                                        <p:strVal val="visible"/>
                                      </p:to>
                                    </p:set>
                                    <p:animEffect transition="in" filter="fade">
                                      <p:cBhvr>
                                        <p:cTn id="114" dur="500"/>
                                        <p:tgtEl>
                                          <p:spTgt spid="95"/>
                                        </p:tgtEl>
                                      </p:cBhvr>
                                    </p:animEffect>
                                  </p:childTnLst>
                                </p:cTn>
                              </p:par>
                            </p:childTnLst>
                          </p:cTn>
                        </p:par>
                        <p:par>
                          <p:cTn id="115" fill="hold">
                            <p:stCondLst>
                              <p:cond delay="1000"/>
                            </p:stCondLst>
                            <p:childTnLst>
                              <p:par>
                                <p:cTn id="116" presetID="22" presetClass="entr" presetSubtype="4" fill="hold" nodeType="afterEffect">
                                  <p:stCondLst>
                                    <p:cond delay="0"/>
                                  </p:stCondLst>
                                  <p:childTnLst>
                                    <p:set>
                                      <p:cBhvr>
                                        <p:cTn id="117" dur="1" fill="hold">
                                          <p:stCondLst>
                                            <p:cond delay="0"/>
                                          </p:stCondLst>
                                        </p:cTn>
                                        <p:tgtEl>
                                          <p:spTgt spid="38"/>
                                        </p:tgtEl>
                                        <p:attrNameLst>
                                          <p:attrName>style.visibility</p:attrName>
                                        </p:attrNameLst>
                                      </p:cBhvr>
                                      <p:to>
                                        <p:strVal val="visible"/>
                                      </p:to>
                                    </p:set>
                                    <p:animEffect transition="in" filter="wipe(down)">
                                      <p:cBhvr>
                                        <p:cTn id="118" dur="500"/>
                                        <p:tgtEl>
                                          <p:spTgt spid="38"/>
                                        </p:tgtEl>
                                      </p:cBhvr>
                                    </p:animEffect>
                                  </p:childTnLst>
                                </p:cTn>
                              </p:par>
                              <p:par>
                                <p:cTn id="119" presetID="22" presetClass="entr" presetSubtype="8" fill="hold" nodeType="withEffect">
                                  <p:stCondLst>
                                    <p:cond delay="0"/>
                                  </p:stCondLst>
                                  <p:childTnLst>
                                    <p:set>
                                      <p:cBhvr>
                                        <p:cTn id="120" dur="1" fill="hold">
                                          <p:stCondLst>
                                            <p:cond delay="0"/>
                                          </p:stCondLst>
                                        </p:cTn>
                                        <p:tgtEl>
                                          <p:spTgt spid="37"/>
                                        </p:tgtEl>
                                        <p:attrNameLst>
                                          <p:attrName>style.visibility</p:attrName>
                                        </p:attrNameLst>
                                      </p:cBhvr>
                                      <p:to>
                                        <p:strVal val="visible"/>
                                      </p:to>
                                    </p:set>
                                    <p:animEffect transition="in" filter="wipe(left)">
                                      <p:cBhvr>
                                        <p:cTn id="121" dur="500"/>
                                        <p:tgtEl>
                                          <p:spTgt spid="37"/>
                                        </p:tgtEl>
                                      </p:cBhvr>
                                    </p:animEffect>
                                  </p:childTnLst>
                                </p:cTn>
                              </p:par>
                            </p:childTnLst>
                          </p:cTn>
                        </p:par>
                        <p:par>
                          <p:cTn id="122" fill="hold">
                            <p:stCondLst>
                              <p:cond delay="2000"/>
                            </p:stCondLst>
                            <p:childTnLst>
                              <p:par>
                                <p:cTn id="123" presetID="10" presetClass="entr" presetSubtype="0" fill="hold" nodeType="afterEffect">
                                  <p:stCondLst>
                                    <p:cond delay="0"/>
                                  </p:stCondLst>
                                  <p:childTnLst>
                                    <p:set>
                                      <p:cBhvr>
                                        <p:cTn id="124" dur="1" fill="hold">
                                          <p:stCondLst>
                                            <p:cond delay="0"/>
                                          </p:stCondLst>
                                        </p:cTn>
                                        <p:tgtEl>
                                          <p:spTgt spid="96"/>
                                        </p:tgtEl>
                                        <p:attrNameLst>
                                          <p:attrName>style.visibility</p:attrName>
                                        </p:attrNameLst>
                                      </p:cBhvr>
                                      <p:to>
                                        <p:strVal val="visible"/>
                                      </p:to>
                                    </p:set>
                                    <p:animEffect transition="in" filter="fade">
                                      <p:cBhvr>
                                        <p:cTn id="125" dur="500"/>
                                        <p:tgtEl>
                                          <p:spTgt spid="96"/>
                                        </p:tgtEl>
                                      </p:cBhvr>
                                    </p:animEffect>
                                  </p:childTnLst>
                                </p:cTn>
                              </p:par>
                            </p:childTnLst>
                          </p:cTn>
                        </p:par>
                        <p:par>
                          <p:cTn id="126" fill="hold">
                            <p:stCondLst>
                              <p:cond delay="2500"/>
                            </p:stCondLst>
                            <p:childTnLst>
                              <p:par>
                                <p:cTn id="127" presetID="22" presetClass="entr" presetSubtype="8" fill="hold" nodeType="afterEffect">
                                  <p:stCondLst>
                                    <p:cond delay="0"/>
                                  </p:stCondLst>
                                  <p:childTnLst>
                                    <p:set>
                                      <p:cBhvr>
                                        <p:cTn id="128" dur="1" fill="hold">
                                          <p:stCondLst>
                                            <p:cond delay="0"/>
                                          </p:stCondLst>
                                        </p:cTn>
                                        <p:tgtEl>
                                          <p:spTgt spid="97"/>
                                        </p:tgtEl>
                                        <p:attrNameLst>
                                          <p:attrName>style.visibility</p:attrName>
                                        </p:attrNameLst>
                                      </p:cBhvr>
                                      <p:to>
                                        <p:strVal val="visible"/>
                                      </p:to>
                                    </p:set>
                                    <p:animEffect transition="in" filter="wipe(left)">
                                      <p:cBhvr>
                                        <p:cTn id="129" dur="500"/>
                                        <p:tgtEl>
                                          <p:spTgt spid="97"/>
                                        </p:tgtEl>
                                      </p:cBhvr>
                                    </p:animEffect>
                                  </p:childTnLst>
                                </p:cTn>
                              </p:par>
                            </p:childTnLst>
                          </p:cTn>
                        </p:par>
                        <p:par>
                          <p:cTn id="130" fill="hold">
                            <p:stCondLst>
                              <p:cond delay="3000"/>
                            </p:stCondLst>
                            <p:childTnLst>
                              <p:par>
                                <p:cTn id="131" presetID="42" presetClass="entr" presetSubtype="0" fill="hold" nodeType="afterEffect">
                                  <p:stCondLst>
                                    <p:cond delay="0"/>
                                  </p:stCondLst>
                                  <p:childTnLst>
                                    <p:set>
                                      <p:cBhvr>
                                        <p:cTn id="132" dur="1" fill="hold">
                                          <p:stCondLst>
                                            <p:cond delay="0"/>
                                          </p:stCondLst>
                                        </p:cTn>
                                        <p:tgtEl>
                                          <p:spTgt spid="128"/>
                                        </p:tgtEl>
                                        <p:attrNameLst>
                                          <p:attrName>style.visibility</p:attrName>
                                        </p:attrNameLst>
                                      </p:cBhvr>
                                      <p:to>
                                        <p:strVal val="visible"/>
                                      </p:to>
                                    </p:set>
                                    <p:animEffect transition="in" filter="fade">
                                      <p:cBhvr>
                                        <p:cTn id="133" dur="500"/>
                                        <p:tgtEl>
                                          <p:spTgt spid="128"/>
                                        </p:tgtEl>
                                      </p:cBhvr>
                                    </p:animEffect>
                                    <p:anim calcmode="lin" valueType="num">
                                      <p:cBhvr>
                                        <p:cTn id="134" dur="500" fill="hold"/>
                                        <p:tgtEl>
                                          <p:spTgt spid="128"/>
                                        </p:tgtEl>
                                        <p:attrNameLst>
                                          <p:attrName>ppt_x</p:attrName>
                                        </p:attrNameLst>
                                      </p:cBhvr>
                                      <p:tavLst>
                                        <p:tav tm="0">
                                          <p:val>
                                            <p:strVal val="#ppt_x"/>
                                          </p:val>
                                        </p:tav>
                                        <p:tav tm="100000">
                                          <p:val>
                                            <p:strVal val="#ppt_x"/>
                                          </p:val>
                                        </p:tav>
                                      </p:tavLst>
                                    </p:anim>
                                    <p:anim calcmode="lin" valueType="num">
                                      <p:cBhvr>
                                        <p:cTn id="135" dur="500" fill="hold"/>
                                        <p:tgtEl>
                                          <p:spTgt spid="128"/>
                                        </p:tgtEl>
                                        <p:attrNameLst>
                                          <p:attrName>ppt_y</p:attrName>
                                        </p:attrNameLst>
                                      </p:cBhvr>
                                      <p:tavLst>
                                        <p:tav tm="0">
                                          <p:val>
                                            <p:strVal val="#ppt_y+.1"/>
                                          </p:val>
                                        </p:tav>
                                        <p:tav tm="100000">
                                          <p:val>
                                            <p:strVal val="#ppt_y"/>
                                          </p:val>
                                        </p:tav>
                                      </p:tavLst>
                                    </p:anim>
                                  </p:childTnLst>
                                </p:cTn>
                              </p:par>
                            </p:childTnLst>
                          </p:cTn>
                        </p:par>
                        <p:par>
                          <p:cTn id="136" fill="hold">
                            <p:stCondLst>
                              <p:cond delay="3500"/>
                            </p:stCondLst>
                            <p:childTnLst>
                              <p:par>
                                <p:cTn id="137" presetID="42" presetClass="entr" presetSubtype="0" fill="hold" nodeType="afterEffect">
                                  <p:stCondLst>
                                    <p:cond delay="0"/>
                                  </p:stCondLst>
                                  <p:childTnLst>
                                    <p:set>
                                      <p:cBhvr>
                                        <p:cTn id="138" dur="1" fill="hold">
                                          <p:stCondLst>
                                            <p:cond delay="0"/>
                                          </p:stCondLst>
                                        </p:cTn>
                                        <p:tgtEl>
                                          <p:spTgt spid="132"/>
                                        </p:tgtEl>
                                        <p:attrNameLst>
                                          <p:attrName>style.visibility</p:attrName>
                                        </p:attrNameLst>
                                      </p:cBhvr>
                                      <p:to>
                                        <p:strVal val="visible"/>
                                      </p:to>
                                    </p:set>
                                    <p:animEffect transition="in" filter="fade">
                                      <p:cBhvr>
                                        <p:cTn id="139" dur="500"/>
                                        <p:tgtEl>
                                          <p:spTgt spid="132"/>
                                        </p:tgtEl>
                                      </p:cBhvr>
                                    </p:animEffect>
                                    <p:anim calcmode="lin" valueType="num">
                                      <p:cBhvr>
                                        <p:cTn id="140" dur="500" fill="hold"/>
                                        <p:tgtEl>
                                          <p:spTgt spid="132"/>
                                        </p:tgtEl>
                                        <p:attrNameLst>
                                          <p:attrName>ppt_x</p:attrName>
                                        </p:attrNameLst>
                                      </p:cBhvr>
                                      <p:tavLst>
                                        <p:tav tm="0">
                                          <p:val>
                                            <p:strVal val="#ppt_x"/>
                                          </p:val>
                                        </p:tav>
                                        <p:tav tm="100000">
                                          <p:val>
                                            <p:strVal val="#ppt_x"/>
                                          </p:val>
                                        </p:tav>
                                      </p:tavLst>
                                    </p:anim>
                                    <p:anim calcmode="lin" valueType="num">
                                      <p:cBhvr>
                                        <p:cTn id="141" dur="500" fill="hold"/>
                                        <p:tgtEl>
                                          <p:spTgt spid="132"/>
                                        </p:tgtEl>
                                        <p:attrNameLst>
                                          <p:attrName>ppt_y</p:attrName>
                                        </p:attrNameLst>
                                      </p:cBhvr>
                                      <p:tavLst>
                                        <p:tav tm="0">
                                          <p:val>
                                            <p:strVal val="#ppt_y+.1"/>
                                          </p:val>
                                        </p:tav>
                                        <p:tav tm="100000">
                                          <p:val>
                                            <p:strVal val="#ppt_y"/>
                                          </p:val>
                                        </p:tav>
                                      </p:tavLst>
                                    </p:anim>
                                  </p:childTnLst>
                                </p:cTn>
                              </p:par>
                            </p:childTnLst>
                          </p:cTn>
                        </p:par>
                        <p:par>
                          <p:cTn id="142" fill="hold">
                            <p:stCondLst>
                              <p:cond delay="4000"/>
                            </p:stCondLst>
                            <p:childTnLst>
                              <p:par>
                                <p:cTn id="143" presetID="42" presetClass="entr" presetSubtype="0" fill="hold" nodeType="afterEffect">
                                  <p:stCondLst>
                                    <p:cond delay="0"/>
                                  </p:stCondLst>
                                  <p:childTnLst>
                                    <p:set>
                                      <p:cBhvr>
                                        <p:cTn id="144" dur="1" fill="hold">
                                          <p:stCondLst>
                                            <p:cond delay="0"/>
                                          </p:stCondLst>
                                        </p:cTn>
                                        <p:tgtEl>
                                          <p:spTgt spid="152"/>
                                        </p:tgtEl>
                                        <p:attrNameLst>
                                          <p:attrName>style.visibility</p:attrName>
                                        </p:attrNameLst>
                                      </p:cBhvr>
                                      <p:to>
                                        <p:strVal val="visible"/>
                                      </p:to>
                                    </p:set>
                                    <p:animEffect transition="in" filter="fade">
                                      <p:cBhvr>
                                        <p:cTn id="145" dur="500"/>
                                        <p:tgtEl>
                                          <p:spTgt spid="152"/>
                                        </p:tgtEl>
                                      </p:cBhvr>
                                    </p:animEffect>
                                    <p:anim calcmode="lin" valueType="num">
                                      <p:cBhvr>
                                        <p:cTn id="146" dur="500" fill="hold"/>
                                        <p:tgtEl>
                                          <p:spTgt spid="152"/>
                                        </p:tgtEl>
                                        <p:attrNameLst>
                                          <p:attrName>ppt_x</p:attrName>
                                        </p:attrNameLst>
                                      </p:cBhvr>
                                      <p:tavLst>
                                        <p:tav tm="0">
                                          <p:val>
                                            <p:strVal val="#ppt_x"/>
                                          </p:val>
                                        </p:tav>
                                        <p:tav tm="100000">
                                          <p:val>
                                            <p:strVal val="#ppt_x"/>
                                          </p:val>
                                        </p:tav>
                                      </p:tavLst>
                                    </p:anim>
                                    <p:anim calcmode="lin" valueType="num">
                                      <p:cBhvr>
                                        <p:cTn id="147" dur="500" fill="hold"/>
                                        <p:tgtEl>
                                          <p:spTgt spid="152"/>
                                        </p:tgtEl>
                                        <p:attrNameLst>
                                          <p:attrName>ppt_y</p:attrName>
                                        </p:attrNameLst>
                                      </p:cBhvr>
                                      <p:tavLst>
                                        <p:tav tm="0">
                                          <p:val>
                                            <p:strVal val="#ppt_y+.1"/>
                                          </p:val>
                                        </p:tav>
                                        <p:tav tm="100000">
                                          <p:val>
                                            <p:strVal val="#ppt_y"/>
                                          </p:val>
                                        </p:tav>
                                      </p:tavLst>
                                    </p:anim>
                                  </p:childTnLst>
                                </p:cTn>
                              </p:par>
                            </p:childTnLst>
                          </p:cTn>
                        </p:par>
                        <p:par>
                          <p:cTn id="148" fill="hold">
                            <p:stCondLst>
                              <p:cond delay="4500"/>
                            </p:stCondLst>
                            <p:childTnLst>
                              <p:par>
                                <p:cTn id="149" presetID="42" presetClass="entr" presetSubtype="0" fill="hold" nodeType="afterEffect">
                                  <p:stCondLst>
                                    <p:cond delay="0"/>
                                  </p:stCondLst>
                                  <p:childTnLst>
                                    <p:set>
                                      <p:cBhvr>
                                        <p:cTn id="150" dur="1" fill="hold">
                                          <p:stCondLst>
                                            <p:cond delay="0"/>
                                          </p:stCondLst>
                                        </p:cTn>
                                        <p:tgtEl>
                                          <p:spTgt spid="156"/>
                                        </p:tgtEl>
                                        <p:attrNameLst>
                                          <p:attrName>style.visibility</p:attrName>
                                        </p:attrNameLst>
                                      </p:cBhvr>
                                      <p:to>
                                        <p:strVal val="visible"/>
                                      </p:to>
                                    </p:set>
                                    <p:animEffect transition="in" filter="fade">
                                      <p:cBhvr>
                                        <p:cTn id="151" dur="500"/>
                                        <p:tgtEl>
                                          <p:spTgt spid="156"/>
                                        </p:tgtEl>
                                      </p:cBhvr>
                                    </p:animEffect>
                                    <p:anim calcmode="lin" valueType="num">
                                      <p:cBhvr>
                                        <p:cTn id="152" dur="500" fill="hold"/>
                                        <p:tgtEl>
                                          <p:spTgt spid="156"/>
                                        </p:tgtEl>
                                        <p:attrNameLst>
                                          <p:attrName>ppt_x</p:attrName>
                                        </p:attrNameLst>
                                      </p:cBhvr>
                                      <p:tavLst>
                                        <p:tav tm="0">
                                          <p:val>
                                            <p:strVal val="#ppt_x"/>
                                          </p:val>
                                        </p:tav>
                                        <p:tav tm="100000">
                                          <p:val>
                                            <p:strVal val="#ppt_x"/>
                                          </p:val>
                                        </p:tav>
                                      </p:tavLst>
                                    </p:anim>
                                    <p:anim calcmode="lin" valueType="num">
                                      <p:cBhvr>
                                        <p:cTn id="153" dur="500" fill="hold"/>
                                        <p:tgtEl>
                                          <p:spTgt spid="156"/>
                                        </p:tgtEl>
                                        <p:attrNameLst>
                                          <p:attrName>ppt_y</p:attrName>
                                        </p:attrNameLst>
                                      </p:cBhvr>
                                      <p:tavLst>
                                        <p:tav tm="0">
                                          <p:val>
                                            <p:strVal val="#ppt_y+.1"/>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grpId="0" nodeType="clickEffect">
                                  <p:stCondLst>
                                    <p:cond delay="0"/>
                                  </p:stCondLst>
                                  <p:childTnLst>
                                    <p:set>
                                      <p:cBhvr>
                                        <p:cTn id="157" dur="1" fill="hold">
                                          <p:stCondLst>
                                            <p:cond delay="0"/>
                                          </p:stCondLst>
                                        </p:cTn>
                                        <p:tgtEl>
                                          <p:spTgt spid="73"/>
                                        </p:tgtEl>
                                        <p:attrNameLst>
                                          <p:attrName>style.visibility</p:attrName>
                                        </p:attrNameLst>
                                      </p:cBhvr>
                                      <p:to>
                                        <p:strVal val="visible"/>
                                      </p:to>
                                    </p:set>
                                    <p:animEffect transition="in" filter="fade">
                                      <p:cBhvr>
                                        <p:cTn id="158" dur="500"/>
                                        <p:tgtEl>
                                          <p:spTgt spid="73"/>
                                        </p:tgtEl>
                                      </p:cBhvr>
                                    </p:animEffect>
                                  </p:childTnLst>
                                </p:cTn>
                              </p:par>
                            </p:childTnLst>
                          </p:cTn>
                        </p:par>
                        <p:par>
                          <p:cTn id="159" fill="hold">
                            <p:stCondLst>
                              <p:cond delay="500"/>
                            </p:stCondLst>
                            <p:childTnLst>
                              <p:par>
                                <p:cTn id="160" presetID="16" presetClass="entr" presetSubtype="42" fill="hold" nodeType="afterEffect">
                                  <p:stCondLst>
                                    <p:cond delay="0"/>
                                  </p:stCondLst>
                                  <p:childTnLst>
                                    <p:set>
                                      <p:cBhvr>
                                        <p:cTn id="161" dur="1" fill="hold">
                                          <p:stCondLst>
                                            <p:cond delay="0"/>
                                          </p:stCondLst>
                                        </p:cTn>
                                        <p:tgtEl>
                                          <p:spTgt spid="78"/>
                                        </p:tgtEl>
                                        <p:attrNameLst>
                                          <p:attrName>style.visibility</p:attrName>
                                        </p:attrNameLst>
                                      </p:cBhvr>
                                      <p:to>
                                        <p:strVal val="visible"/>
                                      </p:to>
                                    </p:set>
                                    <p:animEffect transition="in" filter="barn(outHorizontal)">
                                      <p:cBhvr>
                                        <p:cTn id="162" dur="500"/>
                                        <p:tgtEl>
                                          <p:spTgt spid="78"/>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8" fill="hold" nodeType="clickEffect">
                                  <p:stCondLst>
                                    <p:cond delay="0"/>
                                  </p:stCondLst>
                                  <p:childTnLst>
                                    <p:set>
                                      <p:cBhvr>
                                        <p:cTn id="166" dur="1" fill="hold">
                                          <p:stCondLst>
                                            <p:cond delay="0"/>
                                          </p:stCondLst>
                                        </p:cTn>
                                        <p:tgtEl>
                                          <p:spTgt spid="80"/>
                                        </p:tgtEl>
                                        <p:attrNameLst>
                                          <p:attrName>style.visibility</p:attrName>
                                        </p:attrNameLst>
                                      </p:cBhvr>
                                      <p:to>
                                        <p:strVal val="visible"/>
                                      </p:to>
                                    </p:set>
                                    <p:animEffect transition="in" filter="wipe(left)">
                                      <p:cBhvr>
                                        <p:cTn id="167" dur="500"/>
                                        <p:tgtEl>
                                          <p:spTgt spid="80"/>
                                        </p:tgtEl>
                                      </p:cBhvr>
                                    </p:animEffect>
                                  </p:childTnLst>
                                </p:cTn>
                              </p:par>
                            </p:childTnLst>
                          </p:cTn>
                        </p:par>
                        <p:par>
                          <p:cTn id="168" fill="hold">
                            <p:stCondLst>
                              <p:cond delay="500"/>
                            </p:stCondLst>
                            <p:childTnLst>
                              <p:par>
                                <p:cTn id="169" presetID="10" presetClass="entr" presetSubtype="0" fill="hold" nodeType="afterEffect">
                                  <p:stCondLst>
                                    <p:cond delay="0"/>
                                  </p:stCondLst>
                                  <p:childTnLst>
                                    <p:set>
                                      <p:cBhvr>
                                        <p:cTn id="170" dur="1" fill="hold">
                                          <p:stCondLst>
                                            <p:cond delay="0"/>
                                          </p:stCondLst>
                                        </p:cTn>
                                        <p:tgtEl>
                                          <p:spTgt spid="102"/>
                                        </p:tgtEl>
                                        <p:attrNameLst>
                                          <p:attrName>style.visibility</p:attrName>
                                        </p:attrNameLst>
                                      </p:cBhvr>
                                      <p:to>
                                        <p:strVal val="visible"/>
                                      </p:to>
                                    </p:set>
                                    <p:animEffect transition="in" filter="fade">
                                      <p:cBhvr>
                                        <p:cTn id="171" dur="500"/>
                                        <p:tgtEl>
                                          <p:spTgt spid="102"/>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nodeType="clickEffect">
                                  <p:stCondLst>
                                    <p:cond delay="0"/>
                                  </p:stCondLst>
                                  <p:childTnLst>
                                    <p:set>
                                      <p:cBhvr>
                                        <p:cTn id="175" dur="1" fill="hold">
                                          <p:stCondLst>
                                            <p:cond delay="0"/>
                                          </p:stCondLst>
                                        </p:cTn>
                                        <p:tgtEl>
                                          <p:spTgt spid="112"/>
                                        </p:tgtEl>
                                        <p:attrNameLst>
                                          <p:attrName>style.visibility</p:attrName>
                                        </p:attrNameLst>
                                      </p:cBhvr>
                                      <p:to>
                                        <p:strVal val="visible"/>
                                      </p:to>
                                    </p:set>
                                    <p:animEffect transition="in" filter="wipe(left)">
                                      <p:cBhvr>
                                        <p:cTn id="176" dur="500"/>
                                        <p:tgtEl>
                                          <p:spTgt spid="112"/>
                                        </p:tgtEl>
                                      </p:cBhvr>
                                    </p:animEffect>
                                  </p:childTnLst>
                                </p:cTn>
                              </p:par>
                            </p:childTnLst>
                          </p:cTn>
                        </p:par>
                        <p:par>
                          <p:cTn id="177" fill="hold">
                            <p:stCondLst>
                              <p:cond delay="500"/>
                            </p:stCondLst>
                            <p:childTnLst>
                              <p:par>
                                <p:cTn id="178" presetID="10" presetClass="entr" presetSubtype="0" fill="hold" nodeType="afterEffect">
                                  <p:stCondLst>
                                    <p:cond delay="0"/>
                                  </p:stCondLst>
                                  <p:childTnLst>
                                    <p:set>
                                      <p:cBhvr>
                                        <p:cTn id="179" dur="1" fill="hold">
                                          <p:stCondLst>
                                            <p:cond delay="0"/>
                                          </p:stCondLst>
                                        </p:cTn>
                                        <p:tgtEl>
                                          <p:spTgt spid="109"/>
                                        </p:tgtEl>
                                        <p:attrNameLst>
                                          <p:attrName>style.visibility</p:attrName>
                                        </p:attrNameLst>
                                      </p:cBhvr>
                                      <p:to>
                                        <p:strVal val="visible"/>
                                      </p:to>
                                    </p:set>
                                    <p:animEffect transition="in" filter="fade">
                                      <p:cBhvr>
                                        <p:cTn id="180" dur="500"/>
                                        <p:tgtEl>
                                          <p:spTgt spid="109"/>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2" fill="hold" nodeType="clickEffect">
                                  <p:stCondLst>
                                    <p:cond delay="0"/>
                                  </p:stCondLst>
                                  <p:childTnLst>
                                    <p:set>
                                      <p:cBhvr>
                                        <p:cTn id="184" dur="1" fill="hold">
                                          <p:stCondLst>
                                            <p:cond delay="0"/>
                                          </p:stCondLst>
                                        </p:cTn>
                                        <p:tgtEl>
                                          <p:spTgt spid="103"/>
                                        </p:tgtEl>
                                        <p:attrNameLst>
                                          <p:attrName>style.visibility</p:attrName>
                                        </p:attrNameLst>
                                      </p:cBhvr>
                                      <p:to>
                                        <p:strVal val="visible"/>
                                      </p:to>
                                    </p:set>
                                    <p:animEffect transition="in" filter="wipe(right)">
                                      <p:cBhvr>
                                        <p:cTn id="185" dur="500"/>
                                        <p:tgtEl>
                                          <p:spTgt spid="103"/>
                                        </p:tgtEl>
                                      </p:cBhvr>
                                    </p:animEffect>
                                  </p:childTnLst>
                                </p:cTn>
                              </p:par>
                            </p:childTnLst>
                          </p:cTn>
                        </p:par>
                        <p:par>
                          <p:cTn id="186" fill="hold">
                            <p:stCondLst>
                              <p:cond delay="500"/>
                            </p:stCondLst>
                            <p:childTnLst>
                              <p:par>
                                <p:cTn id="187" presetID="10" presetClass="entr" presetSubtype="0" fill="hold" nodeType="afterEffect">
                                  <p:stCondLst>
                                    <p:cond delay="0"/>
                                  </p:stCondLst>
                                  <p:childTnLst>
                                    <p:set>
                                      <p:cBhvr>
                                        <p:cTn id="188" dur="1" fill="hold">
                                          <p:stCondLst>
                                            <p:cond delay="0"/>
                                          </p:stCondLst>
                                        </p:cTn>
                                        <p:tgtEl>
                                          <p:spTgt spid="104"/>
                                        </p:tgtEl>
                                        <p:attrNameLst>
                                          <p:attrName>style.visibility</p:attrName>
                                        </p:attrNameLst>
                                      </p:cBhvr>
                                      <p:to>
                                        <p:strVal val="visible"/>
                                      </p:to>
                                    </p:set>
                                    <p:animEffect transition="in" filter="fade">
                                      <p:cBhvr>
                                        <p:cTn id="189" dur="500"/>
                                        <p:tgtEl>
                                          <p:spTgt spid="104"/>
                                        </p:tgtEl>
                                      </p:cBhvr>
                                    </p:animEffect>
                                  </p:childTnLst>
                                </p:cTn>
                              </p:par>
                            </p:childTnLst>
                          </p:cTn>
                        </p:par>
                        <p:par>
                          <p:cTn id="190" fill="hold">
                            <p:stCondLst>
                              <p:cond delay="1000"/>
                            </p:stCondLst>
                            <p:childTnLst>
                              <p:par>
                                <p:cTn id="191" presetID="22" presetClass="entr" presetSubtype="2" fill="hold" nodeType="afterEffect">
                                  <p:stCondLst>
                                    <p:cond delay="0"/>
                                  </p:stCondLst>
                                  <p:childTnLst>
                                    <p:set>
                                      <p:cBhvr>
                                        <p:cTn id="192" dur="1" fill="hold">
                                          <p:stCondLst>
                                            <p:cond delay="0"/>
                                          </p:stCondLst>
                                        </p:cTn>
                                        <p:tgtEl>
                                          <p:spTgt spid="65"/>
                                        </p:tgtEl>
                                        <p:attrNameLst>
                                          <p:attrName>style.visibility</p:attrName>
                                        </p:attrNameLst>
                                      </p:cBhvr>
                                      <p:to>
                                        <p:strVal val="visible"/>
                                      </p:to>
                                    </p:set>
                                    <p:animEffect transition="in" filter="wipe(right)">
                                      <p:cBhvr>
                                        <p:cTn id="193" dur="500"/>
                                        <p:tgtEl>
                                          <p:spTgt spid="65"/>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1" fill="hold" nodeType="clickEffect">
                                  <p:stCondLst>
                                    <p:cond delay="0"/>
                                  </p:stCondLst>
                                  <p:childTnLst>
                                    <p:set>
                                      <p:cBhvr>
                                        <p:cTn id="197" dur="1" fill="hold">
                                          <p:stCondLst>
                                            <p:cond delay="0"/>
                                          </p:stCondLst>
                                        </p:cTn>
                                        <p:tgtEl>
                                          <p:spTgt spid="106"/>
                                        </p:tgtEl>
                                        <p:attrNameLst>
                                          <p:attrName>style.visibility</p:attrName>
                                        </p:attrNameLst>
                                      </p:cBhvr>
                                      <p:to>
                                        <p:strVal val="visible"/>
                                      </p:to>
                                    </p:set>
                                    <p:animEffect transition="in" filter="wipe(up)">
                                      <p:cBhvr>
                                        <p:cTn id="198" dur="500"/>
                                        <p:tgtEl>
                                          <p:spTgt spid="106"/>
                                        </p:tgtEl>
                                      </p:cBhvr>
                                    </p:animEffect>
                                  </p:childTnLst>
                                </p:cTn>
                              </p:par>
                            </p:childTnLst>
                          </p:cTn>
                        </p:par>
                        <p:par>
                          <p:cTn id="199" fill="hold">
                            <p:stCondLst>
                              <p:cond delay="500"/>
                            </p:stCondLst>
                            <p:childTnLst>
                              <p:par>
                                <p:cTn id="200" presetID="10" presetClass="entr" presetSubtype="0" fill="hold" nodeType="afterEffect">
                                  <p:stCondLst>
                                    <p:cond delay="0"/>
                                  </p:stCondLst>
                                  <p:childTnLst>
                                    <p:set>
                                      <p:cBhvr>
                                        <p:cTn id="201" dur="1" fill="hold">
                                          <p:stCondLst>
                                            <p:cond delay="0"/>
                                          </p:stCondLst>
                                        </p:cTn>
                                        <p:tgtEl>
                                          <p:spTgt spid="105"/>
                                        </p:tgtEl>
                                        <p:attrNameLst>
                                          <p:attrName>style.visibility</p:attrName>
                                        </p:attrNameLst>
                                      </p:cBhvr>
                                      <p:to>
                                        <p:strVal val="visible"/>
                                      </p:to>
                                    </p:set>
                                    <p:animEffect transition="in" filter="fade">
                                      <p:cBhvr>
                                        <p:cTn id="202" dur="500"/>
                                        <p:tgtEl>
                                          <p:spTgt spid="105"/>
                                        </p:tgtEl>
                                      </p:cBhvr>
                                    </p:animEffect>
                                  </p:childTnLst>
                                </p:cTn>
                              </p:par>
                            </p:childTnLst>
                          </p:cTn>
                        </p:par>
                        <p:par>
                          <p:cTn id="203" fill="hold">
                            <p:stCondLst>
                              <p:cond delay="1000"/>
                            </p:stCondLst>
                            <p:childTnLst>
                              <p:par>
                                <p:cTn id="204" presetID="22" presetClass="entr" presetSubtype="2" fill="hold" nodeType="afterEffect">
                                  <p:stCondLst>
                                    <p:cond delay="0"/>
                                  </p:stCondLst>
                                  <p:childTnLst>
                                    <p:set>
                                      <p:cBhvr>
                                        <p:cTn id="205" dur="1" fill="hold">
                                          <p:stCondLst>
                                            <p:cond delay="0"/>
                                          </p:stCondLst>
                                        </p:cTn>
                                        <p:tgtEl>
                                          <p:spTgt spid="116"/>
                                        </p:tgtEl>
                                        <p:attrNameLst>
                                          <p:attrName>style.visibility</p:attrName>
                                        </p:attrNameLst>
                                      </p:cBhvr>
                                      <p:to>
                                        <p:strVal val="visible"/>
                                      </p:to>
                                    </p:set>
                                    <p:animEffect transition="in" filter="wipe(right)">
                                      <p:cBhvr>
                                        <p:cTn id="206"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7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196" y="425470"/>
            <a:ext cx="9483268" cy="917336"/>
          </a:xfrm>
        </p:spPr>
        <p:txBody>
          <a:bodyPr/>
          <a:lstStyle/>
          <a:p>
            <a:r>
              <a:rPr lang="en-US" sz="5288" dirty="0"/>
              <a:t>Redundancy in Microsoft Azure </a:t>
            </a:r>
          </a:p>
        </p:txBody>
      </p:sp>
      <p:sp>
        <p:nvSpPr>
          <p:cNvPr id="3" name="Content Placeholder 2"/>
          <p:cNvSpPr>
            <a:spLocks noGrp="1"/>
          </p:cNvSpPr>
          <p:nvPr>
            <p:ph sz="quarter" idx="10"/>
          </p:nvPr>
        </p:nvSpPr>
        <p:spPr>
          <a:xfrm>
            <a:off x="230716" y="1328883"/>
            <a:ext cx="11395910" cy="3033739"/>
          </a:xfrm>
          <a:prstGeom prst="rect">
            <a:avLst/>
          </a:prstGeom>
        </p:spPr>
        <p:txBody>
          <a:bodyPr>
            <a:normAutofit/>
          </a:bodyPr>
          <a:lstStyle/>
          <a:p>
            <a:r>
              <a:rPr lang="en-US" sz="2799" dirty="0">
                <a:solidFill>
                  <a:schemeClr val="accent2">
                    <a:lumMod val="60000"/>
                    <a:lumOff val="40000"/>
                  </a:schemeClr>
                </a:solidFill>
              </a:rPr>
              <a:t>Storage</a:t>
            </a:r>
            <a:r>
              <a:rPr lang="en-US" sz="2799" dirty="0"/>
              <a:t> Redundancy Options</a:t>
            </a:r>
          </a:p>
          <a:p>
            <a:r>
              <a:rPr lang="en-US" sz="2799" dirty="0">
                <a:solidFill>
                  <a:schemeClr val="accent2">
                    <a:lumMod val="60000"/>
                    <a:lumOff val="40000"/>
                  </a:schemeClr>
                </a:solidFill>
              </a:rPr>
              <a:t>SQL</a:t>
            </a:r>
            <a:r>
              <a:rPr lang="en-US" sz="2799" dirty="0">
                <a:solidFill>
                  <a:srgbClr val="FFC000"/>
                </a:solidFill>
              </a:rPr>
              <a:t> </a:t>
            </a:r>
            <a:r>
              <a:rPr lang="en-US" sz="2799" dirty="0">
                <a:solidFill>
                  <a:schemeClr val="accent2">
                    <a:lumMod val="60000"/>
                    <a:lumOff val="40000"/>
                  </a:schemeClr>
                </a:solidFill>
              </a:rPr>
              <a:t>Database</a:t>
            </a:r>
            <a:r>
              <a:rPr lang="en-US" sz="2799" dirty="0">
                <a:solidFill>
                  <a:srgbClr val="FFC000"/>
                </a:solidFill>
              </a:rPr>
              <a:t> </a:t>
            </a:r>
            <a:r>
              <a:rPr lang="en-US" sz="2799" dirty="0"/>
              <a:t>Geo-Replication</a:t>
            </a:r>
          </a:p>
          <a:p>
            <a:r>
              <a:rPr lang="en-US" sz="2799" dirty="0">
                <a:solidFill>
                  <a:schemeClr val="accent2">
                    <a:lumMod val="60000"/>
                    <a:lumOff val="40000"/>
                  </a:schemeClr>
                </a:solidFill>
              </a:rPr>
              <a:t>Caching</a:t>
            </a:r>
            <a:r>
              <a:rPr lang="en-US" sz="2799" dirty="0">
                <a:solidFill>
                  <a:srgbClr val="FFC000"/>
                </a:solidFill>
              </a:rPr>
              <a:t> </a:t>
            </a:r>
            <a:r>
              <a:rPr lang="en-US" sz="2799" dirty="0"/>
              <a:t>with high availability option</a:t>
            </a:r>
          </a:p>
          <a:p>
            <a:r>
              <a:rPr lang="en-US" sz="2799" dirty="0">
                <a:solidFill>
                  <a:schemeClr val="accent2">
                    <a:lumMod val="60000"/>
                    <a:lumOff val="40000"/>
                  </a:schemeClr>
                </a:solidFill>
              </a:rPr>
              <a:t>Load-balanced</a:t>
            </a:r>
            <a:r>
              <a:rPr lang="en-US" sz="2799" dirty="0"/>
              <a:t> App Service Apps, Cloud Service and Virtual Machines</a:t>
            </a:r>
            <a:endParaRPr lang="en-US" sz="2799" dirty="0">
              <a:solidFill>
                <a:schemeClr val="accent2">
                  <a:lumMod val="60000"/>
                  <a:lumOff val="40000"/>
                </a:schemeClr>
              </a:solidFill>
            </a:endParaRPr>
          </a:p>
          <a:p>
            <a:r>
              <a:rPr lang="en-US" sz="2799" dirty="0"/>
              <a:t>Built-in redundancy in Azure </a:t>
            </a:r>
            <a:r>
              <a:rPr lang="en-US" sz="2799" dirty="0">
                <a:solidFill>
                  <a:schemeClr val="accent2">
                    <a:lumMod val="60000"/>
                    <a:lumOff val="40000"/>
                  </a:schemeClr>
                </a:solidFill>
              </a:rPr>
              <a:t>Virtual Network</a:t>
            </a:r>
            <a:r>
              <a:rPr lang="en-US" sz="2799" dirty="0">
                <a:solidFill>
                  <a:srgbClr val="FFC000"/>
                </a:solidFill>
              </a:rPr>
              <a:t> </a:t>
            </a:r>
            <a:r>
              <a:rPr lang="en-US" sz="2799" dirty="0"/>
              <a:t>gateways</a:t>
            </a:r>
          </a:p>
          <a:p>
            <a:r>
              <a:rPr lang="en-US" sz="2799" dirty="0"/>
              <a:t>Failover with Azure </a:t>
            </a:r>
            <a:r>
              <a:rPr lang="en-US" sz="2799" dirty="0">
                <a:solidFill>
                  <a:schemeClr val="accent2">
                    <a:lumMod val="60000"/>
                    <a:lumOff val="40000"/>
                  </a:schemeClr>
                </a:solidFill>
              </a:rPr>
              <a:t>Traffic Manager </a:t>
            </a:r>
          </a:p>
        </p:txBody>
      </p:sp>
    </p:spTree>
    <p:extLst>
      <p:ext uri="{BB962C8B-B14F-4D97-AF65-F5344CB8AC3E}">
        <p14:creationId xmlns:p14="http://schemas.microsoft.com/office/powerpoint/2010/main" val="26220701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999" dirty="0"/>
              <a:t>What does failsafe mean for my applications?</a:t>
            </a:r>
          </a:p>
        </p:txBody>
      </p:sp>
      <p:sp>
        <p:nvSpPr>
          <p:cNvPr id="5" name="Content Placeholder 4"/>
          <p:cNvSpPr>
            <a:spLocks noGrp="1"/>
          </p:cNvSpPr>
          <p:nvPr>
            <p:ph sz="quarter" idx="10"/>
          </p:nvPr>
        </p:nvSpPr>
        <p:spPr>
          <a:xfrm>
            <a:off x="274640" y="2460232"/>
            <a:ext cx="9974262" cy="2452697"/>
          </a:xfrm>
        </p:spPr>
        <p:txBody>
          <a:bodyPr/>
          <a:lstStyle/>
          <a:p>
            <a:r>
              <a:rPr lang="en-US" sz="2399" dirty="0"/>
              <a:t>Take advantage of Microsoft Azure features</a:t>
            </a:r>
          </a:p>
          <a:p>
            <a:r>
              <a:rPr lang="en-US" sz="2399" dirty="0"/>
              <a:t>Avoid single point of failure</a:t>
            </a:r>
          </a:p>
          <a:p>
            <a:r>
              <a:rPr lang="en-US" sz="2399" dirty="0"/>
              <a:t>Failure mode analysis</a:t>
            </a:r>
          </a:p>
          <a:p>
            <a:r>
              <a:rPr lang="en-US" sz="2399" dirty="0"/>
              <a:t>Transient errors</a:t>
            </a:r>
          </a:p>
          <a:p>
            <a:r>
              <a:rPr lang="en-US" sz="2399" dirty="0"/>
              <a:t>Graceful degradation</a:t>
            </a:r>
          </a:p>
          <a:p>
            <a:r>
              <a:rPr lang="en-US" sz="2399" dirty="0"/>
              <a:t>Eliminate human factors</a:t>
            </a:r>
          </a:p>
        </p:txBody>
      </p:sp>
      <p:sp>
        <p:nvSpPr>
          <p:cNvPr id="6" name="Rectangle 5"/>
          <p:cNvSpPr/>
          <p:nvPr/>
        </p:nvSpPr>
        <p:spPr>
          <a:xfrm>
            <a:off x="995162" y="1670184"/>
            <a:ext cx="7880307" cy="523084"/>
          </a:xfrm>
          <a:prstGeom prst="rect">
            <a:avLst/>
          </a:prstGeom>
        </p:spPr>
        <p:txBody>
          <a:bodyPr wrap="square">
            <a:spAutoFit/>
          </a:bodyPr>
          <a:lstStyle/>
          <a:p>
            <a:pPr marL="336044" lvl="1" defTabSz="914126"/>
            <a:r>
              <a:rPr lang="en-US" sz="2799" kern="0" dirty="0">
                <a:solidFill>
                  <a:sysClr val="windowText" lastClr="000000"/>
                </a:solidFill>
              </a:rPr>
              <a:t>It depends… but some general practices apply.</a:t>
            </a:r>
          </a:p>
        </p:txBody>
      </p:sp>
    </p:spTree>
    <p:extLst>
      <p:ext uri="{BB962C8B-B14F-4D97-AF65-F5344CB8AC3E}">
        <p14:creationId xmlns:p14="http://schemas.microsoft.com/office/powerpoint/2010/main" val="3608843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fade">
                                      <p:cBhvr>
                                        <p:cTn id="3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in Microsoft Azure</a:t>
            </a:r>
          </a:p>
        </p:txBody>
      </p:sp>
      <p:sp>
        <p:nvSpPr>
          <p:cNvPr id="3" name="Content Placeholder 2"/>
          <p:cNvSpPr>
            <a:spLocks noGrp="1"/>
          </p:cNvSpPr>
          <p:nvPr>
            <p:ph sz="quarter" idx="10"/>
          </p:nvPr>
        </p:nvSpPr>
        <p:spPr>
          <a:prstGeom prst="rect">
            <a:avLst/>
          </a:prstGeom>
          <a:ln>
            <a:noFill/>
          </a:ln>
        </p:spPr>
        <p:txBody>
          <a:bodyPr/>
          <a:lstStyle/>
          <a:p>
            <a:r>
              <a:rPr lang="en-US" sz="3136" b="1" dirty="0">
                <a:solidFill>
                  <a:schemeClr val="accent1">
                    <a:lumMod val="20000"/>
                    <a:lumOff val="80000"/>
                  </a:schemeClr>
                </a:solidFill>
              </a:rPr>
              <a:t>Scale up </a:t>
            </a:r>
            <a:r>
              <a:rPr lang="en-US" sz="3136" dirty="0"/>
              <a:t>by choosing different VM sizes</a:t>
            </a:r>
          </a:p>
          <a:p>
            <a:r>
              <a:rPr lang="en-US" sz="3136" b="1" dirty="0">
                <a:solidFill>
                  <a:schemeClr val="accent1">
                    <a:lumMod val="20000"/>
                    <a:lumOff val="80000"/>
                  </a:schemeClr>
                </a:solidFill>
              </a:rPr>
              <a:t>Scale out </a:t>
            </a:r>
            <a:r>
              <a:rPr lang="en-US" sz="3136" dirty="0"/>
              <a:t>by adding more instances</a:t>
            </a:r>
          </a:p>
          <a:p>
            <a:r>
              <a:rPr lang="en-US" sz="3136" b="1" dirty="0">
                <a:solidFill>
                  <a:schemeClr val="accent1">
                    <a:lumMod val="20000"/>
                    <a:lumOff val="80000"/>
                  </a:schemeClr>
                </a:solidFill>
              </a:rPr>
              <a:t>Auto-scale</a:t>
            </a:r>
            <a:r>
              <a:rPr lang="en-US" sz="3136" dirty="0">
                <a:solidFill>
                  <a:schemeClr val="tx1"/>
                </a:solidFill>
              </a:rPr>
              <a:t> </a:t>
            </a:r>
            <a:r>
              <a:rPr lang="en-US" sz="3136" dirty="0"/>
              <a:t>with </a:t>
            </a:r>
            <a:r>
              <a:rPr lang="en-US" sz="3136" dirty="0" err="1"/>
              <a:t>Autoscaling</a:t>
            </a:r>
            <a:r>
              <a:rPr lang="en-US" sz="3136" dirty="0"/>
              <a:t> Application Block</a:t>
            </a:r>
          </a:p>
          <a:p>
            <a:r>
              <a:rPr lang="en-US" sz="3136" b="1" dirty="0">
                <a:solidFill>
                  <a:schemeClr val="accent1">
                    <a:lumMod val="20000"/>
                    <a:lumOff val="80000"/>
                  </a:schemeClr>
                </a:solidFill>
              </a:rPr>
              <a:t>Scale out </a:t>
            </a:r>
            <a:r>
              <a:rPr lang="en-US" sz="3136" dirty="0"/>
              <a:t>by using multiple service entities</a:t>
            </a:r>
          </a:p>
          <a:p>
            <a:r>
              <a:rPr lang="en-US" sz="3136" b="1" dirty="0">
                <a:solidFill>
                  <a:schemeClr val="accent1">
                    <a:lumMod val="20000"/>
                    <a:lumOff val="80000"/>
                  </a:schemeClr>
                </a:solidFill>
              </a:rPr>
              <a:t>CDN </a:t>
            </a:r>
            <a:r>
              <a:rPr lang="en-US" sz="3136" dirty="0"/>
              <a:t>to distribute user traffic</a:t>
            </a:r>
          </a:p>
          <a:p>
            <a:r>
              <a:rPr lang="en-US" sz="3136" b="1" dirty="0">
                <a:solidFill>
                  <a:schemeClr val="accent1">
                    <a:lumMod val="20000"/>
                    <a:lumOff val="80000"/>
                  </a:schemeClr>
                </a:solidFill>
              </a:rPr>
              <a:t>Caching </a:t>
            </a:r>
            <a:r>
              <a:rPr lang="en-US" sz="3136" dirty="0"/>
              <a:t>to offset server workloads</a:t>
            </a:r>
          </a:p>
          <a:p>
            <a:endParaRPr lang="en-US" sz="3136" dirty="0">
              <a:solidFill>
                <a:schemeClr val="tx1"/>
              </a:solidFill>
            </a:endParaRPr>
          </a:p>
        </p:txBody>
      </p:sp>
    </p:spTree>
    <p:extLst>
      <p:ext uri="{BB962C8B-B14F-4D97-AF65-F5344CB8AC3E}">
        <p14:creationId xmlns:p14="http://schemas.microsoft.com/office/powerpoint/2010/main" val="1175575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7488"/>
            <a:ext cx="11031538" cy="811212"/>
          </a:xfrm>
          <a:prstGeom prst="rect">
            <a:avLst/>
          </a:prstGeom>
        </p:spPr>
        <p:txBody>
          <a:bodyPr anchor="t"/>
          <a:lstStyle/>
          <a:p>
            <a:r>
              <a:rPr lang="en-US" sz="4799" dirty="0"/>
              <a:t>Activate your MSDN Benefits…</a:t>
            </a:r>
          </a:p>
        </p:txBody>
      </p:sp>
      <p:sp>
        <p:nvSpPr>
          <p:cNvPr id="3" name="Rectangle 2"/>
          <p:cNvSpPr/>
          <p:nvPr/>
        </p:nvSpPr>
        <p:spPr>
          <a:xfrm>
            <a:off x="0" y="5404862"/>
            <a:ext cx="12188826" cy="145224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12" name="Group 11"/>
          <p:cNvGrpSpPr/>
          <p:nvPr/>
        </p:nvGrpSpPr>
        <p:grpSpPr>
          <a:xfrm>
            <a:off x="10136781" y="5570945"/>
            <a:ext cx="1482712" cy="1120074"/>
            <a:chOff x="2951543" y="5571503"/>
            <a:chExt cx="1483098" cy="1120366"/>
          </a:xfrm>
        </p:grpSpPr>
        <p:sp>
          <p:nvSpPr>
            <p:cNvPr id="10" name="TextBox 9"/>
            <p:cNvSpPr txBox="1"/>
            <p:nvPr/>
          </p:nvSpPr>
          <p:spPr>
            <a:xfrm>
              <a:off x="2951543" y="5571503"/>
              <a:ext cx="856526" cy="830997"/>
            </a:xfrm>
            <a:prstGeom prst="rect">
              <a:avLst/>
            </a:prstGeom>
            <a:noFill/>
          </p:spPr>
          <p:txBody>
            <a:bodyPr wrap="square" rtlCol="0">
              <a:spAutoFit/>
            </a:bodyPr>
            <a:lstStyle/>
            <a:p>
              <a:pPr algn="ctr"/>
              <a:r>
                <a:rPr lang="en-US" sz="4799" dirty="0">
                  <a:solidFill>
                    <a:schemeClr val="bg1"/>
                  </a:solidFill>
                </a:rPr>
                <a:t>89</a:t>
              </a:r>
            </a:p>
          </p:txBody>
        </p:sp>
        <p:sp>
          <p:nvSpPr>
            <p:cNvPr id="11" name="TextBox 10"/>
            <p:cNvSpPr txBox="1"/>
            <p:nvPr/>
          </p:nvSpPr>
          <p:spPr>
            <a:xfrm>
              <a:off x="2951543" y="6230204"/>
              <a:ext cx="1483098" cy="461665"/>
            </a:xfrm>
            <a:prstGeom prst="rect">
              <a:avLst/>
            </a:prstGeom>
            <a:noFill/>
          </p:spPr>
          <p:txBody>
            <a:bodyPr wrap="none" rtlCol="0">
              <a:spAutoFit/>
            </a:bodyPr>
            <a:lstStyle/>
            <a:p>
              <a:r>
                <a:rPr lang="en-US" sz="2399" dirty="0">
                  <a:solidFill>
                    <a:schemeClr val="bg1"/>
                  </a:solidFill>
                </a:rPr>
                <a:t>Countries</a:t>
              </a:r>
            </a:p>
          </p:txBody>
        </p:sp>
      </p:grpSp>
      <p:grpSp>
        <p:nvGrpSpPr>
          <p:cNvPr id="15" name="Group 14"/>
          <p:cNvGrpSpPr/>
          <p:nvPr/>
        </p:nvGrpSpPr>
        <p:grpSpPr>
          <a:xfrm>
            <a:off x="3542248" y="5570946"/>
            <a:ext cx="2204404" cy="1120075"/>
            <a:chOff x="2951542" y="5571503"/>
            <a:chExt cx="2204978" cy="1120367"/>
          </a:xfrm>
        </p:grpSpPr>
        <p:sp>
          <p:nvSpPr>
            <p:cNvPr id="13" name="TextBox 12"/>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33%</a:t>
              </a:r>
              <a:r>
                <a:rPr lang="en-US" sz="2399" b="1" baseline="100000" dirty="0">
                  <a:solidFill>
                    <a:schemeClr val="bg1"/>
                  </a:solidFill>
                </a:rPr>
                <a:t>off</a:t>
              </a:r>
              <a:endParaRPr lang="en-US" sz="4799" b="1" baseline="100000" dirty="0">
                <a:solidFill>
                  <a:schemeClr val="bg1"/>
                </a:solidFill>
              </a:endParaRPr>
            </a:p>
          </p:txBody>
        </p:sp>
        <p:sp>
          <p:nvSpPr>
            <p:cNvPr id="14" name="TextBox 13"/>
            <p:cNvSpPr txBox="1"/>
            <p:nvPr/>
          </p:nvSpPr>
          <p:spPr>
            <a:xfrm>
              <a:off x="3045971" y="6230205"/>
              <a:ext cx="2110549" cy="461665"/>
            </a:xfrm>
            <a:prstGeom prst="rect">
              <a:avLst/>
            </a:prstGeom>
            <a:noFill/>
          </p:spPr>
          <p:txBody>
            <a:bodyPr wrap="square" rtlCol="0">
              <a:spAutoFit/>
            </a:bodyPr>
            <a:lstStyle/>
            <a:p>
              <a:r>
                <a:rPr lang="en-US" sz="2399" dirty="0">
                  <a:solidFill>
                    <a:schemeClr val="bg1"/>
                  </a:solidFill>
                </a:rPr>
                <a:t>Dev/Test VMs</a:t>
              </a:r>
            </a:p>
          </p:txBody>
        </p:sp>
      </p:grpSp>
      <p:grpSp>
        <p:nvGrpSpPr>
          <p:cNvPr id="16" name="Group 15"/>
          <p:cNvGrpSpPr/>
          <p:nvPr/>
        </p:nvGrpSpPr>
        <p:grpSpPr>
          <a:xfrm>
            <a:off x="6766277" y="5570946"/>
            <a:ext cx="2350880" cy="1120075"/>
            <a:chOff x="2951542" y="5571503"/>
            <a:chExt cx="2351492" cy="1120367"/>
          </a:xfrm>
        </p:grpSpPr>
        <p:sp>
          <p:nvSpPr>
            <p:cNvPr id="17" name="TextBox 16"/>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25%</a:t>
              </a:r>
              <a:r>
                <a:rPr lang="en-US" sz="2399" b="1" baseline="100000" dirty="0">
                  <a:solidFill>
                    <a:schemeClr val="bg1"/>
                  </a:solidFill>
                </a:rPr>
                <a:t>off</a:t>
              </a:r>
              <a:endParaRPr lang="en-US" sz="4799" b="1" baseline="100000" dirty="0">
                <a:solidFill>
                  <a:schemeClr val="bg1"/>
                </a:solidFill>
              </a:endParaRPr>
            </a:p>
          </p:txBody>
        </p:sp>
        <p:sp>
          <p:nvSpPr>
            <p:cNvPr id="18" name="TextBox 17"/>
            <p:cNvSpPr txBox="1"/>
            <p:nvPr/>
          </p:nvSpPr>
          <p:spPr>
            <a:xfrm>
              <a:off x="3045971" y="6230205"/>
              <a:ext cx="2257063" cy="461665"/>
            </a:xfrm>
            <a:prstGeom prst="rect">
              <a:avLst/>
            </a:prstGeom>
            <a:noFill/>
          </p:spPr>
          <p:txBody>
            <a:bodyPr wrap="square" rtlCol="0">
              <a:spAutoFit/>
            </a:bodyPr>
            <a:lstStyle/>
            <a:p>
              <a:r>
                <a:rPr lang="en-US" sz="2399" dirty="0">
                  <a:solidFill>
                    <a:schemeClr val="bg1"/>
                  </a:solidFill>
                </a:rPr>
                <a:t>Other Dev/Test</a:t>
              </a:r>
            </a:p>
          </p:txBody>
        </p:sp>
      </p:grpSp>
      <p:cxnSp>
        <p:nvCxnSpPr>
          <p:cNvPr id="20" name="Straight Connector 19"/>
          <p:cNvCxnSpPr/>
          <p:nvPr/>
        </p:nvCxnSpPr>
        <p:spPr>
          <a:xfrm flipV="1">
            <a:off x="3749220" y="1817645"/>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426103" y="1817644"/>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26508" y="2008917"/>
            <a:ext cx="2815204" cy="1832894"/>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0658" y="4688064"/>
            <a:ext cx="3266903" cy="461545"/>
          </a:xfrm>
          <a:prstGeom prst="rect">
            <a:avLst/>
          </a:prstGeom>
        </p:spPr>
        <p:txBody>
          <a:bodyPr wrap="none">
            <a:spAutoFit/>
          </a:bodyPr>
          <a:lstStyle/>
          <a:p>
            <a:r>
              <a:rPr lang="en-US" sz="2399" b="1" i="1" dirty="0">
                <a:solidFill>
                  <a:schemeClr val="bg1"/>
                </a:solidFill>
              </a:rPr>
              <a:t>3</a:t>
            </a:r>
            <a:r>
              <a:rPr lang="en-US" sz="2399" dirty="0">
                <a:solidFill>
                  <a:schemeClr val="bg1"/>
                </a:solidFill>
              </a:rPr>
              <a:t> VMs for </a:t>
            </a:r>
            <a:r>
              <a:rPr lang="en-US" sz="2399" b="1" i="1" dirty="0">
                <a:solidFill>
                  <a:schemeClr val="bg1"/>
                </a:solidFill>
              </a:rPr>
              <a:t>16 </a:t>
            </a:r>
            <a:r>
              <a:rPr lang="en-US" sz="2399" dirty="0" err="1">
                <a:solidFill>
                  <a:schemeClr val="bg1"/>
                </a:solidFill>
              </a:rPr>
              <a:t>hrs</a:t>
            </a:r>
            <a:r>
              <a:rPr lang="en-US" sz="2399" dirty="0">
                <a:solidFill>
                  <a:schemeClr val="bg1"/>
                </a:solidFill>
              </a:rPr>
              <a:t> a day</a:t>
            </a:r>
          </a:p>
        </p:txBody>
      </p:sp>
      <p:sp>
        <p:nvSpPr>
          <p:cNvPr id="31" name="Rectangle 30"/>
          <p:cNvSpPr/>
          <p:nvPr/>
        </p:nvSpPr>
        <p:spPr>
          <a:xfrm>
            <a:off x="4026465" y="4688064"/>
            <a:ext cx="4110889" cy="461545"/>
          </a:xfrm>
          <a:prstGeom prst="rect">
            <a:avLst/>
          </a:prstGeom>
        </p:spPr>
        <p:txBody>
          <a:bodyPr wrap="none">
            <a:spAutoFit/>
          </a:bodyPr>
          <a:lstStyle/>
          <a:p>
            <a:r>
              <a:rPr lang="en-US" sz="2399" b="1" i="1" dirty="0">
                <a:solidFill>
                  <a:schemeClr val="bg1"/>
                </a:solidFill>
              </a:rPr>
              <a:t>80</a:t>
            </a:r>
            <a:r>
              <a:rPr lang="en-US" sz="2399" dirty="0">
                <a:solidFill>
                  <a:schemeClr val="bg1"/>
                </a:solidFill>
              </a:rPr>
              <a:t> VMs for </a:t>
            </a:r>
            <a:r>
              <a:rPr lang="en-US" sz="2399" b="1" i="1" dirty="0">
                <a:solidFill>
                  <a:schemeClr val="bg1"/>
                </a:solidFill>
              </a:rPr>
              <a:t>20</a:t>
            </a:r>
            <a:r>
              <a:rPr lang="en-US" sz="2399" dirty="0">
                <a:solidFill>
                  <a:schemeClr val="bg1"/>
                </a:solidFill>
              </a:rPr>
              <a:t> hour load test</a:t>
            </a:r>
          </a:p>
        </p:txBody>
      </p:sp>
      <p:grpSp>
        <p:nvGrpSpPr>
          <p:cNvPr id="40" name="Group 39"/>
          <p:cNvGrpSpPr/>
          <p:nvPr/>
        </p:nvGrpSpPr>
        <p:grpSpPr>
          <a:xfrm>
            <a:off x="3904218" y="1817644"/>
            <a:ext cx="4371449" cy="529527"/>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899657" y="2513255"/>
            <a:ext cx="4371449" cy="529527"/>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899656" y="3208415"/>
            <a:ext cx="4371449" cy="529527"/>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896186" y="3917011"/>
            <a:ext cx="4371449" cy="529527"/>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428294" y="4688338"/>
            <a:ext cx="3633447" cy="461545"/>
          </a:xfrm>
          <a:prstGeom prst="rect">
            <a:avLst/>
          </a:prstGeom>
        </p:spPr>
        <p:txBody>
          <a:bodyPr wrap="none">
            <a:spAutoFit/>
          </a:bodyPr>
          <a:lstStyle/>
          <a:p>
            <a:r>
              <a:rPr lang="en-US" sz="2399" dirty="0">
                <a:solidFill>
                  <a:schemeClr val="bg1"/>
                </a:solidFill>
              </a:rPr>
              <a:t>Up to </a:t>
            </a:r>
            <a:r>
              <a:rPr lang="en-US" sz="2399" b="1" i="1" dirty="0">
                <a:solidFill>
                  <a:schemeClr val="bg1"/>
                </a:solidFill>
              </a:rPr>
              <a:t>100</a:t>
            </a:r>
            <a:r>
              <a:rPr lang="en-US" sz="2399" dirty="0">
                <a:solidFill>
                  <a:schemeClr val="bg1"/>
                </a:solidFill>
              </a:rPr>
              <a:t> web sites </a:t>
            </a:r>
            <a:r>
              <a:rPr lang="en-US" sz="2399" i="1" dirty="0">
                <a:solidFill>
                  <a:schemeClr val="bg1"/>
                </a:solidFill>
              </a:rPr>
              <a:t>+</a:t>
            </a:r>
            <a:r>
              <a:rPr lang="en-US" sz="2399" dirty="0">
                <a:solidFill>
                  <a:schemeClr val="bg1"/>
                </a:solidFill>
              </a:rPr>
              <a:t> DB</a:t>
            </a:r>
          </a:p>
        </p:txBody>
      </p:sp>
      <p:grpSp>
        <p:nvGrpSpPr>
          <p:cNvPr id="76" name="Group 75"/>
          <p:cNvGrpSpPr/>
          <p:nvPr/>
        </p:nvGrpSpPr>
        <p:grpSpPr>
          <a:xfrm>
            <a:off x="8830567" y="2259300"/>
            <a:ext cx="3162559" cy="1792986"/>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10451" cy="1015663"/>
            </a:xfrm>
            <a:prstGeom prst="rect">
              <a:avLst/>
            </a:prstGeom>
            <a:noFill/>
          </p:spPr>
          <p:txBody>
            <a:bodyPr wrap="none" rtlCol="0">
              <a:spAutoFit/>
            </a:bodyPr>
            <a:lstStyle/>
            <a:p>
              <a:r>
                <a:rPr lang="en-US" sz="5998" dirty="0">
                  <a:solidFill>
                    <a:schemeClr val="bg1"/>
                  </a:solidFill>
                </a:rPr>
                <a:t>+</a:t>
              </a:r>
            </a:p>
          </p:txBody>
        </p:sp>
      </p:grpSp>
      <p:grpSp>
        <p:nvGrpSpPr>
          <p:cNvPr id="77" name="Group 76"/>
          <p:cNvGrpSpPr/>
          <p:nvPr/>
        </p:nvGrpSpPr>
        <p:grpSpPr>
          <a:xfrm>
            <a:off x="165958" y="5570945"/>
            <a:ext cx="2356664" cy="1120074"/>
            <a:chOff x="166002" y="5571503"/>
            <a:chExt cx="2357278" cy="1120366"/>
          </a:xfrm>
        </p:grpSpPr>
        <p:grpSp>
          <p:nvGrpSpPr>
            <p:cNvPr id="78" name="Group 77"/>
            <p:cNvGrpSpPr/>
            <p:nvPr/>
          </p:nvGrpSpPr>
          <p:grpSpPr>
            <a:xfrm>
              <a:off x="312515" y="5571503"/>
              <a:ext cx="2210765" cy="1120366"/>
              <a:chOff x="1331088" y="5694745"/>
              <a:chExt cx="2210765" cy="1120366"/>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1" name="TextBox 80"/>
              <p:cNvSpPr txBox="1"/>
              <p:nvPr/>
            </p:nvSpPr>
            <p:spPr>
              <a:xfrm>
                <a:off x="1759351" y="5694745"/>
                <a:ext cx="1782502" cy="830997"/>
              </a:xfrm>
              <a:prstGeom prst="rect">
                <a:avLst/>
              </a:prstGeom>
              <a:noFill/>
            </p:spPr>
            <p:txBody>
              <a:bodyPr wrap="square" rtlCol="0">
                <a:spAutoFit/>
              </a:bodyPr>
              <a:lstStyle/>
              <a:p>
                <a:r>
                  <a:rPr lang="en-US" sz="4799" b="1" dirty="0">
                    <a:solidFill>
                      <a:schemeClr val="bg1"/>
                    </a:solidFill>
                  </a:rPr>
                  <a:t>$150</a:t>
                </a:r>
                <a:endParaRPr lang="en-US" sz="4799" b="1" baseline="100000" dirty="0">
                  <a:solidFill>
                    <a:schemeClr val="bg1"/>
                  </a:solidFill>
                </a:endParaRPr>
              </a:p>
            </p:txBody>
          </p:sp>
          <p:sp>
            <p:nvSpPr>
              <p:cNvPr id="82" name="TextBox 81"/>
              <p:cNvSpPr txBox="1"/>
              <p:nvPr/>
            </p:nvSpPr>
            <p:spPr>
              <a:xfrm>
                <a:off x="1759351" y="6353446"/>
                <a:ext cx="1736203" cy="461665"/>
              </a:xfrm>
              <a:prstGeom prst="rect">
                <a:avLst/>
              </a:prstGeom>
              <a:noFill/>
            </p:spPr>
            <p:txBody>
              <a:bodyPr wrap="square" rtlCol="0">
                <a:spAutoFit/>
              </a:bodyPr>
              <a:lstStyle/>
              <a:p>
                <a:r>
                  <a:rPr lang="en-US" sz="2399" dirty="0">
                    <a:solidFill>
                      <a:schemeClr val="bg1"/>
                    </a:solidFill>
                  </a:rPr>
                  <a:t>per Month</a:t>
                </a:r>
              </a:p>
            </p:txBody>
          </p:sp>
        </p:grpSp>
        <p:sp>
          <p:nvSpPr>
            <p:cNvPr id="79" name="TextBox 78"/>
            <p:cNvSpPr txBox="1"/>
            <p:nvPr/>
          </p:nvSpPr>
          <p:spPr>
            <a:xfrm>
              <a:off x="166002" y="5610043"/>
              <a:ext cx="721288" cy="400110"/>
            </a:xfrm>
            <a:prstGeom prst="rect">
              <a:avLst/>
            </a:prstGeom>
            <a:noFill/>
          </p:spPr>
          <p:txBody>
            <a:bodyPr wrap="none" rtlCol="0">
              <a:spAutoFit/>
            </a:bodyPr>
            <a:lstStyle/>
            <a:p>
              <a:r>
                <a:rPr lang="en-US" sz="1999" spc="-150" dirty="0">
                  <a:solidFill>
                    <a:schemeClr val="bg1"/>
                  </a:solidFill>
                </a:rPr>
                <a:t>Up to</a:t>
              </a:r>
            </a:p>
          </p:txBody>
        </p:sp>
      </p:grpSp>
    </p:spTree>
    <p:extLst>
      <p:ext uri="{BB962C8B-B14F-4D97-AF65-F5344CB8AC3E}">
        <p14:creationId xmlns:p14="http://schemas.microsoft.com/office/powerpoint/2010/main" val="4055571002"/>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68"/>
          <p:cNvSpPr/>
          <p:nvPr/>
        </p:nvSpPr>
        <p:spPr bwMode="auto">
          <a:xfrm flipH="1">
            <a:off x="-29531" y="169539"/>
            <a:ext cx="12271808" cy="6705600"/>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dirty="0">
                <a:solidFill>
                  <a:srgbClr val="0070C0"/>
                </a:solidFill>
              </a:rPr>
              <a:t>Get started today at http://azure.microsoft.com</a:t>
            </a:r>
          </a:p>
        </p:txBody>
      </p:sp>
    </p:spTree>
    <p:extLst>
      <p:ext uri="{BB962C8B-B14F-4D97-AF65-F5344CB8AC3E}">
        <p14:creationId xmlns:p14="http://schemas.microsoft.com/office/powerpoint/2010/main" val="302385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9" name="Group 28"/>
          <p:cNvGrpSpPr/>
          <p:nvPr/>
        </p:nvGrpSpPr>
        <p:grpSpPr>
          <a:xfrm>
            <a:off x="1568376" y="2430705"/>
            <a:ext cx="2410413" cy="2410413"/>
            <a:chOff x="8322227" y="2383769"/>
            <a:chExt cx="2459736" cy="2459736"/>
          </a:xfrm>
        </p:grpSpPr>
        <p:sp>
          <p:nvSpPr>
            <p:cNvPr id="31" name="Oval 30"/>
            <p:cNvSpPr/>
            <p:nvPr/>
          </p:nvSpPr>
          <p:spPr bwMode="auto">
            <a:xfrm>
              <a:off x="8322227" y="2383769"/>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pic>
          <p:nvPicPr>
            <p:cNvPr id="32" name="Picture 3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69997" y="3250740"/>
              <a:ext cx="1164197" cy="677668"/>
            </a:xfrm>
            <a:prstGeom prst="rect">
              <a:avLst/>
            </a:prstGeom>
          </p:spPr>
        </p:pic>
      </p:grpSp>
      <p:sp>
        <p:nvSpPr>
          <p:cNvPr id="2" name="TextBox 1"/>
          <p:cNvSpPr txBox="1"/>
          <p:nvPr/>
        </p:nvSpPr>
        <p:spPr>
          <a:xfrm>
            <a:off x="3078529" y="605040"/>
            <a:ext cx="5913689" cy="1201711"/>
          </a:xfrm>
          <a:prstGeom prst="rect">
            <a:avLst/>
          </a:prstGeom>
          <a:noFill/>
        </p:spPr>
        <p:txBody>
          <a:bodyPr wrap="none" lIns="179213" tIns="143370" rIns="179213" bIns="143370" rtlCol="0">
            <a:spAutoFit/>
          </a:bodyPr>
          <a:lstStyle/>
          <a:p>
            <a:pPr algn="ctr" defTabSz="914121">
              <a:lnSpc>
                <a:spcPct val="112000"/>
              </a:lnSpc>
              <a:spcBef>
                <a:spcPct val="0"/>
              </a:spcBef>
              <a:spcAft>
                <a:spcPts val="588"/>
              </a:spcAft>
              <a:defRPr/>
            </a:pPr>
            <a:r>
              <a:rPr lang="en-US" sz="5293" spc="-147" dirty="0">
                <a:ln w="3175">
                  <a:noFill/>
                </a:ln>
                <a:gradFill>
                  <a:gsLst>
                    <a:gs pos="43519">
                      <a:srgbClr val="414141"/>
                    </a:gs>
                    <a:gs pos="51000">
                      <a:srgbClr val="414141"/>
                    </a:gs>
                  </a:gsLst>
                  <a:lin ang="5400000" scaled="0"/>
                </a:gradFill>
                <a:latin typeface="Segoe UI Light" panose="020B0502040204020203" pitchFamily="34" charset="0"/>
                <a:cs typeface="Segoe UI Light" panose="020B0502040204020203" pitchFamily="34" charset="0"/>
              </a:rPr>
              <a:t>Platform opportunity</a:t>
            </a:r>
          </a:p>
        </p:txBody>
      </p:sp>
      <p:grpSp>
        <p:nvGrpSpPr>
          <p:cNvPr id="4" name="Group 3"/>
          <p:cNvGrpSpPr/>
          <p:nvPr/>
        </p:nvGrpSpPr>
        <p:grpSpPr>
          <a:xfrm>
            <a:off x="4577266" y="2430704"/>
            <a:ext cx="2823355" cy="3399367"/>
            <a:chOff x="4670046" y="2478536"/>
            <a:chExt cx="2881128" cy="3468927"/>
          </a:xfrm>
        </p:grpSpPr>
        <p:sp>
          <p:nvSpPr>
            <p:cNvPr id="16" name="Oval 15"/>
            <p:cNvSpPr/>
            <p:nvPr/>
          </p:nvSpPr>
          <p:spPr bwMode="auto">
            <a:xfrm>
              <a:off x="4928236" y="2478536"/>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sp>
          <p:nvSpPr>
            <p:cNvPr id="13" name="TextBox 12"/>
            <p:cNvSpPr txBox="1"/>
            <p:nvPr/>
          </p:nvSpPr>
          <p:spPr>
            <a:xfrm>
              <a:off x="4670046" y="5153072"/>
              <a:ext cx="2881128" cy="794391"/>
            </a:xfrm>
            <a:prstGeom prst="rect">
              <a:avLst/>
            </a:prstGeom>
            <a:noFill/>
          </p:spPr>
          <p:txBody>
            <a:bodyPr wrap="square" lIns="179213" tIns="143370" rIns="179213" bIns="143370" rtlCol="0">
              <a:spAutoFit/>
            </a:bodyPr>
            <a:lstStyle/>
            <a:p>
              <a:pPr algn="ctr" defTabSz="914121">
                <a:lnSpc>
                  <a:spcPct val="90000"/>
                </a:lnSpc>
                <a:spcAft>
                  <a:spcPts val="588"/>
                </a:spcAft>
                <a:defRPr/>
              </a:pP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Reinvent productivity</a:t>
              </a:r>
              <a:b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&amp; business process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8853" y="3276509"/>
              <a:ext cx="883780" cy="852216"/>
            </a:xfrm>
            <a:prstGeom prst="rect">
              <a:avLst/>
            </a:prstGeom>
          </p:spPr>
        </p:pic>
      </p:grpSp>
      <p:grpSp>
        <p:nvGrpSpPr>
          <p:cNvPr id="3" name="Group 2"/>
          <p:cNvGrpSpPr/>
          <p:nvPr/>
        </p:nvGrpSpPr>
        <p:grpSpPr>
          <a:xfrm>
            <a:off x="8020627" y="2430705"/>
            <a:ext cx="2687468" cy="3399367"/>
            <a:chOff x="8183867" y="2478536"/>
            <a:chExt cx="2742460" cy="3468927"/>
          </a:xfrm>
        </p:grpSpPr>
        <p:sp>
          <p:nvSpPr>
            <p:cNvPr id="15" name="Oval 14"/>
            <p:cNvSpPr/>
            <p:nvPr/>
          </p:nvSpPr>
          <p:spPr bwMode="auto">
            <a:xfrm>
              <a:off x="8324303" y="2478536"/>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sp>
          <p:nvSpPr>
            <p:cNvPr id="19" name="TextBox 18"/>
            <p:cNvSpPr txBox="1"/>
            <p:nvPr/>
          </p:nvSpPr>
          <p:spPr>
            <a:xfrm>
              <a:off x="8183867" y="5153072"/>
              <a:ext cx="2742460" cy="794391"/>
            </a:xfrm>
            <a:prstGeom prst="rect">
              <a:avLst/>
            </a:prstGeom>
            <a:noFill/>
          </p:spPr>
          <p:txBody>
            <a:bodyPr wrap="square" lIns="179213" tIns="143370" rIns="179213" bIns="143370" rtlCol="0">
              <a:spAutoFit/>
            </a:bodyPr>
            <a:lstStyle/>
            <a:p>
              <a:pPr algn="ctr" defTabSz="914121">
                <a:lnSpc>
                  <a:spcPct val="90000"/>
                </a:lnSpc>
                <a:spcAft>
                  <a:spcPts val="588"/>
                </a:spcAft>
                <a:defRPr/>
              </a:pP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Create more</a:t>
              </a:r>
              <a:b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personal computing</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1695" y="3285928"/>
              <a:ext cx="844952" cy="844952"/>
            </a:xfrm>
            <a:prstGeom prst="rect">
              <a:avLst/>
            </a:prstGeom>
          </p:spPr>
        </p:pic>
      </p:grpSp>
      <p:grpSp>
        <p:nvGrpSpPr>
          <p:cNvPr id="9" name="Group 8"/>
          <p:cNvGrpSpPr/>
          <p:nvPr/>
        </p:nvGrpSpPr>
        <p:grpSpPr>
          <a:xfrm>
            <a:off x="4813265" y="2421525"/>
            <a:ext cx="2410413" cy="2410413"/>
            <a:chOff x="5078585" y="3037622"/>
            <a:chExt cx="1808537" cy="1808537"/>
          </a:xfrm>
        </p:grpSpPr>
        <p:sp>
          <p:nvSpPr>
            <p:cNvPr id="18" name="Oval 17"/>
            <p:cNvSpPr/>
            <p:nvPr/>
          </p:nvSpPr>
          <p:spPr bwMode="auto">
            <a:xfrm>
              <a:off x="5078585" y="3037622"/>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pic>
          <p:nvPicPr>
            <p:cNvPr id="7" name="Picture 6"/>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5479633" y="3380934"/>
              <a:ext cx="946760" cy="1121911"/>
            </a:xfrm>
            <a:prstGeom prst="rect">
              <a:avLst/>
            </a:prstGeom>
          </p:spPr>
        </p:pic>
      </p:grpSp>
      <p:grpSp>
        <p:nvGrpSpPr>
          <p:cNvPr id="10" name="Group 9"/>
          <p:cNvGrpSpPr/>
          <p:nvPr/>
        </p:nvGrpSpPr>
        <p:grpSpPr>
          <a:xfrm>
            <a:off x="8158248" y="2421525"/>
            <a:ext cx="2410413" cy="2410413"/>
            <a:chOff x="6045400" y="3334963"/>
            <a:chExt cx="1808537" cy="1808537"/>
          </a:xfrm>
        </p:grpSpPr>
        <p:sp>
          <p:nvSpPr>
            <p:cNvPr id="20" name="Oval 19"/>
            <p:cNvSpPr/>
            <p:nvPr/>
          </p:nvSpPr>
          <p:spPr bwMode="auto">
            <a:xfrm>
              <a:off x="6045400" y="3334963"/>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sp>
          <p:nvSpPr>
            <p:cNvPr id="17" name="Freeform 16"/>
            <p:cNvSpPr>
              <a:spLocks noEditPoints="1"/>
            </p:cNvSpPr>
            <p:nvPr/>
          </p:nvSpPr>
          <p:spPr bwMode="auto">
            <a:xfrm>
              <a:off x="6462088" y="3755123"/>
              <a:ext cx="975160" cy="968215"/>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ffectLst>
              <a:outerShdw blurRad="50800" dist="38100" dir="2700000" algn="tl" rotWithShape="0">
                <a:prstClr val="black">
                  <a:alpha val="15000"/>
                </a:prstClr>
              </a:outerShdw>
            </a:effectLst>
            <a:extLst/>
          </p:spPr>
          <p:txBody>
            <a:bodyPr vert="horz" wrap="square" lIns="121853" tIns="60927" rIns="121853" bIns="60927" numCol="1" anchor="t" anchorCtr="0" compatLnSpc="1">
              <a:prstTxWarp prst="textNoShape">
                <a:avLst/>
              </a:prstTxWarp>
            </a:bodyPr>
            <a:lstStyle/>
            <a:p>
              <a:pPr defTabSz="913978">
                <a:defRPr/>
              </a:pPr>
              <a:endParaRPr lang="en-US" sz="2399">
                <a:solidFill>
                  <a:srgbClr val="737373"/>
                </a:solidFill>
                <a:latin typeface="Segoe UI"/>
              </a:endParaRPr>
            </a:p>
          </p:txBody>
        </p:sp>
      </p:grpSp>
      <p:grpSp>
        <p:nvGrpSpPr>
          <p:cNvPr id="11" name="Group 10"/>
          <p:cNvGrpSpPr/>
          <p:nvPr/>
        </p:nvGrpSpPr>
        <p:grpSpPr>
          <a:xfrm>
            <a:off x="1585390" y="2421525"/>
            <a:ext cx="2410413" cy="2410413"/>
            <a:chOff x="156900" y="18108"/>
            <a:chExt cx="1808537" cy="1808537"/>
          </a:xfrm>
        </p:grpSpPr>
        <p:sp>
          <p:nvSpPr>
            <p:cNvPr id="22" name="Oval 21"/>
            <p:cNvSpPr/>
            <p:nvPr/>
          </p:nvSpPr>
          <p:spPr bwMode="auto">
            <a:xfrm>
              <a:off x="156900" y="18108"/>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pic>
          <p:nvPicPr>
            <p:cNvPr id="8" name="Picture 7"/>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452566" y="508685"/>
              <a:ext cx="1261009" cy="665532"/>
            </a:xfrm>
            <a:prstGeom prst="rect">
              <a:avLst/>
            </a:prstGeom>
          </p:spPr>
        </p:pic>
      </p:grpSp>
      <p:sp>
        <p:nvSpPr>
          <p:cNvPr id="24" name="TextBox 23"/>
          <p:cNvSpPr txBox="1"/>
          <p:nvPr/>
        </p:nvSpPr>
        <p:spPr>
          <a:xfrm>
            <a:off x="1415187" y="5051608"/>
            <a:ext cx="2705069" cy="778461"/>
          </a:xfrm>
          <a:prstGeom prst="rect">
            <a:avLst/>
          </a:prstGeom>
          <a:noFill/>
        </p:spPr>
        <p:txBody>
          <a:bodyPr wrap="square" lIns="179213" tIns="143370" rIns="179213" bIns="143370" rtlCol="0">
            <a:spAutoFit/>
          </a:bodyPr>
          <a:lstStyle/>
          <a:p>
            <a:pPr algn="ctr" defTabSz="914121">
              <a:lnSpc>
                <a:spcPct val="90000"/>
              </a:lnSpc>
              <a:spcAft>
                <a:spcPts val="588"/>
              </a:spcAft>
              <a:defRPr/>
            </a:pP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Build the</a:t>
            </a:r>
            <a:b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intelligent cloud </a:t>
            </a:r>
          </a:p>
        </p:txBody>
      </p:sp>
    </p:spTree>
    <p:extLst>
      <p:ext uri="{BB962C8B-B14F-4D97-AF65-F5344CB8AC3E}">
        <p14:creationId xmlns:p14="http://schemas.microsoft.com/office/powerpoint/2010/main" val="279113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71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the cloud?</a:t>
            </a:r>
          </a:p>
        </p:txBody>
      </p:sp>
    </p:spTree>
    <p:extLst>
      <p:ext uri="{BB962C8B-B14F-4D97-AF65-F5344CB8AC3E}">
        <p14:creationId xmlns:p14="http://schemas.microsoft.com/office/powerpoint/2010/main" val="87317574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heme/theme1.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0.xml><?xml version="1.0" encoding="utf-8"?>
<a:theme xmlns:a="http://schemas.openxmlformats.org/drawingml/2006/main" name="1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1.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12.xml><?xml version="1.0" encoding="utf-8"?>
<a:theme xmlns:a="http://schemas.openxmlformats.org/drawingml/2006/main" name="3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3.xml><?xml version="1.0" encoding="utf-8"?>
<a:theme xmlns:a="http://schemas.openxmlformats.org/drawingml/2006/main" name="4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12A49558-E789-4399-9D96-F08AE2E278F2}" vid="{B38A1CF8-BE3E-468D-BF70-AD0BD63E580C}"/>
    </a:ext>
  </a:extLst>
</a:theme>
</file>

<file path=ppt/theme/theme14.xml><?xml version="1.0" encoding="utf-8"?>
<a:theme xmlns:a="http://schemas.openxmlformats.org/drawingml/2006/main" name="1_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potx" id="{E9CBCEC3-36C2-4763-88E1-B75AB7E1FC6F}" vid="{55C15E7C-B0A3-4A27-BBBF-FBB376FF8139}"/>
    </a:ext>
  </a:extLst>
</a:theme>
</file>

<file path=ppt/theme/theme1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_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17.xml><?xml version="1.0" encoding="utf-8"?>
<a:theme xmlns:a="http://schemas.openxmlformats.org/drawingml/2006/main" name="2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74387833-FC5C-4245-A3BF-5305B54D3E19}"/>
    </a:ext>
  </a:extLst>
</a:theme>
</file>

<file path=ppt/theme/theme3.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6.xml><?xml version="1.0" encoding="utf-8"?>
<a:theme xmlns:a="http://schemas.openxmlformats.org/drawingml/2006/main" name="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7.xml><?xml version="1.0" encoding="utf-8"?>
<a:theme xmlns:a="http://schemas.openxmlformats.org/drawingml/2006/main" name="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8.xml><?xml version="1.0" encoding="utf-8"?>
<a:theme xmlns:a="http://schemas.openxmlformats.org/drawingml/2006/main" name="WPC 2015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0892B3D4-AF20-4512-8745-46F89CD91C14}"/>
    </a:ext>
  </a:extLst>
</a:theme>
</file>

<file path=ppt/theme/theme9.xml><?xml version="1.0" encoding="utf-8"?>
<a:theme xmlns:a="http://schemas.openxmlformats.org/drawingml/2006/main" name="2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Seth Brickman</DisplayName>
        <AccountId>139</AccountId>
        <AccountType/>
      </UserInfo>
      <UserInfo>
        <DisplayName>Neil Hutson</DisplayName>
        <AccountId>140</AccountId>
        <AccountType/>
      </UserInfo>
      <UserInfo>
        <DisplayName>Jonah Sterling</DisplayName>
        <AccountId>136</AccountId>
        <AccountType/>
      </UserInfo>
    </SharedWithUsers>
  </documentManagement>
</p:properties>
</file>

<file path=customXml/item2.xml><?xml version="1.0" encoding="utf-8"?>
<Control xmlns="http://schemas.microsoft.com/VisualStudio/2011/storyboarding/control">
  <Id Name="e3e06cf2-79b7-4f70-a145-44903a30dc14" Revision="1" Stencil="System.MyShapes" StencilVersion="1.0"/>
</Control>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ontrol xmlns="http://schemas.microsoft.com/VisualStudio/2011/storyboarding/control">
  <Id Name="d45d9a28-4d48-4835-9009-441d319c6f12" Revision="1" Stencil="System.MyShapes" StencilVersion="1.0"/>
</Control>
</file>

<file path=customXml/item5.xml><?xml version="1.0" encoding="utf-8"?>
<Control xmlns="http://schemas.microsoft.com/VisualStudio/2011/storyboarding/control">
  <Id Name="e3e06cf2-79b7-4f70-a145-44903a30dc14" Revision="1" Stencil="System.MyShapes" StencilVersion="1.0"/>
</Control>
</file>

<file path=customXml/item6.xml><?xml version="1.0" encoding="utf-8"?>
<?mso-contentType ?>
<FormTemplates xmlns="http://schemas.microsoft.com/sharepoint/v3/contenttype/forms">
  <Display>DocumentLibraryForm</Display>
  <Edit>DocumentLibraryForm</Edit>
  <New>DocumentLibraryForm</New>
</FormTemplates>
</file>

<file path=customXml/item7.xml><?xml version="1.0" encoding="utf-8"?>
<Control xmlns="http://schemas.microsoft.com/VisualStudio/2011/storyboarding/control">
  <Id Name="e3e06cf2-79b7-4f70-a145-44903a30dc14" Revision="1" Stencil="System.MyShapes" StencilVersion="1.0"/>
</Control>
</file>

<file path=customXml/itemProps1.xml><?xml version="1.0" encoding="utf-8"?>
<ds:datastoreItem xmlns:ds="http://schemas.openxmlformats.org/officeDocument/2006/customXml" ds:itemID="{E9A13FED-9D9A-42D4-BBF4-345F4CCBDD05}">
  <ds:schemaRefs>
    <ds:schemaRef ds:uri="http://www.w3.org/XML/1998/namespace"/>
    <ds:schemaRef ds:uri="http://purl.org/dc/elements/1.1/"/>
    <ds:schemaRef ds:uri="http://schemas.openxmlformats.org/package/2006/metadata/core-properties"/>
    <ds:schemaRef ds:uri="http://schemas.microsoft.com/office/2006/documentManagement/types"/>
    <ds:schemaRef ds:uri="http://purl.org/dc/terms/"/>
    <ds:schemaRef ds:uri="http://purl.org/dc/dcmitype/"/>
    <ds:schemaRef ds:uri="fee586e5-3c92-48eb-9898-42915e590ada"/>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5128743F-70A7-451B-A899-584C9B010BE8}">
  <ds:schemaRefs>
    <ds:schemaRef ds:uri="http://schemas.microsoft.com/VisualStudio/2011/storyboarding/control"/>
  </ds:schemaRefs>
</ds:datastoreItem>
</file>

<file path=customXml/itemProps3.xml><?xml version="1.0" encoding="utf-8"?>
<ds:datastoreItem xmlns:ds="http://schemas.openxmlformats.org/officeDocument/2006/customXml" ds:itemID="{3093EB58-A3C8-4EFB-858C-7BC99E7AE9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49256756-6009-4646-A249-6F3D304777FF}">
  <ds:schemaRefs>
    <ds:schemaRef ds:uri="http://schemas.microsoft.com/VisualStudio/2011/storyboarding/control"/>
  </ds:schemaRefs>
</ds:datastoreItem>
</file>

<file path=customXml/itemProps5.xml><?xml version="1.0" encoding="utf-8"?>
<ds:datastoreItem xmlns:ds="http://schemas.openxmlformats.org/officeDocument/2006/customXml" ds:itemID="{99A65615-3E2B-495E-A580-4E1C54A25A4B}">
  <ds:schemaRefs>
    <ds:schemaRef ds:uri="http://schemas.microsoft.com/VisualStudio/2011/storyboarding/control"/>
  </ds:schemaRefs>
</ds:datastoreItem>
</file>

<file path=customXml/itemProps6.xml><?xml version="1.0" encoding="utf-8"?>
<ds:datastoreItem xmlns:ds="http://schemas.openxmlformats.org/officeDocument/2006/customXml" ds:itemID="{8587D03C-DCD5-4A24-A48F-FDD3322C1278}">
  <ds:schemaRefs>
    <ds:schemaRef ds:uri="http://schemas.microsoft.com/sharepoint/v3/contenttype/forms"/>
  </ds:schemaRefs>
</ds:datastoreItem>
</file>

<file path=customXml/itemProps7.xml><?xml version="1.0" encoding="utf-8"?>
<ds:datastoreItem xmlns:ds="http://schemas.openxmlformats.org/officeDocument/2006/customXml" ds:itemID="{4AE6DE3D-DD07-4468-B2CC-FBAA57EACDD1}">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0</TotalTime>
  <Words>8524</Words>
  <Application>Microsoft Office PowerPoint</Application>
  <PresentationFormat>Custom</PresentationFormat>
  <Paragraphs>1358</Paragraphs>
  <Slides>80</Slides>
  <Notes>64</Notes>
  <HiddenSlides>3</HiddenSlides>
  <MMClips>1</MMClips>
  <ScaleCrop>false</ScaleCrop>
  <HeadingPairs>
    <vt:vector size="6" baseType="variant">
      <vt:variant>
        <vt:lpstr>Fonts Used</vt:lpstr>
      </vt:variant>
      <vt:variant>
        <vt:i4>19</vt:i4>
      </vt:variant>
      <vt:variant>
        <vt:lpstr>Theme</vt:lpstr>
      </vt:variant>
      <vt:variant>
        <vt:i4>17</vt:i4>
      </vt:variant>
      <vt:variant>
        <vt:lpstr>Slide Titles</vt:lpstr>
      </vt:variant>
      <vt:variant>
        <vt:i4>80</vt:i4>
      </vt:variant>
    </vt:vector>
  </HeadingPairs>
  <TitlesOfParts>
    <vt:vector size="116" baseType="lpstr">
      <vt:lpstr>Arial Unicode MS</vt:lpstr>
      <vt:lpstr>MS PGothic</vt:lpstr>
      <vt:lpstr>MS PGothic</vt:lpstr>
      <vt:lpstr>Arial</vt:lpstr>
      <vt:lpstr>Avenir LT Pro 45 Book</vt:lpstr>
      <vt:lpstr>Calibri</vt:lpstr>
      <vt:lpstr>Calibri Light</vt:lpstr>
      <vt:lpstr>Consolas</vt:lpstr>
      <vt:lpstr>Rockwell</vt:lpstr>
      <vt:lpstr>Segoe</vt:lpstr>
      <vt:lpstr>Segoe Light</vt:lpstr>
      <vt:lpstr>Segoe Pro</vt:lpstr>
      <vt:lpstr>Segoe UI</vt:lpstr>
      <vt:lpstr>Segoe UI (Body)</vt:lpstr>
      <vt:lpstr>Segoe UI Light</vt:lpstr>
      <vt:lpstr>Segoe UI Semibold</vt:lpstr>
      <vt:lpstr>Segoe UI Semilight</vt:lpstr>
      <vt:lpstr>Times New Roman</vt:lpstr>
      <vt:lpstr>Wingdings</vt:lpstr>
      <vt:lpstr>Azure Event</vt:lpstr>
      <vt:lpstr>1_5-30629_Build_Template_DARK BLUE</vt:lpstr>
      <vt:lpstr>Microsoft AzureCon 2015 Template - Color</vt:lpstr>
      <vt:lpstr>1_BUILD CHARCOAL BACKGROUND</vt:lpstr>
      <vt:lpstr>1_Azure Event</vt:lpstr>
      <vt:lpstr>MGXFY16 Dark Gray Template</vt:lpstr>
      <vt:lpstr>WPC 2015 Dark Gray Template</vt:lpstr>
      <vt:lpstr>WPC 2015 Light Gray Template</vt:lpstr>
      <vt:lpstr>2_Azure Event</vt:lpstr>
      <vt:lpstr>11_BUILD CHARCOAL BACKGROUND</vt:lpstr>
      <vt:lpstr>COLOR TEMPLATE</vt:lpstr>
      <vt:lpstr>3_Azure Event</vt:lpstr>
      <vt:lpstr>4_Azure Event</vt:lpstr>
      <vt:lpstr>1_Microsoft AzureCon 2015 Template - Color</vt:lpstr>
      <vt:lpstr>1_Office Theme</vt:lpstr>
      <vt:lpstr>1_MGXFY16 Dark Gray Template</vt:lpstr>
      <vt:lpstr>2_COLOR TEMPLATE</vt:lpstr>
      <vt:lpstr>PowerPoint Presentation</vt:lpstr>
      <vt:lpstr>Microsoft + Startups</vt:lpstr>
      <vt:lpstr>PowerPoint Presentation</vt:lpstr>
      <vt:lpstr>Resources</vt:lpstr>
      <vt:lpstr>Agenda</vt:lpstr>
      <vt:lpstr>The Cloud for  Modern Business</vt:lpstr>
      <vt:lpstr>PowerPoint Presentation</vt:lpstr>
      <vt:lpstr>PowerPoint Presentation</vt:lpstr>
      <vt:lpstr>Why the cloud?</vt:lpstr>
      <vt:lpstr>Why the cloud? </vt:lpstr>
      <vt:lpstr>Cloud Computing</vt:lpstr>
      <vt:lpstr>Why the cloud?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Hybrid consistency</vt:lpstr>
      <vt:lpstr>Connect every on-premises server to the 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Titanfall</vt:lpstr>
      <vt:lpstr>PowerPoint Presentation</vt:lpstr>
      <vt:lpstr>PowerPoint Presentation</vt:lpstr>
      <vt:lpstr>PowerPoint Presentation</vt:lpstr>
      <vt:lpstr>Demo: Azure Portal</vt:lpstr>
      <vt:lpstr>PowerPoint Presentation</vt:lpstr>
      <vt:lpstr>PowerPoint Presentation</vt:lpstr>
      <vt:lpstr>PowerPoint Presentation</vt:lpstr>
      <vt:lpstr>SQL Database</vt:lpstr>
      <vt:lpstr>Big Data Insights</vt:lpstr>
      <vt:lpstr>Big Data Insights</vt:lpstr>
      <vt:lpstr>PowerPoint Presentation</vt:lpstr>
      <vt:lpstr>PowerPoint Presentation</vt:lpstr>
      <vt:lpstr>PowerPoint Presentation</vt:lpstr>
      <vt:lpstr>Cortana Analytics Suite Transform data into intelligent action</vt:lpstr>
      <vt:lpstr>PowerPoint Presentation</vt:lpstr>
      <vt:lpstr>Internet of Things</vt:lpstr>
      <vt:lpstr>PowerPoint Presentation</vt:lpstr>
      <vt:lpstr>PowerPoint Presentation</vt:lpstr>
      <vt:lpstr>PowerPoint Presentation</vt:lpstr>
      <vt:lpstr>Internet of Things</vt:lpstr>
      <vt:lpstr>PowerPoint Presentation</vt:lpstr>
      <vt:lpstr>PowerPoint Presentation</vt:lpstr>
      <vt:lpstr>Great Infrastructure Enhancements</vt:lpstr>
      <vt:lpstr>New N family of virtual machines</vt:lpstr>
      <vt:lpstr>PowerPoint Presentation</vt:lpstr>
      <vt:lpstr>PowerPoint Presentation</vt:lpstr>
      <vt:lpstr>Azure Services </vt:lpstr>
      <vt:lpstr>PowerPoint Presentation</vt:lpstr>
      <vt:lpstr>Virtual Machines</vt:lpstr>
      <vt:lpstr>PowerPoint Presentation</vt:lpstr>
      <vt:lpstr>Demo: Create a New VM</vt:lpstr>
      <vt:lpstr>You</vt:lpstr>
      <vt:lpstr>PowerPoint Presentation</vt:lpstr>
      <vt:lpstr>Azure Data Factory</vt:lpstr>
      <vt:lpstr>Azure Stream Analytics</vt:lpstr>
      <vt:lpstr>Azure Service Fabric</vt:lpstr>
      <vt:lpstr>Key Scenarios to Get Started with Microsoft Azure</vt:lpstr>
      <vt:lpstr>Key Scenarios to get started with Microsoft Azure</vt:lpstr>
      <vt:lpstr>Key Scenarios to get started with Microsoft Azure</vt:lpstr>
      <vt:lpstr>Key Scenarios to get started with Microsoft Azure</vt:lpstr>
      <vt:lpstr>Key Scenarios to get started with Microsoft Azure</vt:lpstr>
      <vt:lpstr>PowerPoint Presentation</vt:lpstr>
      <vt:lpstr>Design for Cloud</vt:lpstr>
      <vt:lpstr>A different mindset</vt:lpstr>
      <vt:lpstr>Sample architecture</vt:lpstr>
      <vt:lpstr>Redundancy in Microsoft Azure </vt:lpstr>
      <vt:lpstr>What does failsafe mean for my applications?</vt:lpstr>
      <vt:lpstr>Scaling in Microsoft Azure</vt:lpstr>
      <vt:lpstr>Activate your MSDN Benefits…</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cp:lastModifiedBy/>
  <cp:revision>1</cp:revision>
  <dcterms:created xsi:type="dcterms:W3CDTF">2014-07-17T16:01:57Z</dcterms:created>
  <dcterms:modified xsi:type="dcterms:W3CDTF">2016-02-17T21:05:24Z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0x0101004A821E223A3BC347949CC2419033DBE2</vt:lpwstr>
  </property>
  <property fmtid="{D5CDD505-2E9C-101B-9397-08002B2CF9AE}" pid="4" name="DocVizMetadataToken">
    <vt:lpwstr>300x168x1</vt:lpwstr>
  </property>
</Properties>
</file>